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47"/>
  </p:handoutMasterIdLst>
  <p:sldIdLst>
    <p:sldId id="256" r:id="rId4"/>
    <p:sldId id="257" r:id="rId6"/>
    <p:sldId id="258" r:id="rId7"/>
    <p:sldId id="262" r:id="rId8"/>
    <p:sldId id="259" r:id="rId9"/>
    <p:sldId id="260" r:id="rId10"/>
    <p:sldId id="267" r:id="rId11"/>
    <p:sldId id="264" r:id="rId12"/>
    <p:sldId id="261" r:id="rId13"/>
    <p:sldId id="263" r:id="rId14"/>
    <p:sldId id="265" r:id="rId15"/>
    <p:sldId id="266" r:id="rId16"/>
    <p:sldId id="268" r:id="rId17"/>
    <p:sldId id="270" r:id="rId18"/>
    <p:sldId id="289" r:id="rId19"/>
    <p:sldId id="290" r:id="rId20"/>
    <p:sldId id="287" r:id="rId21"/>
    <p:sldId id="288" r:id="rId22"/>
    <p:sldId id="271" r:id="rId23"/>
    <p:sldId id="272" r:id="rId24"/>
    <p:sldId id="273" r:id="rId25"/>
    <p:sldId id="292" r:id="rId26"/>
    <p:sldId id="314" r:id="rId27"/>
    <p:sldId id="316" r:id="rId28"/>
    <p:sldId id="317" r:id="rId29"/>
    <p:sldId id="318" r:id="rId30"/>
    <p:sldId id="319" r:id="rId31"/>
    <p:sldId id="313" r:id="rId32"/>
    <p:sldId id="315" r:id="rId33"/>
    <p:sldId id="278" r:id="rId34"/>
    <p:sldId id="275" r:id="rId35"/>
    <p:sldId id="280" r:id="rId36"/>
    <p:sldId id="283" r:id="rId37"/>
    <p:sldId id="281" r:id="rId38"/>
    <p:sldId id="282" r:id="rId39"/>
    <p:sldId id="274" r:id="rId40"/>
    <p:sldId id="276" r:id="rId41"/>
    <p:sldId id="277" r:id="rId42"/>
    <p:sldId id="284" r:id="rId43"/>
    <p:sldId id="285" r:id="rId44"/>
    <p:sldId id="286" r:id="rId45"/>
    <p:sldId id="312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800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280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在</a:t>
            </a:r>
            <a:r>
              <a:rPr lang="en-US" altLang="zh-CN"/>
              <a:t>ToRCH</a:t>
            </a:r>
            <a:r>
              <a:rPr lang="zh-CN" altLang="en-US"/>
              <a:t>感染特征中，我们需要强调的是：孕妇感染不一定导致胎儿感染，胎儿感染不一定造成出生缺陷。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20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320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妊娠期</a:t>
            </a:r>
            <a:r>
              <a:rPr lang="en-US" altLang="zh-CN"/>
              <a:t>ToRCH</a:t>
            </a:r>
            <a:r>
              <a:rPr lang="zh-CN" altLang="en-US"/>
              <a:t>筛查具有时效性，不同的病毒筛查目标不同，对筛查的孕周要求也不同，有些病毒在孕早期筛查有意义，有些病毒在孕晚期筛查有意义，有些病毒则在整个孕期都要进行筛查。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873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后三条主要是要让临床医生知晓。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94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894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zh-CN" altLang="en-US"/>
              <a:t>血液</a:t>
            </a:r>
            <a:r>
              <a:rPr lang="en-US" altLang="zh-CN"/>
              <a:t>CMV-DNA</a:t>
            </a:r>
            <a:r>
              <a:rPr lang="zh-CN" altLang="en-US"/>
              <a:t>诊断不可靠。</a:t>
            </a:r>
            <a:r>
              <a:rPr lang="en-US" altLang="zh-CN"/>
              <a:t>TOX-IgM</a:t>
            </a:r>
            <a:r>
              <a:rPr lang="zh-CN" altLang="en-US"/>
              <a:t>抗体和低亲和力结果可存在</a:t>
            </a:r>
            <a:r>
              <a:rPr lang="en-US" altLang="zh-CN"/>
              <a:t>1</a:t>
            </a:r>
            <a:r>
              <a:rPr lang="zh-CN" altLang="en-US"/>
              <a:t>年以上。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image" Target="file:///C:\Users\1V994W2\Documents\Tencent%20Files\574576071\FileRecv\&#25340;&#35013;&#32032;&#26448;\&#31616;&#32422;&#21333;&#22270;-30\\15\subject_holdleft_150,200,8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0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4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11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20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9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28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38.xml"/><Relationship Id="rId4" Type="http://schemas.openxmlformats.org/officeDocument/2006/relationships/image" Target="file:///C:\Users\1V994W2\Documents\Tencent%20Files\574576071\FileRecv\&#25340;&#35013;&#32032;&#26448;\&#31616;&#32422;&#21333;&#22270;-30\\15\subject_holdleft_150,200,8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37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47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6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5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4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62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61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image" Target="file:///C:\Users\1V994W2\PycharmProjects\PPT_Background_Generation/pic_temp/0_pic_quater_right_up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168.xml"/><Relationship Id="rId4" Type="http://schemas.openxmlformats.org/officeDocument/2006/relationships/image" Target="file:///C:\Users\1V994W2\Documents\Tencent%20Files\574576071\FileRecv\&#25340;&#35013;&#32032;&#26448;\&#31616;&#32422;&#21333;&#22270;-30\\15\subject_holdleft_150,200,8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67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76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75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83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99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08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17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2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2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>
            <p:custDataLst>
              <p:tags r:id="rId2"/>
            </p:custDataLst>
          </p:nvPr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8029575" y="458788"/>
            <a:ext cx="741363" cy="7413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任意多边形: 形状 5"/>
          <p:cNvSpPr/>
          <p:nvPr>
            <p:custDataLst>
              <p:tags r:id="rId4"/>
            </p:custDataLst>
          </p:nvPr>
        </p:nvSpPr>
        <p:spPr>
          <a:xfrm>
            <a:off x="3287713" y="-7938"/>
            <a:ext cx="1457325" cy="584201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>
            <a:off x="5199063" y="5929313"/>
            <a:ext cx="1828800" cy="938212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任意多边形: 形状 7"/>
          <p:cNvSpPr/>
          <p:nvPr>
            <p:custDataLst>
              <p:tags r:id="rId6"/>
            </p:custDataLst>
          </p:nvPr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7"/>
            </p:custDataLst>
          </p:nvPr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KSO_Shape"/>
          <p:cNvSpPr/>
          <p:nvPr>
            <p:custDataLst>
              <p:tags r:id="rId8"/>
            </p:custDataLst>
          </p:nvPr>
        </p:nvSpPr>
        <p:spPr>
          <a:xfrm rot="13141020">
            <a:off x="484188" y="113823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9"/>
            </p:custDataLst>
          </p:nvPr>
        </p:nvSpPr>
        <p:spPr>
          <a:xfrm rot="17100000">
            <a:off x="822325" y="3236913"/>
            <a:ext cx="215900" cy="19050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0"/>
            </p:custDataLst>
          </p:nvPr>
        </p:nvSpPr>
        <p:spPr>
          <a:xfrm rot="10154805">
            <a:off x="8432800" y="6116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11"/>
            </p:custDataLst>
          </p:nvPr>
        </p:nvSpPr>
        <p:spPr>
          <a:xfrm rot="11738950">
            <a:off x="10777538" y="2560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 184"/>
          <p:cNvSpPr/>
          <p:nvPr>
            <p:custDataLst>
              <p:tags r:id="rId12"/>
            </p:custDataLst>
          </p:nvPr>
        </p:nvSpPr>
        <p:spPr>
          <a:xfrm>
            <a:off x="727075" y="1936750"/>
            <a:ext cx="936625" cy="9366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2757714" y="2510565"/>
            <a:ext cx="6676572" cy="9023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4"/>
            </p:custDataLst>
          </p:nvPr>
        </p:nvSpPr>
        <p:spPr>
          <a:xfrm>
            <a:off x="2757714" y="3461461"/>
            <a:ext cx="6676572" cy="590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1481138" y="1231812"/>
            <a:ext cx="1497012" cy="149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任意多边形: 形状 4"/>
          <p:cNvSpPr/>
          <p:nvPr>
            <p:custDataLst>
              <p:tags r:id="rId4"/>
            </p:custDataLst>
          </p:nvPr>
        </p:nvSpPr>
        <p:spPr>
          <a:xfrm>
            <a:off x="8089900" y="-7938"/>
            <a:ext cx="1047750" cy="420688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4592638" y="5781675"/>
            <a:ext cx="2116137" cy="1087438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6"/>
            </p:custDataLst>
          </p:nvPr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任意多边形: 形状 7"/>
          <p:cNvSpPr/>
          <p:nvPr>
            <p:custDataLst>
              <p:tags r:id="rId7"/>
            </p:custDataLst>
          </p:nvPr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KSO_Shape"/>
          <p:cNvSpPr/>
          <p:nvPr>
            <p:custDataLst>
              <p:tags r:id="rId8"/>
            </p:custDataLst>
          </p:nvPr>
        </p:nvSpPr>
        <p:spPr>
          <a:xfrm rot="10154805">
            <a:off x="9918700" y="490378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9"/>
            </p:custDataLst>
          </p:nvPr>
        </p:nvSpPr>
        <p:spPr>
          <a:xfrm rot="10154805">
            <a:off x="8273266" y="23358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10"/>
            </p:custDataLst>
          </p:nvPr>
        </p:nvSpPr>
        <p:spPr>
          <a:xfrm rot="13326744">
            <a:off x="1309688" y="4641850"/>
            <a:ext cx="628650" cy="554038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1"/>
            </p:custDataLst>
          </p:nvPr>
        </p:nvSpPr>
        <p:spPr>
          <a:xfrm rot="6300000">
            <a:off x="5813425" y="893763"/>
            <a:ext cx="563563" cy="4968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936564" y="2842161"/>
            <a:ext cx="8318872" cy="1173679"/>
          </a:xfrm>
        </p:spPr>
        <p:txBody>
          <a:bodyPr rIns="25400" rtlCol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accent5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编版标题</a:t>
            </a:r>
            <a:endParaRPr noProof="1">
              <a:sym typeface="+mn-ea"/>
            </a:endParaRP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5486400" cy="54864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6604000" y="2101850"/>
            <a:ext cx="4825365" cy="152527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zh-CN" altLang="en-US" sz="5400" b="0" spc="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9"/>
            </p:custDataLst>
          </p:nvPr>
        </p:nvSpPr>
        <p:spPr>
          <a:xfrm>
            <a:off x="6604000" y="3831591"/>
            <a:ext cx="4826000" cy="37020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kumimoji="0" lang="zh-CN" altLang="en-US" sz="20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828150"/>
            <a:ext cx="4064000" cy="202985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>
            <a:off x="2935605" y="1463357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9"/>
            </p:custDataLst>
          </p:nvPr>
        </p:nvCxnSpPr>
        <p:spPr>
          <a:xfrm>
            <a:off x="2935605" y="3616642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4499264" y="1558843"/>
            <a:ext cx="4601193" cy="1124730"/>
          </a:xfrm>
        </p:spPr>
        <p:txBody>
          <a:bodyPr anchor="b">
            <a:normAutofit/>
          </a:bodyPr>
          <a:lstStyle>
            <a:lvl1pPr>
              <a:defRPr sz="4800" baseline="0"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4495773" y="2830513"/>
            <a:ext cx="4630310" cy="661987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234440"/>
            <a:ext cx="4389120" cy="438912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5486400" cy="54864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1"/>
            </p:custDataLst>
          </p:nvPr>
        </p:nvSpPr>
        <p:spPr>
          <a:xfrm>
            <a:off x="6730982" y="2910522"/>
            <a:ext cx="4572036" cy="117221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zh-CN" altLang="en-US" sz="6600" b="0" spc="7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6730982" y="4287202"/>
            <a:ext cx="4572036" cy="37020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kumimoji="0" lang="zh-CN" altLang="en-US" sz="20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>
            <p:custDataLst>
              <p:tags r:id="rId13"/>
            </p:custDataLst>
          </p:nvPr>
        </p:nvCxnSpPr>
        <p:spPr>
          <a:xfrm>
            <a:off x="6730982" y="4152900"/>
            <a:ext cx="3438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237797"/>
            <a:ext cx="1620202" cy="16202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797"/>
            <a:ext cx="1620202" cy="1620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408113" y="2114550"/>
            <a:ext cx="2681287" cy="2681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dirty="0">
              <a:latin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1574800" y="2266950"/>
            <a:ext cx="2378075" cy="23764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4762500" y="3602038"/>
            <a:ext cx="494823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9802813" y="3541713"/>
            <a:ext cx="115887" cy="1158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0299700" y="3541713"/>
            <a:ext cx="115888" cy="1158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9967913" y="3541713"/>
            <a:ext cx="115887" cy="1158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10134600" y="3541713"/>
            <a:ext cx="115888" cy="115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9"/>
            </p:custDataLst>
          </p:nvPr>
        </p:nvSpPr>
        <p:spPr>
          <a:xfrm rot="237355">
            <a:off x="2771775" y="23082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10"/>
            </p:custDataLst>
          </p:nvPr>
        </p:nvSpPr>
        <p:spPr>
          <a:xfrm rot="1275228">
            <a:off x="3003550" y="2360613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11"/>
            </p:custDataLst>
          </p:nvPr>
        </p:nvSpPr>
        <p:spPr>
          <a:xfrm rot="2175228">
            <a:off x="3209925" y="2478088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KSO_Shape"/>
          <p:cNvSpPr/>
          <p:nvPr>
            <p:custDataLst>
              <p:tags r:id="rId12"/>
            </p:custDataLst>
          </p:nvPr>
        </p:nvSpPr>
        <p:spPr>
          <a:xfrm rot="3075228">
            <a:off x="3363119" y="2640806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KSO_Shape"/>
          <p:cNvSpPr/>
          <p:nvPr>
            <p:custDataLst>
              <p:tags r:id="rId13"/>
            </p:custDataLst>
          </p:nvPr>
        </p:nvSpPr>
        <p:spPr>
          <a:xfrm rot="298659" flipH="1" flipV="1">
            <a:off x="2470150" y="4416425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KSO_Shape"/>
          <p:cNvSpPr/>
          <p:nvPr>
            <p:custDataLst>
              <p:tags r:id="rId14"/>
            </p:custDataLst>
          </p:nvPr>
        </p:nvSpPr>
        <p:spPr>
          <a:xfrm rot="1336532" flipH="1" flipV="1">
            <a:off x="2243138" y="43656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KSO_Shape"/>
          <p:cNvSpPr/>
          <p:nvPr>
            <p:custDataLst>
              <p:tags r:id="rId15"/>
            </p:custDataLst>
          </p:nvPr>
        </p:nvSpPr>
        <p:spPr>
          <a:xfrm rot="2236532" flipH="1" flipV="1">
            <a:off x="2039938" y="424338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KSO_Shape"/>
          <p:cNvSpPr/>
          <p:nvPr>
            <p:custDataLst>
              <p:tags r:id="rId16"/>
            </p:custDataLst>
          </p:nvPr>
        </p:nvSpPr>
        <p:spPr>
          <a:xfrm rot="3136532" flipH="1" flipV="1">
            <a:off x="1889919" y="4079081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4730750" y="2895613"/>
            <a:ext cx="4979670" cy="564898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4730750" y="3753579"/>
            <a:ext cx="4979670" cy="58110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9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9C00-89D8-4D4A-9FDA-96A9C7BBE61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39.xml"/><Relationship Id="rId23" Type="http://schemas.openxmlformats.org/officeDocument/2006/relationships/tags" Target="../tags/tag238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34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 dirty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6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7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0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tags" Target="../tags/tag267.xml"/><Relationship Id="rId19" Type="http://schemas.openxmlformats.org/officeDocument/2006/relationships/tags" Target="../tags/tag284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tags" Target="../tags/tag26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96.xml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01.xml"/><Relationship Id="rId13" Type="http://schemas.openxmlformats.org/officeDocument/2006/relationships/tags" Target="../tags/tag300.xml"/><Relationship Id="rId12" Type="http://schemas.openxmlformats.org/officeDocument/2006/relationships/tags" Target="../tags/tag299.xml"/><Relationship Id="rId11" Type="http://schemas.openxmlformats.org/officeDocument/2006/relationships/tags" Target="../tags/tag298.xml"/><Relationship Id="rId10" Type="http://schemas.openxmlformats.org/officeDocument/2006/relationships/tags" Target="../tags/tag297.xml"/><Relationship Id="rId1" Type="http://schemas.openxmlformats.org/officeDocument/2006/relationships/tags" Target="../tags/tag28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07.xml"/><Relationship Id="rId6" Type="http://schemas.openxmlformats.org/officeDocument/2006/relationships/image" Target="../media/image17.png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9" Type="http://schemas.openxmlformats.org/officeDocument/2006/relationships/notesSlide" Target="../notesSlides/notesSlide4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334.xml"/><Relationship Id="rId26" Type="http://schemas.openxmlformats.org/officeDocument/2006/relationships/tags" Target="../tags/tag333.xml"/><Relationship Id="rId25" Type="http://schemas.openxmlformats.org/officeDocument/2006/relationships/tags" Target="../tags/tag332.xml"/><Relationship Id="rId24" Type="http://schemas.openxmlformats.org/officeDocument/2006/relationships/tags" Target="../tags/tag331.xml"/><Relationship Id="rId23" Type="http://schemas.openxmlformats.org/officeDocument/2006/relationships/tags" Target="../tags/tag330.xml"/><Relationship Id="rId22" Type="http://schemas.openxmlformats.org/officeDocument/2006/relationships/tags" Target="../tags/tag329.xml"/><Relationship Id="rId21" Type="http://schemas.openxmlformats.org/officeDocument/2006/relationships/tags" Target="../tags/tag328.xml"/><Relationship Id="rId20" Type="http://schemas.openxmlformats.org/officeDocument/2006/relationships/tags" Target="../tags/tag327.xml"/><Relationship Id="rId2" Type="http://schemas.openxmlformats.org/officeDocument/2006/relationships/tags" Target="../tags/tag309.xml"/><Relationship Id="rId19" Type="http://schemas.openxmlformats.org/officeDocument/2006/relationships/tags" Target="../tags/tag326.xml"/><Relationship Id="rId18" Type="http://schemas.openxmlformats.org/officeDocument/2006/relationships/tags" Target="../tags/tag325.xml"/><Relationship Id="rId17" Type="http://schemas.openxmlformats.org/officeDocument/2006/relationships/tags" Target="../tags/tag324.xml"/><Relationship Id="rId16" Type="http://schemas.openxmlformats.org/officeDocument/2006/relationships/tags" Target="../tags/tag323.xml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0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6.xml"/><Relationship Id="rId1" Type="http://schemas.openxmlformats.org/officeDocument/2006/relationships/tags" Target="../tags/tag3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9.xml"/><Relationship Id="rId1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0.xml"/><Relationship Id="rId1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0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6604000" y="2101850"/>
            <a:ext cx="5090795" cy="152527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出生缺陷的预防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p>
            <a:r>
              <a:rPr lang="en-US" altLang="zh-CN" b="1" dirty="0"/>
              <a:t>    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r>
              <a:rPr altLang="zh-C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汇报人：夷陵妇幼  杨金华</a:t>
            </a:r>
            <a:endParaRPr altLang="zh-CN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6686550" y="3724275"/>
            <a:ext cx="3438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69925" y="337185"/>
            <a:ext cx="10852150" cy="548005"/>
          </a:xfrm>
        </p:spPr>
        <p:txBody>
          <a:bodyPr/>
          <a:p>
            <a:pPr algn="ctr"/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母 体 营 养 因 素</a:t>
            </a:r>
            <a:br>
              <a:rPr lang="zh-CN" altLang="en-US" sz="3200"/>
            </a:b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000"/>
              <a:t>碘缺乏              侏儒呆小症、甲状腺肿、神经系统发育迟缓、先天性心脏病、骨骼异常</a:t>
            </a:r>
            <a:endParaRPr lang="zh-CN" altLang="en-US" sz="2000"/>
          </a:p>
          <a:p>
            <a:r>
              <a:rPr lang="zh-CN" altLang="en-US" sz="2000"/>
              <a:t>铜缺乏              先天性心脏病、骨骼畸形</a:t>
            </a:r>
            <a:endParaRPr lang="zh-CN" altLang="en-US" sz="2000"/>
          </a:p>
          <a:p>
            <a:r>
              <a:rPr lang="zh-CN" altLang="en-US" sz="2000"/>
              <a:t>维生素</a:t>
            </a:r>
            <a:r>
              <a:rPr lang="en-US" altLang="zh-CN" sz="2000"/>
              <a:t>A</a:t>
            </a:r>
            <a:r>
              <a:rPr sz="2000"/>
              <a:t>缺乏      眼、泌尿生殖道畸形、心肺畸形、流产、胎死宫内</a:t>
            </a:r>
            <a:endParaRPr sz="2000"/>
          </a:p>
          <a:p>
            <a:r>
              <a:rPr sz="2000"/>
              <a:t>维生素</a:t>
            </a:r>
            <a:r>
              <a:rPr lang="en-US" altLang="zh-CN" sz="2000"/>
              <a:t>D</a:t>
            </a:r>
            <a:r>
              <a:rPr sz="2000"/>
              <a:t>缺乏      佝偻病、牙釉质发育不良</a:t>
            </a:r>
            <a:endParaRPr sz="2000"/>
          </a:p>
          <a:p>
            <a:r>
              <a:rPr sz="2000"/>
              <a:t>维生素</a:t>
            </a:r>
            <a:r>
              <a:rPr lang="en-US" altLang="zh-CN" sz="2000"/>
              <a:t>E</a:t>
            </a:r>
            <a:r>
              <a:rPr sz="2000"/>
              <a:t>缺乏      流产、无脑儿、脑疝、足畸形、唇裂</a:t>
            </a:r>
            <a:endParaRPr sz="2000"/>
          </a:p>
          <a:p>
            <a:r>
              <a:rPr sz="2000"/>
              <a:t>维生素</a:t>
            </a:r>
            <a:r>
              <a:rPr lang="en-US" altLang="zh-CN" sz="2000"/>
              <a:t>B12</a:t>
            </a:r>
            <a:r>
              <a:rPr sz="2000"/>
              <a:t>不足   脑积水、眼畸形</a:t>
            </a:r>
            <a:endParaRPr sz="2000"/>
          </a:p>
          <a:p>
            <a:r>
              <a:rPr sz="2000"/>
              <a:t>叶酸不足           无脑儿、脊柱裂、脑膜膨出、先心、唇腭裂、眼畸形</a:t>
            </a:r>
            <a:endParaRPr sz="2000"/>
          </a:p>
          <a:p>
            <a:r>
              <a:rPr sz="2000"/>
              <a:t>维生素</a:t>
            </a:r>
            <a:r>
              <a:rPr lang="en-US" altLang="zh-CN" sz="2000"/>
              <a:t>B2</a:t>
            </a:r>
            <a:r>
              <a:rPr sz="2000"/>
              <a:t>不足     神经系统畸形</a:t>
            </a:r>
            <a:endParaRPr sz="200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23215"/>
            <a:ext cx="10852150" cy="561975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部 分 致 畸 药 物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 altLang="zh-CN" sz="2000"/>
          </a:p>
          <a:p>
            <a:r>
              <a:rPr lang="en-US" altLang="zh-CN" sz="2000"/>
              <a:t> ACEI</a:t>
            </a:r>
            <a:r>
              <a:rPr sz="2000"/>
              <a:t>类药物                    </a:t>
            </a:r>
            <a:endParaRPr sz="2000"/>
          </a:p>
          <a:p>
            <a:r>
              <a:rPr sz="2000"/>
              <a:t>氨基蝶呤</a:t>
            </a:r>
            <a:endParaRPr sz="2000"/>
          </a:p>
          <a:p>
            <a:r>
              <a:rPr sz="2000"/>
              <a:t>雄激素</a:t>
            </a:r>
            <a:endParaRPr sz="2000"/>
          </a:p>
          <a:p>
            <a:r>
              <a:rPr sz="2000"/>
              <a:t>卡马西平</a:t>
            </a:r>
            <a:endParaRPr sz="2000"/>
          </a:p>
          <a:p>
            <a:r>
              <a:rPr sz="2000"/>
              <a:t>氯化联苯</a:t>
            </a:r>
            <a:endParaRPr sz="2000"/>
          </a:p>
          <a:p>
            <a:r>
              <a:rPr sz="2000"/>
              <a:t>双香豆素</a:t>
            </a:r>
            <a:endParaRPr sz="2000"/>
          </a:p>
          <a:p>
            <a:r>
              <a:rPr sz="2000"/>
              <a:t>环磷酰胺</a:t>
            </a:r>
            <a:endParaRPr sz="2000"/>
          </a:p>
          <a:p>
            <a:r>
              <a:rPr sz="2000"/>
              <a:t>丹那唑</a:t>
            </a:r>
            <a:endParaRPr sz="2000"/>
          </a:p>
          <a:p>
            <a:r>
              <a:rPr sz="2000"/>
              <a:t>乙烯雄酚</a:t>
            </a:r>
            <a:endParaRPr sz="2000"/>
          </a:p>
          <a:p>
            <a:endParaRPr sz="2000"/>
          </a:p>
        </p:txBody>
      </p:sp>
      <p:sp>
        <p:nvSpPr>
          <p:cNvPr id="6" name="文本框 5"/>
          <p:cNvSpPr txBox="1"/>
          <p:nvPr/>
        </p:nvSpPr>
        <p:spPr>
          <a:xfrm>
            <a:off x="4059555" y="1296035"/>
            <a:ext cx="307721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异维甲酸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锂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甲硫咪唑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氨甲蝶呤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青霉胺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苯妥英钠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放射活性碘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四环素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三甲双酮</a:t>
            </a:r>
            <a:endParaRPr lang="zh-CN" altLang="en-US" sz="2000"/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丙戊酸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23215"/>
            <a:ext cx="10852150" cy="561975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生物理化因素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000"/>
              <a:t>化学致畸因素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  接触有害（毒）化学物质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  酒精、尼古丁、毒品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  致畸药物</a:t>
            </a:r>
            <a:endParaRPr lang="zh-CN" altLang="en-US" sz="2000"/>
          </a:p>
          <a:p>
            <a:r>
              <a:rPr lang="zh-CN" altLang="en-US" sz="2000"/>
              <a:t>物理致畸因素：射线、噪声、高热</a:t>
            </a:r>
            <a:endParaRPr lang="zh-CN" altLang="en-US" sz="2000"/>
          </a:p>
          <a:p>
            <a:r>
              <a:rPr lang="zh-CN" altLang="en-US" sz="2000"/>
              <a:t>生物致畸因素：风疹病毒、巨细胞病毒、弓形虫、单纯疱疹病毒等</a:t>
            </a:r>
            <a:endParaRPr lang="zh-CN" altLang="en-US" sz="2000"/>
          </a:p>
          <a:p>
            <a:pPr marL="0" indent="0">
              <a:buNone/>
            </a:pP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92735"/>
            <a:ext cx="10852150" cy="592455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出生缺陷的三级预防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835" y="952500"/>
            <a:ext cx="92436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3594735" cy="441960"/>
          </a:xfrm>
        </p:spPr>
        <p:txBody>
          <a:bodyPr/>
          <a:p>
            <a:pPr algn="ctr"/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一级预防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71700" y="1268095"/>
            <a:ext cx="3506470" cy="5388610"/>
          </a:xfrm>
        </p:spPr>
        <p:txBody>
          <a:bodyPr/>
          <a:p>
            <a:endParaRPr lang="zh-CN" altLang="en-US" sz="2000"/>
          </a:p>
          <a:p>
            <a:r>
              <a:rPr lang="zh-CN" altLang="en-US" sz="2000"/>
              <a:t>遗传咨询</a:t>
            </a:r>
            <a:endParaRPr lang="zh-CN" altLang="en-US" sz="2000"/>
          </a:p>
          <a:p>
            <a:r>
              <a:rPr lang="zh-CN" altLang="en-US" sz="2000"/>
              <a:t>营养干预</a:t>
            </a:r>
            <a:endParaRPr lang="zh-CN" altLang="en-US" sz="2000"/>
          </a:p>
          <a:p>
            <a:r>
              <a:rPr lang="zh-CN" altLang="en-US" sz="2000"/>
              <a:t>孕前（婚前保健）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医学检查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保健指导</a:t>
            </a:r>
            <a:endParaRPr lang="zh-CN" altLang="en-US" sz="2000"/>
          </a:p>
          <a:p>
            <a:pPr marL="0" indent="0">
              <a:buNone/>
            </a:pPr>
            <a:r>
              <a:rPr sz="2000"/>
              <a:t>  医学咨询</a:t>
            </a:r>
            <a:endParaRPr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8640" y="1122680"/>
            <a:ext cx="4269740" cy="5048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83540"/>
            <a:ext cx="10852150" cy="501650"/>
          </a:xfrm>
        </p:spPr>
        <p:txBody>
          <a:bodyPr/>
          <a:p>
            <a:pPr algn="l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遗传咨询任务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/>
          </a:p>
          <a:p>
            <a:r>
              <a:rPr lang="zh-CN" altLang="en-US" sz="2000"/>
              <a:t>正确解答咨询者问题</a:t>
            </a:r>
            <a:endParaRPr lang="zh-CN" altLang="en-US" sz="2000"/>
          </a:p>
          <a:p>
            <a:r>
              <a:rPr lang="zh-CN" altLang="en-US" sz="2000"/>
              <a:t>认真进行临床及实验室检查，明确诊断分析原因</a:t>
            </a:r>
            <a:endParaRPr lang="zh-CN" altLang="en-US" sz="2000"/>
          </a:p>
          <a:p>
            <a:r>
              <a:rPr lang="zh-CN" altLang="en-US" sz="2000"/>
              <a:t>确认是否遗传病</a:t>
            </a:r>
            <a:endParaRPr lang="zh-CN" altLang="en-US" sz="2000"/>
          </a:p>
          <a:p>
            <a:r>
              <a:rPr lang="zh-CN" altLang="en-US" sz="2000"/>
              <a:t>遗传分析</a:t>
            </a:r>
            <a:endParaRPr lang="zh-CN" altLang="en-US" sz="2000"/>
          </a:p>
          <a:p>
            <a:r>
              <a:rPr lang="zh-CN" altLang="en-US" sz="2000"/>
              <a:t>估计遗传风险</a:t>
            </a:r>
            <a:endParaRPr lang="zh-CN" altLang="en-US" sz="2000"/>
          </a:p>
          <a:p>
            <a:r>
              <a:rPr lang="zh-CN" altLang="en-US" sz="2000"/>
              <a:t>提出处理意见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83540"/>
            <a:ext cx="10852150" cy="501650"/>
          </a:xfrm>
        </p:spPr>
        <p:txBody>
          <a:bodyPr/>
          <a:p>
            <a:pPr algn="l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遗传咨询对象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/>
          </a:p>
          <a:p>
            <a:r>
              <a:rPr lang="zh-CN" altLang="en-US" sz="2000"/>
              <a:t>确诊遗传病或先天畸形的患者及家属</a:t>
            </a:r>
            <a:endParaRPr lang="zh-CN" altLang="en-US" sz="2000"/>
          </a:p>
          <a:p>
            <a:r>
              <a:rPr lang="zh-CN" altLang="en-US" sz="2000"/>
              <a:t>连续发生原因不明疾病的家族成员</a:t>
            </a:r>
            <a:endParaRPr lang="zh-CN" altLang="en-US" sz="2000"/>
          </a:p>
          <a:p>
            <a:r>
              <a:rPr lang="zh-CN" altLang="en-US" sz="2000"/>
              <a:t>可疑染色体病或代谢病的儿童</a:t>
            </a:r>
            <a:endParaRPr lang="zh-CN" altLang="en-US" sz="2000"/>
          </a:p>
          <a:p>
            <a:r>
              <a:rPr lang="zh-CN" altLang="en-US" sz="2000"/>
              <a:t>生育过染色体异常的夫妇</a:t>
            </a:r>
            <a:endParaRPr lang="zh-CN" altLang="en-US" sz="2000"/>
          </a:p>
          <a:p>
            <a:r>
              <a:rPr lang="zh-CN" altLang="en-US" sz="2000"/>
              <a:t>反复原因不明流产、死胎</a:t>
            </a:r>
            <a:endParaRPr lang="zh-CN" altLang="en-US" sz="2000"/>
          </a:p>
          <a:p>
            <a:r>
              <a:rPr sz="2000"/>
              <a:t>夫妇之一染色体异常者</a:t>
            </a:r>
            <a:endParaRPr sz="2000"/>
          </a:p>
          <a:p>
            <a:r>
              <a:rPr sz="2000"/>
              <a:t>女性原发闭经不孕夫妇</a:t>
            </a:r>
            <a:endParaRPr sz="2000"/>
          </a:p>
          <a:p>
            <a:r>
              <a:rPr sz="2000"/>
              <a:t>性器官发育异常者</a:t>
            </a:r>
            <a:endParaRPr sz="200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1545" y="254000"/>
            <a:ext cx="3771900" cy="441960"/>
          </a:xfrm>
        </p:spPr>
        <p:txBody>
          <a:bodyPr/>
          <a:p>
            <a:pPr algn="l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孕前准备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lvl="0" indent="0" defTabSz="951230">
              <a:lnSpc>
                <a:spcPct val="150000"/>
              </a:lnSpc>
              <a:spcBef>
                <a:spcPct val="50000"/>
              </a:spcBef>
              <a:buNone/>
            </a:pPr>
            <a:endParaRPr sz="2000" b="1">
              <a:solidFill>
                <a:srgbClr val="FF0066"/>
              </a:solidFill>
              <a:ea typeface="微软雅黑" panose="020B0503020204020204" charset="-122"/>
              <a:sym typeface="+mn-ea"/>
            </a:endParaRPr>
          </a:p>
          <a:p>
            <a:pPr marL="0" lvl="0" indent="0" defTabSz="951230">
              <a:lnSpc>
                <a:spcPct val="150000"/>
              </a:lnSpc>
              <a:spcBef>
                <a:spcPct val="50000"/>
              </a:spcBef>
              <a:buNone/>
            </a:pPr>
            <a:r>
              <a:rPr sz="2000" b="1">
                <a:solidFill>
                  <a:srgbClr val="FF0066"/>
                </a:solidFill>
                <a:ea typeface="微软雅黑" panose="020B0503020204020204" charset="-122"/>
                <a:sym typeface="+mn-ea"/>
              </a:rPr>
              <a:t>男方：                                         </a:t>
            </a:r>
            <a:endParaRPr lang="zh-CN" altLang="en-US" sz="2000" b="1" dirty="0">
              <a:solidFill>
                <a:srgbClr val="FF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合理营养，控制体重；         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 b="1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补充叶酸；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既往病史；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合理用药；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有毒有害物质；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>
              <a:lnSpc>
                <a:spcPct val="150000"/>
              </a:lnSpc>
              <a:spcBef>
                <a:spcPts val="0"/>
              </a:spcBef>
              <a:buNone/>
            </a:pPr>
            <a:r>
              <a:rPr sz="200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生活习惯，运动 等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endParaRPr lang="zh-CN" altLang="en-US" dirty="0">
              <a:solidFill>
                <a:srgbClr val="000066"/>
              </a:solidFill>
              <a:ea typeface="微软雅黑" panose="020B0503020204020204" charset="-122"/>
            </a:endParaRPr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52875" y="1391920"/>
            <a:ext cx="338010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defTabSz="951230" eaLnBrk="1" hangingPunct="1">
              <a:spcBef>
                <a:spcPct val="50000"/>
              </a:spcBef>
              <a:buNone/>
            </a:pPr>
            <a:endParaRPr lang="zh-CN" altLang="en-US" sz="2000" b="1" dirty="0">
              <a:solidFill>
                <a:srgbClr val="FF0066"/>
              </a:solidFill>
              <a:ea typeface="微软雅黑" panose="020B0503020204020204" charset="-122"/>
              <a:sym typeface="+mn-ea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b="1" dirty="0">
                <a:solidFill>
                  <a:srgbClr val="FF0066"/>
                </a:solidFill>
                <a:ea typeface="微软雅黑" panose="020B0503020204020204" charset="-122"/>
                <a:sym typeface="+mn-ea"/>
              </a:rPr>
              <a:t>女方：</a:t>
            </a:r>
            <a:endParaRPr lang="zh-CN" altLang="en-US" sz="2000" b="1" dirty="0">
              <a:solidFill>
                <a:srgbClr val="FF0066"/>
              </a:solidFill>
              <a:ea typeface="微软雅黑" panose="020B0503020204020204" charset="-122"/>
            </a:endParaRPr>
          </a:p>
          <a:p>
            <a:pPr marL="0" lvl="0" indent="0" defTabSz="95123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避免高龄产妇； 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合理营养，控制体重；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b="1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补充叶酸；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既往病史；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合理用药；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有毒有害物质；</a:t>
            </a:r>
            <a:endParaRPr lang="zh-CN" altLang="en-US" sz="2000" dirty="0">
              <a:solidFill>
                <a:srgbClr val="000066"/>
              </a:solidFill>
              <a:ea typeface="微软雅黑" panose="020B0503020204020204" charset="-122"/>
            </a:endParaRPr>
          </a:p>
          <a:p>
            <a:pPr marL="0" lvl="0" indent="0" defTabSz="951230" eaLnBrk="1" hangingPunct="1">
              <a:spcBef>
                <a:spcPct val="50000"/>
              </a:spcBef>
              <a:buNone/>
            </a:pPr>
            <a:r>
              <a:rPr lang="zh-CN" altLang="en-US" sz="2000" dirty="0">
                <a:solidFill>
                  <a:srgbClr val="000066"/>
                </a:solidFill>
                <a:ea typeface="微软雅黑" panose="020B0503020204020204" charset="-122"/>
                <a:sym typeface="+mn-ea"/>
              </a:rPr>
              <a:t>生活习惯，运动，心理等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6285" y="695325"/>
            <a:ext cx="4874895" cy="5641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52425"/>
            <a:ext cx="10852150" cy="532765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叶酸的利用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9925" y="1138555"/>
            <a:ext cx="10852150" cy="50152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37820"/>
            <a:ext cx="3897630" cy="54737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二级预防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4643120" cy="5388610"/>
          </a:xfrm>
        </p:spPr>
        <p:txBody>
          <a:bodyPr/>
          <a:p>
            <a:pPr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通过经济、简便、无创的检测方法，从孕妇人群中发现某些先天缺陷的高危人群，从而进一步产前诊断，以发现胎儿出生缺陷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早期发现、早期评估、早期面对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2170" y="1808480"/>
            <a:ext cx="5589270" cy="5097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37820"/>
            <a:ext cx="10852150" cy="54737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什么是出生缺陷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lnSpc>
                <a:spcPct val="150000"/>
              </a:lnSpc>
              <a:buNone/>
            </a:pP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/>
              <a:t>是指婴儿出生时就存在的</a:t>
            </a: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/>
              <a:t>机体结构和功能异常</a:t>
            </a: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/>
              <a:t>是指遗传因素和环境因素</a:t>
            </a: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/>
              <a:t>使胚胎发育过程发生紊乱而出现的</a:t>
            </a: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/>
              <a:t>先天性畸形、遗传代谢性缺陷，先天性残疾</a:t>
            </a:r>
            <a:endParaRPr lang="zh-CN" altLang="en-US" sz="2000"/>
          </a:p>
          <a:p>
            <a:pPr marL="0" indent="0">
              <a:lnSpc>
                <a:spcPct val="150000"/>
              </a:lnSpc>
              <a:buNone/>
            </a:pPr>
            <a:r>
              <a:rPr sz="2000"/>
              <a:t>免疫性疾病、智力低下等</a:t>
            </a:r>
            <a:endParaRPr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5675" y="1811020"/>
            <a:ext cx="6148705" cy="4895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3885565" cy="441960"/>
          </a:xfrm>
        </p:spPr>
        <p:txBody>
          <a:bodyPr/>
          <a:p>
            <a:pPr algn="l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筛查指征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危害严重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发病率较高，人群分布明确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筛查阳性有进一步明确诊断方法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筛查方法简便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筛查费用明显低于治疗费用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52425"/>
            <a:ext cx="3557270" cy="532765"/>
          </a:xfrm>
        </p:spPr>
        <p:txBody>
          <a:bodyPr/>
          <a:p>
            <a:pPr algn="ctr"/>
            <a:r>
              <a:rPr lang="zh-CN" altLang="en-US" sz="3200"/>
              <a:t>筛查方案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3456305" cy="5388610"/>
          </a:xfrm>
        </p:spPr>
        <p:txBody>
          <a:bodyPr/>
          <a:p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孕妇年龄、生育史、家族史等</a:t>
            </a:r>
            <a:endParaRPr lang="zh-CN" altLang="en-US" sz="2000"/>
          </a:p>
          <a:p>
            <a:r>
              <a:rPr lang="zh-CN" altLang="en-US" sz="2000"/>
              <a:t>超声</a:t>
            </a:r>
            <a:endParaRPr lang="zh-CN" altLang="en-US" sz="2000"/>
          </a:p>
          <a:p>
            <a:r>
              <a:rPr lang="zh-CN" altLang="en-US" sz="2000"/>
              <a:t>血清生化指标筛查</a:t>
            </a:r>
            <a:endParaRPr lang="zh-CN" altLang="en-US" sz="2000"/>
          </a:p>
          <a:p>
            <a:r>
              <a:rPr lang="zh-CN" altLang="en-US" sz="2000"/>
              <a:t>妊娠期感染筛查</a:t>
            </a:r>
            <a:endParaRPr lang="zh-CN" altLang="en-US" sz="2000"/>
          </a:p>
          <a:p>
            <a:r>
              <a:rPr lang="zh-CN" altLang="en-US" sz="2000"/>
              <a:t>遗传病筛查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2420" y="619125"/>
            <a:ext cx="5492750" cy="605536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52425"/>
            <a:ext cx="10852150" cy="532765"/>
          </a:xfrm>
        </p:spPr>
        <p:txBody>
          <a:bodyPr/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孕期保健指南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indent="0">
              <a:lnSpc>
                <a:spcPct val="150000"/>
              </a:lnSpc>
              <a:buNone/>
            </a:pPr>
            <a:r>
              <a:rPr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必查项目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                                           </a:t>
            </a:r>
            <a:r>
              <a:rPr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备查项目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                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669925" y="1902460"/>
            <a:ext cx="4015105" cy="341503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>
              <a:lnSpc>
                <a:spcPct val="150000"/>
              </a:lnSpc>
              <a:buNone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）血常规；（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）尿常规；（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）血型（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ABO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Rh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血型）；（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）肝功能；（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）肾功能；（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）空腹血糖水平；（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HBsAg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筛查；（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）梅毒血清抗体筛查；（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HIV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筛查；（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地中海贫血筛查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（广东、广西、海南、云南、江西、湖南、</a:t>
            </a:r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湖北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、四川、重庆等地区）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46495" y="1902460"/>
            <a:ext cx="4782820" cy="3830955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>
              <a:lnSpc>
                <a:spcPct val="150000"/>
              </a:lnSpc>
              <a:buNone/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）子宫颈细胞学检查（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年内未查者）；（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TORCH </a:t>
            </a:r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筛查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）阴道分泌物检查（常规检查，及淋球菌、沙眼衣原体检查）；（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）甲状腺功能检测；（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75 g 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口服葡萄糖耐量试验（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OGTT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），针对高危妇女（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）血脂水平检查；（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）妇科超声检查；（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）心电图检查；（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）胸部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线检查  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）维生素检测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909888" y="2244725"/>
            <a:ext cx="6372225" cy="576263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978" name="文本框 5"/>
          <p:cNvSpPr txBox="1"/>
          <p:nvPr>
            <p:custDataLst>
              <p:tags r:id="rId2"/>
            </p:custDataLst>
          </p:nvPr>
        </p:nvSpPr>
        <p:spPr>
          <a:xfrm>
            <a:off x="3040063" y="2271713"/>
            <a:ext cx="762000" cy="50323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802063" y="2338388"/>
            <a:ext cx="0" cy="3730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802063" y="2373313"/>
            <a:ext cx="4984750" cy="3190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孕妇感染后，多数无明显症状</a:t>
            </a:r>
            <a:endParaRPr lang="zh-CN" altLang="en-US" sz="2000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7" name="矩形 46"/>
          <p:cNvSpPr/>
          <p:nvPr>
            <p:custDataLst>
              <p:tags r:id="rId5"/>
            </p:custDataLst>
          </p:nvPr>
        </p:nvSpPr>
        <p:spPr>
          <a:xfrm>
            <a:off x="2916238" y="2241550"/>
            <a:ext cx="26988" cy="566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6"/>
            </p:custDataLst>
          </p:nvPr>
        </p:nvSpPr>
        <p:spPr>
          <a:xfrm>
            <a:off x="2909888" y="4740275"/>
            <a:ext cx="6372225" cy="576263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983" name="文本框 37"/>
          <p:cNvSpPr txBox="1"/>
          <p:nvPr>
            <p:custDataLst>
              <p:tags r:id="rId7"/>
            </p:custDataLst>
          </p:nvPr>
        </p:nvSpPr>
        <p:spPr>
          <a:xfrm>
            <a:off x="3040063" y="4765675"/>
            <a:ext cx="762000" cy="5048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>
            <p:custDataLst>
              <p:tags r:id="rId8"/>
            </p:custDataLst>
          </p:nvPr>
        </p:nvCxnSpPr>
        <p:spPr>
          <a:xfrm>
            <a:off x="3802063" y="4832350"/>
            <a:ext cx="0" cy="3730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42" name="文本框 41"/>
          <p:cNvSpPr txBox="1"/>
          <p:nvPr>
            <p:custDataLst>
              <p:tags r:id="rId9"/>
            </p:custDataLst>
          </p:nvPr>
        </p:nvSpPr>
        <p:spPr>
          <a:xfrm>
            <a:off x="3802063" y="4860925"/>
            <a:ext cx="5845175" cy="3444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spc="150" noProof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孕妇感染不一定导致胎儿感染，胎儿感染不一定造成出生缺陷</a:t>
            </a:r>
            <a:endParaRPr lang="zh-CN" altLang="en-US" sz="1400" b="1" spc="150" noProof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9" name="矩形 48"/>
          <p:cNvSpPr/>
          <p:nvPr>
            <p:custDataLst>
              <p:tags r:id="rId10"/>
            </p:custDataLst>
          </p:nvPr>
        </p:nvSpPr>
        <p:spPr>
          <a:xfrm>
            <a:off x="2916238" y="4735513"/>
            <a:ext cx="26988" cy="568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2909888" y="3908425"/>
            <a:ext cx="6372225" cy="576263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988" name="文本框 20"/>
          <p:cNvSpPr txBox="1"/>
          <p:nvPr>
            <p:custDataLst>
              <p:tags r:id="rId12"/>
            </p:custDataLst>
          </p:nvPr>
        </p:nvSpPr>
        <p:spPr>
          <a:xfrm>
            <a:off x="3040063" y="3935413"/>
            <a:ext cx="762000" cy="50323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3"/>
            </p:custDataLst>
          </p:nvPr>
        </p:nvCxnSpPr>
        <p:spPr>
          <a:xfrm>
            <a:off x="3802063" y="4000500"/>
            <a:ext cx="0" cy="3730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802063" y="4038600"/>
            <a:ext cx="5300663" cy="33496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感染可致流产、早产、死胎或新生儿畸形</a:t>
            </a:r>
            <a:endParaRPr lang="zh-CN" altLang="en-US" sz="2000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0" name="矩形 49"/>
          <p:cNvSpPr/>
          <p:nvPr>
            <p:custDataLst>
              <p:tags r:id="rId15"/>
            </p:custDataLst>
          </p:nvPr>
        </p:nvSpPr>
        <p:spPr>
          <a:xfrm>
            <a:off x="2916238" y="3905250"/>
            <a:ext cx="26988" cy="566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2909888" y="3076575"/>
            <a:ext cx="6372225" cy="576263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6993" name="文本框 10"/>
          <p:cNvSpPr txBox="1"/>
          <p:nvPr>
            <p:custDataLst>
              <p:tags r:id="rId17"/>
            </p:custDataLst>
          </p:nvPr>
        </p:nvSpPr>
        <p:spPr>
          <a:xfrm>
            <a:off x="3040063" y="3103563"/>
            <a:ext cx="762000" cy="50323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8"/>
            </p:custDataLst>
          </p:nvPr>
        </p:nvCxnSpPr>
        <p:spPr>
          <a:xfrm>
            <a:off x="3802063" y="3170238"/>
            <a:ext cx="0" cy="3730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18" name="文本框 17"/>
          <p:cNvSpPr txBox="1"/>
          <p:nvPr>
            <p:custDataLst>
              <p:tags r:id="rId19"/>
            </p:custDataLst>
          </p:nvPr>
        </p:nvSpPr>
        <p:spPr>
          <a:xfrm>
            <a:off x="3802063" y="3206750"/>
            <a:ext cx="4984750" cy="3175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母婴垂直传播</a:t>
            </a:r>
            <a:endParaRPr lang="zh-CN" altLang="en-US" sz="2000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1" name="矩形 50"/>
          <p:cNvSpPr/>
          <p:nvPr>
            <p:custDataLst>
              <p:tags r:id="rId20"/>
            </p:custDataLst>
          </p:nvPr>
        </p:nvSpPr>
        <p:spPr>
          <a:xfrm>
            <a:off x="2916238" y="3073400"/>
            <a:ext cx="26988" cy="566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126999" name="文本框 2"/>
          <p:cNvSpPr txBox="1"/>
          <p:nvPr>
            <p:custDataLst>
              <p:tags r:id="rId21"/>
            </p:custDataLst>
          </p:nvPr>
        </p:nvSpPr>
        <p:spPr>
          <a:xfrm>
            <a:off x="2105025" y="1177925"/>
            <a:ext cx="4262438" cy="458788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en-US" altLang="zh-C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ToRCH</a:t>
            </a:r>
            <a:r>
              <a:rPr lang="zh-CN" alt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的感染特征</a:t>
            </a:r>
            <a:endParaRPr lang="zh-CN" alt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2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菱形 5"/>
          <p:cNvSpPr/>
          <p:nvPr>
            <p:custDataLst>
              <p:tags r:id="rId1"/>
            </p:custDataLst>
          </p:nvPr>
        </p:nvSpPr>
        <p:spPr>
          <a:xfrm>
            <a:off x="2651125" y="2359025"/>
            <a:ext cx="385763" cy="384175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菱形 6"/>
          <p:cNvSpPr/>
          <p:nvPr>
            <p:custDataLst>
              <p:tags r:id="rId2"/>
            </p:custDataLst>
          </p:nvPr>
        </p:nvSpPr>
        <p:spPr>
          <a:xfrm>
            <a:off x="2651125" y="3243263"/>
            <a:ext cx="384175" cy="384175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菱形 8"/>
          <p:cNvSpPr/>
          <p:nvPr>
            <p:custDataLst>
              <p:tags r:id="rId3"/>
            </p:custDataLst>
          </p:nvPr>
        </p:nvSpPr>
        <p:spPr>
          <a:xfrm>
            <a:off x="2651125" y="4141788"/>
            <a:ext cx="384175" cy="384175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1" name="菱形 10"/>
          <p:cNvSpPr/>
          <p:nvPr>
            <p:custDataLst>
              <p:tags r:id="rId4"/>
            </p:custDataLst>
          </p:nvPr>
        </p:nvSpPr>
        <p:spPr>
          <a:xfrm>
            <a:off x="2651125" y="4999038"/>
            <a:ext cx="385763" cy="384175"/>
          </a:xfrm>
          <a:prstGeom prst="diamond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31078" name="文本框 9"/>
          <p:cNvSpPr txBox="1"/>
          <p:nvPr>
            <p:custDataLst>
              <p:tags r:id="rId5"/>
            </p:custDataLst>
          </p:nvPr>
        </p:nvSpPr>
        <p:spPr>
          <a:xfrm>
            <a:off x="3255963" y="2254250"/>
            <a:ext cx="2305050" cy="360363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en-US" altLang="zh-CN" sz="2800" b="1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Tox</a:t>
            </a:r>
            <a:endParaRPr lang="en-US" altLang="zh-CN" sz="2800" b="1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79" name="文本框 17"/>
          <p:cNvSpPr txBox="1"/>
          <p:nvPr>
            <p:custDataLst>
              <p:tags r:id="rId6"/>
            </p:custDataLst>
          </p:nvPr>
        </p:nvSpPr>
        <p:spPr>
          <a:xfrm>
            <a:off x="3255963" y="2619375"/>
            <a:ext cx="2305050" cy="317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怀孕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前</a:t>
            </a:r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、孕期前三月</a:t>
            </a:r>
            <a:endParaRPr lang="zh-CN" altLang="en-US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0" name="文本框 20"/>
          <p:cNvSpPr txBox="1"/>
          <p:nvPr>
            <p:custDataLst>
              <p:tags r:id="rId7"/>
            </p:custDataLst>
          </p:nvPr>
        </p:nvSpPr>
        <p:spPr>
          <a:xfrm>
            <a:off x="3255963" y="3116263"/>
            <a:ext cx="2305050" cy="36195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en-US" altLang="zh-CN" sz="2800" b="1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RV</a:t>
            </a:r>
            <a:endParaRPr lang="en-US" altLang="zh-CN" sz="2800" b="1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1" name="文本框 21"/>
          <p:cNvSpPr txBox="1"/>
          <p:nvPr>
            <p:custDataLst>
              <p:tags r:id="rId8"/>
            </p:custDataLst>
          </p:nvPr>
        </p:nvSpPr>
        <p:spPr>
          <a:xfrm>
            <a:off x="3255963" y="3481388"/>
            <a:ext cx="2305050" cy="317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怀孕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前</a:t>
            </a:r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、孕期前三月</a:t>
            </a:r>
            <a:endParaRPr lang="zh-CN" altLang="en-US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2" name="文本框 23"/>
          <p:cNvSpPr txBox="1"/>
          <p:nvPr>
            <p:custDataLst>
              <p:tags r:id="rId9"/>
            </p:custDataLst>
          </p:nvPr>
        </p:nvSpPr>
        <p:spPr>
          <a:xfrm>
            <a:off x="3255963" y="3975100"/>
            <a:ext cx="2305050" cy="36195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en-US" altLang="zh-CN" sz="2800" b="1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CMV</a:t>
            </a:r>
            <a:endParaRPr lang="en-US" altLang="zh-CN" sz="2800" b="1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3" name="文本框 24"/>
          <p:cNvSpPr txBox="1"/>
          <p:nvPr>
            <p:custDataLst>
              <p:tags r:id="rId10"/>
            </p:custDataLst>
          </p:nvPr>
        </p:nvSpPr>
        <p:spPr>
          <a:xfrm>
            <a:off x="3255963" y="4340225"/>
            <a:ext cx="2305050" cy="317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怀孕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前</a:t>
            </a:r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、整个孕期</a:t>
            </a:r>
            <a:endParaRPr lang="zh-CN" altLang="en-US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4" name="文本框 25"/>
          <p:cNvSpPr txBox="1"/>
          <p:nvPr>
            <p:custDataLst>
              <p:tags r:id="rId11"/>
            </p:custDataLst>
          </p:nvPr>
        </p:nvSpPr>
        <p:spPr>
          <a:xfrm>
            <a:off x="3255963" y="4832350"/>
            <a:ext cx="2305050" cy="36195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en-US" altLang="zh-CN" sz="2800" b="1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HSV</a:t>
            </a:r>
            <a:endParaRPr lang="en-US" altLang="zh-CN" sz="2800" b="1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5" name="文本框 26"/>
          <p:cNvSpPr txBox="1"/>
          <p:nvPr>
            <p:custDataLst>
              <p:tags r:id="rId12"/>
            </p:custDataLst>
          </p:nvPr>
        </p:nvSpPr>
        <p:spPr>
          <a:xfrm>
            <a:off x="3255963" y="5197475"/>
            <a:ext cx="2305050" cy="317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怀孕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前</a:t>
            </a:r>
            <a:r>
              <a:rPr lang="zh-CN" altLang="en-US" dirty="0">
                <a:solidFill>
                  <a:srgbClr val="394F00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、怀孕后三月</a:t>
            </a:r>
            <a:endParaRPr lang="zh-CN" altLang="en-US" dirty="0">
              <a:solidFill>
                <a:srgbClr val="394F00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1088" name="文本框 15"/>
          <p:cNvSpPr txBox="1"/>
          <p:nvPr>
            <p:custDataLst>
              <p:tags r:id="rId13"/>
            </p:custDataLst>
          </p:nvPr>
        </p:nvSpPr>
        <p:spPr>
          <a:xfrm>
            <a:off x="2138363" y="1177925"/>
            <a:ext cx="5002212" cy="458788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zh-CN" alt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妊娠期</a:t>
            </a:r>
            <a:r>
              <a:rPr lang="en-US" altLang="zh-C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ToRCH</a:t>
            </a:r>
            <a:r>
              <a:rPr lang="zh-CN" alt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的检测时间段建议</a:t>
            </a:r>
            <a:endParaRPr lang="zh-CN" alt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2405063" y="2989263"/>
            <a:ext cx="7381875" cy="1625600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135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点击此处添加正文，文字是您思想的提炼，为了演示发布的良好效果，请言简意赅的阐述您的观点。您的正文已经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</a:t>
            </a:r>
            <a:endParaRPr lang="zh-CN" altLang="en-US" sz="1350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2"/>
            </p:custDataLst>
          </p:nvPr>
        </p:nvCxnSpPr>
        <p:spPr>
          <a:xfrm>
            <a:off x="2487613" y="5178425"/>
            <a:ext cx="338138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cxnSp>
        <p:nvCxnSpPr>
          <p:cNvPr id="26" name="直接连接符 25"/>
          <p:cNvCxnSpPr/>
          <p:nvPr>
            <p:custDataLst>
              <p:tags r:id="rId3"/>
            </p:custDataLst>
          </p:nvPr>
        </p:nvCxnSpPr>
        <p:spPr>
          <a:xfrm>
            <a:off x="3001963" y="5178425"/>
            <a:ext cx="6704013" cy="0"/>
          </a:xfrm>
          <a:prstGeom prst="line">
            <a:avLst/>
          </a:prstGeom>
          <a:ln w="12700">
            <a:solidFill>
              <a:sysClr val="window" lastClr="FFFFFF">
                <a:lumMod val="85000"/>
              </a:sys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grpSp>
        <p:nvGrpSpPr>
          <p:cNvPr id="38" name="组合 37"/>
          <p:cNvGrpSpPr/>
          <p:nvPr>
            <p:custDataLst>
              <p:tags r:id="rId4"/>
            </p:custDataLst>
          </p:nvPr>
        </p:nvGrpSpPr>
        <p:grpSpPr>
          <a:xfrm>
            <a:off x="9830132" y="2502577"/>
            <a:ext cx="192882" cy="192881"/>
            <a:chOff x="11074842" y="2193769"/>
            <a:chExt cx="257176" cy="257175"/>
          </a:xfrm>
          <a:solidFill>
            <a:sysClr val="window" lastClr="FFFFFF">
              <a:lumMod val="95000"/>
            </a:sysClr>
          </a:solidFill>
        </p:grpSpPr>
        <p:sp>
          <p:nvSpPr>
            <p:cNvPr id="30" name="矩形 29"/>
            <p:cNvSpPr/>
            <p:nvPr/>
          </p:nvSpPr>
          <p:spPr>
            <a:xfrm>
              <a:off x="11074842" y="2193770"/>
              <a:ext cx="257175" cy="747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rgbClr val="00A6CC">
                <a:shade val="50000"/>
              </a:srgbClr>
            </a:lnRef>
            <a:fillRef idx="1">
              <a:srgbClr val="00A6CC"/>
            </a:fillRef>
            <a:effectRef idx="0">
              <a:srgbClr val="00A6CC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 rot="16200000">
              <a:off x="11166046" y="2284973"/>
              <a:ext cx="257175" cy="747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rgbClr val="00A6CC">
                <a:shade val="50000"/>
              </a:srgbClr>
            </a:lnRef>
            <a:fillRef idx="1">
              <a:srgbClr val="00A6CC"/>
            </a:fillRef>
            <a:effectRef idx="0">
              <a:srgbClr val="00A6CC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0535" name="文本框 15"/>
          <p:cNvSpPr txBox="1"/>
          <p:nvPr>
            <p:custDataLst>
              <p:tags r:id="rId5"/>
            </p:custDataLst>
          </p:nvPr>
        </p:nvSpPr>
        <p:spPr>
          <a:xfrm>
            <a:off x="2122488" y="1177925"/>
            <a:ext cx="4262437" cy="458788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分析结果的解释</a:t>
            </a:r>
            <a:endParaRPr lang="zh-CN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50536" name="图片 1" descr="解释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313" y="2041525"/>
            <a:ext cx="8064500" cy="41862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2916238" y="2136775"/>
            <a:ext cx="6543675" cy="592138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6370" name="文本框 5"/>
          <p:cNvSpPr txBox="1"/>
          <p:nvPr>
            <p:custDataLst>
              <p:tags r:id="rId2"/>
            </p:custDataLst>
          </p:nvPr>
        </p:nvSpPr>
        <p:spPr>
          <a:xfrm>
            <a:off x="3043238" y="2163763"/>
            <a:ext cx="782637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825875" y="2230438"/>
            <a:ext cx="0" cy="3857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825875" y="2260600"/>
            <a:ext cx="6088063" cy="4683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孕期</a:t>
            </a:r>
            <a:r>
              <a:rPr lang="zh-CN" altLang="en-US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初次感染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时很难发现血清</a:t>
            </a:r>
            <a:r>
              <a:rPr lang="en-US" altLang="zh-CN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IgG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抗体阳性的确切时间。</a:t>
            </a:r>
            <a:endParaRPr lang="zh-CN" altLang="en-US" spc="150" noProof="1" dirty="0">
              <a:latin typeface="+mn-ea"/>
              <a:ea typeface="+mn-ea"/>
              <a:cs typeface="+mn-ea"/>
              <a:sym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909888" y="2836863"/>
            <a:ext cx="6543675" cy="592138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6374" name="文本框 10"/>
          <p:cNvSpPr txBox="1"/>
          <p:nvPr>
            <p:custDataLst>
              <p:tags r:id="rId6"/>
            </p:custDataLst>
          </p:nvPr>
        </p:nvSpPr>
        <p:spPr>
          <a:xfrm>
            <a:off x="3043238" y="2865438"/>
            <a:ext cx="782637" cy="51593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3825875" y="2932113"/>
            <a:ext cx="0" cy="384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3813175" y="2978150"/>
            <a:ext cx="6003925" cy="2905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孕期</a:t>
            </a:r>
            <a:r>
              <a:rPr lang="zh-CN" altLang="en-US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复发感染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时难以明确</a:t>
            </a:r>
            <a:r>
              <a:rPr lang="en-US" altLang="zh-CN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IgG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抗体上升</a:t>
            </a:r>
            <a:r>
              <a:rPr lang="en-US" altLang="zh-CN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4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倍的时间段。</a:t>
            </a:r>
            <a:endParaRPr lang="zh-CN" altLang="en-US" spc="150" noProof="1" dirty="0">
              <a:latin typeface="+mn-ea"/>
              <a:ea typeface="+mn-ea"/>
              <a:cs typeface="+mn-ea"/>
              <a:sym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2909888" y="3538538"/>
            <a:ext cx="6543675" cy="593725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6378" name="文本框 20"/>
          <p:cNvSpPr txBox="1"/>
          <p:nvPr>
            <p:custDataLst>
              <p:tags r:id="rId10"/>
            </p:custDataLst>
          </p:nvPr>
        </p:nvSpPr>
        <p:spPr>
          <a:xfrm>
            <a:off x="3043238" y="3565525"/>
            <a:ext cx="782637" cy="51911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1"/>
            </p:custDataLst>
          </p:nvPr>
        </p:nvCxnSpPr>
        <p:spPr>
          <a:xfrm>
            <a:off x="3825875" y="3635375"/>
            <a:ext cx="0" cy="382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3825875" y="3635375"/>
            <a:ext cx="6200775" cy="354013"/>
          </a:xfrm>
          <a:prstGeom prst="rect">
            <a:avLst/>
          </a:prstGeom>
          <a:noFill/>
        </p:spPr>
        <p:txBody>
          <a:bodyPr wrap="square" rtlCol="0" anchor="ctr" anchorCtr="0">
            <a:normAutofit fontScale="90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真正需要关注的是抗体筛查</a:t>
            </a:r>
            <a:r>
              <a:rPr lang="en-US" altLang="zh-CN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IgG</a:t>
            </a:r>
            <a:r>
              <a:rPr lang="zh-CN" altLang="en-US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（</a:t>
            </a:r>
            <a:r>
              <a:rPr lang="en-US" altLang="zh-CN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—</a:t>
            </a:r>
            <a:r>
              <a:rPr lang="zh-CN" altLang="en-US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）</a:t>
            </a:r>
            <a:r>
              <a:rPr lang="zh-CN" altLang="en-US" spc="150" noProof="1" dirty="0">
                <a:latin typeface="+mn-ea"/>
                <a:ea typeface="+mn-ea"/>
                <a:cs typeface="+mn-ea"/>
                <a:sym typeface="微软雅黑" panose="020B0503020204020204" charset="-122"/>
              </a:rPr>
              <a:t>的孕妇。</a:t>
            </a:r>
            <a:endParaRPr lang="zh-CN" altLang="en-US" spc="150" noProof="1" dirty="0">
              <a:latin typeface="+mn-ea"/>
              <a:ea typeface="+mn-ea"/>
              <a:cs typeface="+mn-ea"/>
              <a:sym typeface="微软雅黑" panose="020B0503020204020204" charset="-122"/>
            </a:endParaRPr>
          </a:p>
        </p:txBody>
      </p:sp>
      <p:sp>
        <p:nvSpPr>
          <p:cNvPr id="33" name="矩形 32"/>
          <p:cNvSpPr/>
          <p:nvPr>
            <p:custDataLst>
              <p:tags r:id="rId13"/>
            </p:custDataLst>
          </p:nvPr>
        </p:nvSpPr>
        <p:spPr>
          <a:xfrm>
            <a:off x="2909888" y="4241800"/>
            <a:ext cx="6543675" cy="590550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6382" name="文本框 37"/>
          <p:cNvSpPr txBox="1"/>
          <p:nvPr>
            <p:custDataLst>
              <p:tags r:id="rId14"/>
            </p:custDataLst>
          </p:nvPr>
        </p:nvSpPr>
        <p:spPr>
          <a:xfrm>
            <a:off x="3043238" y="4268788"/>
            <a:ext cx="782637" cy="51593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1" name="直接连接符 40"/>
          <p:cNvCxnSpPr/>
          <p:nvPr>
            <p:custDataLst>
              <p:tags r:id="rId15"/>
            </p:custDataLst>
          </p:nvPr>
        </p:nvCxnSpPr>
        <p:spPr>
          <a:xfrm>
            <a:off x="3825875" y="4337050"/>
            <a:ext cx="0" cy="382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42" name="文本框 41"/>
          <p:cNvSpPr txBox="1"/>
          <p:nvPr>
            <p:custDataLst>
              <p:tags r:id="rId16"/>
            </p:custDataLst>
          </p:nvPr>
        </p:nvSpPr>
        <p:spPr>
          <a:xfrm>
            <a:off x="3825875" y="4375150"/>
            <a:ext cx="5118100" cy="3254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50" noProof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孕前</a:t>
            </a:r>
            <a:r>
              <a:rPr lang="zh-CN" altLang="en-US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用于</a:t>
            </a:r>
            <a:r>
              <a:rPr lang="zh-CN" altLang="en-US" spc="150" noProof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免疫评估</a:t>
            </a:r>
            <a:r>
              <a:rPr lang="zh-CN" altLang="en-US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，预防接种，阳性治疗。</a:t>
            </a:r>
            <a:endParaRPr lang="zh-CN" altLang="en-US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3" name="矩形 42"/>
          <p:cNvSpPr/>
          <p:nvPr>
            <p:custDataLst>
              <p:tags r:id="rId17"/>
            </p:custDataLst>
          </p:nvPr>
        </p:nvSpPr>
        <p:spPr>
          <a:xfrm>
            <a:off x="2909888" y="4943475"/>
            <a:ext cx="6543675" cy="592138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6386" name="文本框 43"/>
          <p:cNvSpPr txBox="1"/>
          <p:nvPr>
            <p:custDataLst>
              <p:tags r:id="rId18"/>
            </p:custDataLst>
          </p:nvPr>
        </p:nvSpPr>
        <p:spPr>
          <a:xfrm>
            <a:off x="3043238" y="4968875"/>
            <a:ext cx="782637" cy="51911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05</a:t>
            </a:r>
            <a:endParaRPr lang="en-US" altLang="zh-CN" sz="27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5" name="直接连接符 44"/>
          <p:cNvCxnSpPr/>
          <p:nvPr>
            <p:custDataLst>
              <p:tags r:id="rId19"/>
            </p:custDataLst>
          </p:nvPr>
        </p:nvCxnSpPr>
        <p:spPr>
          <a:xfrm>
            <a:off x="3825875" y="5038725"/>
            <a:ext cx="0" cy="382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rgbClr val="00A6CC"/>
          </a:lnRef>
          <a:fillRef idx="0">
            <a:srgbClr val="00A6CC"/>
          </a:fillRef>
          <a:effectRef idx="0">
            <a:srgbClr val="00A6CC"/>
          </a:effectRef>
          <a:fontRef idx="minor">
            <a:sysClr val="windowText" lastClr="000000"/>
          </a:fontRef>
        </p:style>
      </p:cxnSp>
      <p:sp>
        <p:nvSpPr>
          <p:cNvPr id="46" name="文本框 45"/>
          <p:cNvSpPr txBox="1"/>
          <p:nvPr>
            <p:custDataLst>
              <p:tags r:id="rId20"/>
            </p:custDataLst>
          </p:nvPr>
        </p:nvSpPr>
        <p:spPr>
          <a:xfrm>
            <a:off x="3762375" y="5067300"/>
            <a:ext cx="6353175" cy="3540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孕期</a:t>
            </a:r>
            <a:r>
              <a:rPr lang="zh-CN" altLang="en-US" sz="140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用于筛出</a:t>
            </a:r>
            <a:r>
              <a:rPr lang="en-US" altLang="zh-CN" sz="1400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IgG</a:t>
            </a:r>
            <a:r>
              <a:rPr lang="zh-CN" altLang="en-US" sz="1400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（</a:t>
            </a:r>
            <a:r>
              <a:rPr lang="en-US" altLang="zh-CN" sz="1400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—</a:t>
            </a:r>
            <a:r>
              <a:rPr lang="zh-CN" altLang="en-US" sz="1400" spc="150" noProof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）</a:t>
            </a:r>
            <a:r>
              <a:rPr lang="zh-CN" altLang="en-US" sz="1400" spc="15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微软雅黑" panose="020B0503020204020204" charset="-122"/>
              </a:rPr>
              <a:t>者，动态监测。发现阳转者，防止出生缺陷。</a:t>
            </a:r>
            <a:endParaRPr lang="zh-CN" altLang="en-US" sz="1400" spc="150" noProof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ea"/>
              <a:sym typeface="微软雅黑" panose="020B0503020204020204" charset="-122"/>
            </a:endParaRPr>
          </a:p>
        </p:txBody>
      </p:sp>
      <p:sp>
        <p:nvSpPr>
          <p:cNvPr id="47" name="矩形 46"/>
          <p:cNvSpPr/>
          <p:nvPr>
            <p:custDataLst>
              <p:tags r:id="rId21"/>
            </p:custDataLst>
          </p:nvPr>
        </p:nvSpPr>
        <p:spPr>
          <a:xfrm>
            <a:off x="2916238" y="2132013"/>
            <a:ext cx="28575" cy="581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22"/>
            </p:custDataLst>
          </p:nvPr>
        </p:nvSpPr>
        <p:spPr>
          <a:xfrm>
            <a:off x="2916238" y="4938713"/>
            <a:ext cx="28575" cy="5826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23"/>
            </p:custDataLst>
          </p:nvPr>
        </p:nvSpPr>
        <p:spPr>
          <a:xfrm>
            <a:off x="2916238" y="4237038"/>
            <a:ext cx="28575" cy="5826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50" name="矩形 49"/>
          <p:cNvSpPr/>
          <p:nvPr>
            <p:custDataLst>
              <p:tags r:id="rId24"/>
            </p:custDataLst>
          </p:nvPr>
        </p:nvSpPr>
        <p:spPr>
          <a:xfrm>
            <a:off x="2916238" y="3535363"/>
            <a:ext cx="28575" cy="581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51" name="矩形 50"/>
          <p:cNvSpPr/>
          <p:nvPr>
            <p:custDataLst>
              <p:tags r:id="rId25"/>
            </p:custDataLst>
          </p:nvPr>
        </p:nvSpPr>
        <p:spPr>
          <a:xfrm>
            <a:off x="2916238" y="2833688"/>
            <a:ext cx="28575" cy="5826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00A6CC">
              <a:shade val="50000"/>
            </a:srgbClr>
          </a:lnRef>
          <a:fillRef idx="1">
            <a:srgbClr val="00A6CC"/>
          </a:fillRef>
          <a:effectRef idx="0">
            <a:srgbClr val="00A6CC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accent1"/>
              </a:solidFill>
            </a:endParaRPr>
          </a:p>
        </p:txBody>
      </p:sp>
      <p:sp>
        <p:nvSpPr>
          <p:cNvPr id="186396" name="文本框 2"/>
          <p:cNvSpPr txBox="1"/>
          <p:nvPr>
            <p:custDataLst>
              <p:tags r:id="rId26"/>
            </p:custDataLst>
          </p:nvPr>
        </p:nvSpPr>
        <p:spPr>
          <a:xfrm>
            <a:off x="2105025" y="1177925"/>
            <a:ext cx="5753100" cy="458788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/>
          <a:p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思考：</a:t>
            </a:r>
            <a:r>
              <a:rPr lang="en-US" altLang="zh-CN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ToRCH</a:t>
            </a:r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筛查存在的问题</a:t>
            </a:r>
            <a:endParaRPr lang="zh-CN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7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35965" y="1036955"/>
          <a:ext cx="10081895" cy="523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475"/>
                <a:gridCol w="4991100"/>
                <a:gridCol w="3957320"/>
              </a:tblGrid>
              <a:tr h="735330"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endParaRPr lang="zh-CN" altLang="en-US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IgG</a:t>
                      </a:r>
                      <a:r>
                        <a:rPr lang="zh-CN" altLang="en-US" b="0"/>
                        <a:t>（</a:t>
                      </a:r>
                      <a:r>
                        <a:rPr lang="en-US" altLang="zh-CN" b="0"/>
                        <a:t>—</a:t>
                      </a:r>
                      <a:r>
                        <a:rPr lang="zh-CN" altLang="en-US" b="0"/>
                        <a:t>）</a:t>
                      </a:r>
                      <a:endParaRPr lang="zh-CN" altLang="en-US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IgG</a:t>
                      </a:r>
                      <a:r>
                        <a:rPr lang="zh-CN" altLang="en-US" b="0"/>
                        <a:t>（</a:t>
                      </a:r>
                      <a:r>
                        <a:rPr lang="en-US" altLang="zh-CN" b="0"/>
                        <a:t>+</a:t>
                      </a:r>
                      <a:r>
                        <a:rPr lang="zh-CN" altLang="en-US" b="0"/>
                        <a:t>）</a:t>
                      </a:r>
                      <a:endParaRPr lang="zh-CN" altLang="en-US" b="0"/>
                    </a:p>
                  </a:txBody>
                  <a:tcPr/>
                </a:tc>
              </a:tr>
              <a:tr h="1059180"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CMV</a:t>
                      </a:r>
                      <a:endParaRPr lang="en-US" altLang="zh-CN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0"/>
                        <a:t>孕期动态监测，注意发生阳转。</a:t>
                      </a:r>
                      <a:endParaRPr lang="zh-CN" altLang="en-US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0"/>
                        <a:t>可能复发感染</a:t>
                      </a:r>
                      <a:endParaRPr lang="zh-CN" altLang="en-US" b="0"/>
                    </a:p>
                  </a:txBody>
                  <a:tcPr/>
                </a:tc>
              </a:tr>
              <a:tr h="1160780"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TOX</a:t>
                      </a:r>
                      <a:endParaRPr lang="en-US" altLang="zh-CN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sz="1800" b="0">
                          <a:sym typeface="+mn-ea"/>
                        </a:rPr>
                        <a:t>孕早期动态监测，注意发生阳转。</a:t>
                      </a:r>
                      <a:endParaRPr lang="zh-CN" altLang="en-US" sz="1800" b="0">
                        <a:sym typeface="+mn-ea"/>
                      </a:endParaRPr>
                    </a:p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endParaRPr lang="zh-CN" altLang="en-US" sz="1800" b="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b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1">
                          <a:solidFill>
                            <a:srgbClr val="C00000"/>
                          </a:solidFill>
                        </a:rPr>
                        <a:t>终身免疫</a:t>
                      </a:r>
                      <a:endParaRPr lang="zh-CN" alt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059815"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RV</a:t>
                      </a:r>
                      <a:endParaRPr lang="en-US" altLang="zh-CN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sz="1800" b="0">
                          <a:sym typeface="+mn-ea"/>
                        </a:rPr>
                        <a:t>孕早期动态监测，注意发生阳转。</a:t>
                      </a:r>
                      <a:endParaRPr lang="zh-CN" altLang="en-US" sz="1800" b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1">
                          <a:solidFill>
                            <a:srgbClr val="C00000"/>
                          </a:solidFill>
                        </a:rPr>
                        <a:t>终身免疫</a:t>
                      </a:r>
                      <a:endParaRPr lang="zh-CN" altLang="en-US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216660"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en-US" altLang="zh-CN" b="0"/>
                        <a:t>HSV</a:t>
                      </a:r>
                      <a:endParaRPr lang="en-US" altLang="zh-CN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0"/>
                        <a:t>孕早期做免疫状态评估，</a:t>
                      </a:r>
                      <a:endParaRPr lang="zh-CN" altLang="en-US" b="0"/>
                    </a:p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0"/>
                        <a:t>孕晚期防止初次和复发感染。</a:t>
                      </a:r>
                      <a:endParaRPr lang="zh-CN" altLang="en-US" b="0"/>
                    </a:p>
                  </a:txBody>
                  <a:tcPr/>
                </a:tc>
                <a:tc>
                  <a:txBody>
                    <a:bodyPr/>
                    <a:p>
                      <a:pPr algn="ctr" fontAlgn="auto">
                        <a:lnSpc>
                          <a:spcPts val="2260"/>
                        </a:lnSpc>
                        <a:buNone/>
                      </a:pPr>
                      <a:r>
                        <a:rPr lang="zh-CN" altLang="en-US" b="0"/>
                        <a:t>可能复发感染</a:t>
                      </a:r>
                      <a:endParaRPr lang="zh-CN" altLang="en-US" b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5520" y="307340"/>
            <a:ext cx="9263380" cy="57785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卫生部《中国出生缺陷防治报告》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581617" y="1546233"/>
          <a:ext cx="10852785" cy="417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595"/>
                <a:gridCol w="3617595"/>
                <a:gridCol w="361759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顺位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2006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2016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先天性心脏病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先天性心脏病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多指（趾）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多指（趾）</a:t>
                      </a:r>
                      <a:endParaRPr lang="zh-CN" altLang="en-US"/>
                    </a:p>
                  </a:txBody>
                  <a:tcPr/>
                </a:tc>
              </a:tr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总唇裂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总唇裂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神经管缺陷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并指（趾）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先天性脑积水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马蹄内翻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肢体短缩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尿道下裂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并指（趾）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先天性脑积水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尿道下裂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小耳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马蹄内翻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肢体短缩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小耳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直肠肛门闭锁或狭窄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8610"/>
            <a:ext cx="10852150" cy="57658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超声筛查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早孕超声（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周以内）检查内容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、判断是否妊娠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、妊娠位置、大小、形态、有无胚囊，胎心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、判断妊娠囊及胚胎个数、双胎的绒毛膜性判断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、观察胚胎情况，判断有无胚胎停止发育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、有无异位妊娠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、有无妇科合并症（如：子宫畸形、肌瘤、附件囊肿）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37820"/>
            <a:ext cx="10852150" cy="54737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超 声 筛 查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6473190" cy="5388610"/>
          </a:xfrm>
        </p:spPr>
        <p:txBody>
          <a:bodyPr/>
          <a:p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很多学者认为胎儿畸形产前筛查时段主要在一下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个时期：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、早孕期检查：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周前、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11-14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周（染色体软指标、初步形态学筛查、双绒毛膜性判断）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、中孕期检查：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20-24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周（系统超声筛查）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、晚孕期检查：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28-34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周（补漏筛查和生长发育）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三个时期的检查不能替代，只有三者结合才能达到更高的检出率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/>
          </a:p>
          <a:p>
            <a:pPr marL="0" indent="0">
              <a:buNone/>
            </a:p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8610"/>
            <a:ext cx="10852150" cy="57658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超声筛查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11-13+6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周胎儿超声检查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、应用于胎儿染色体的异常的筛查；胎儿某些严重先天缺陷的筛查和诊断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、适应症：年龄大于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岁的高危孕妇；既往有染色体异常胚胎儿病史和家族史；早孕期有病毒感染史或服用某些药物、有毒物质接触史；孕妇有胎儿发育异常史；本人要求。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、检查内容：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）胎儿头臀长，核对孕周、观察胎心；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）初步形态学检查；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）颈项透明层厚度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NT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的测量及鼻骨显示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）判断有无妇科合并症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）双胎的绒毛膜性判断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10852150" cy="548005"/>
          </a:xfrm>
        </p:spPr>
        <p:txBody>
          <a:bodyPr/>
          <a:p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出生缺陷的产前筛查、诊断</a:t>
            </a:r>
            <a:b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br>
              <a:rPr>
                <a:sym typeface="+mn-ea"/>
              </a:rPr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8950" y="1383030"/>
            <a:ext cx="5816600" cy="5388610"/>
          </a:xfrm>
        </p:spPr>
        <p:txBody>
          <a:bodyPr/>
          <a:p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多基因缺陷，形态学改变较大，超声诊断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率高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染色体异常，形态改变微小，容易漏诊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单基因突变，形态无改变，超声不能诊断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728980"/>
            <a:ext cx="6296025" cy="547370"/>
          </a:xfrm>
        </p:spPr>
        <p:txBody>
          <a:bodyPr/>
          <a:p>
            <a:pPr algn="ctr"/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妊娠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20-24</a:t>
            </a:r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周的超声检查</a:t>
            </a:r>
            <a:br>
              <a:rPr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、无脑儿、严重脑膨出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、严重的开放性脊柱裂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、严重胸及腹壁缺损内脏外翻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、单腔心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、致死性的软骨发育不全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52425"/>
            <a:ext cx="10852150" cy="532765"/>
          </a:xfrm>
        </p:spPr>
        <p:txBody>
          <a:bodyPr/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超声检查的局限性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、超声检查中常会受到胎儿孕周、体位、羊水量及孕妇腹壁厚度的限制，有些结构不能完全清楚的显示。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、由于超声诊断中常会受到胎儿孕周、体位、羊水量及孕妇腹壁厚度的限制。有些结构不能完全清楚的显示。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因此，即使超声检查未发现异常，仍不能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100%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排除胎儿存在问题的可能性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47015"/>
            <a:ext cx="10852150" cy="63817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血清学产前筛查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sz="2000"/>
              <a:t>母血清学生化标志物测定</a:t>
            </a:r>
            <a:r>
              <a:rPr lang="en-US" altLang="zh-CN" sz="2000"/>
              <a:t>+</a:t>
            </a:r>
            <a:r>
              <a:rPr sz="2000"/>
              <a:t>生物统计学计算        不良妊娠风险产前评估</a:t>
            </a:r>
            <a:endParaRPr sz="2000"/>
          </a:p>
          <a:p>
            <a:pPr marL="0" indent="0">
              <a:buNone/>
            </a:pPr>
            <a:r>
              <a:rPr sz="2000"/>
              <a:t>     目标疾病：</a:t>
            </a:r>
            <a:endParaRPr sz="2000"/>
          </a:p>
          <a:p>
            <a:r>
              <a:rPr lang="en-US" altLang="zh-CN" sz="2000"/>
              <a:t>21-</a:t>
            </a:r>
            <a:r>
              <a:rPr sz="2000"/>
              <a:t>三体综合征</a:t>
            </a:r>
            <a:endParaRPr sz="2000"/>
          </a:p>
          <a:p>
            <a:r>
              <a:rPr lang="en-US" altLang="zh-CN" sz="2000"/>
              <a:t>18-</a:t>
            </a:r>
            <a:r>
              <a:rPr sz="2000"/>
              <a:t> 三体综合征</a:t>
            </a:r>
            <a:endParaRPr sz="2000"/>
          </a:p>
          <a:p>
            <a:r>
              <a:rPr sz="2000"/>
              <a:t>开放性神经管缺陷</a:t>
            </a:r>
            <a:endParaRPr sz="2000"/>
          </a:p>
          <a:p>
            <a:pPr marL="0" indent="0">
              <a:buNone/>
            </a:pPr>
            <a:r>
              <a:rPr sz="2000"/>
              <a:t>标志物：</a:t>
            </a:r>
            <a:endParaRPr sz="2000"/>
          </a:p>
          <a:p>
            <a:pPr marL="0" indent="0">
              <a:buNone/>
            </a:pPr>
            <a:r>
              <a:rPr sz="2000"/>
              <a:t>甲胎蛋白（</a:t>
            </a:r>
            <a:r>
              <a:rPr lang="en-US" altLang="zh-CN" sz="2000"/>
              <a:t>AFP)</a:t>
            </a:r>
            <a:endParaRPr lang="en-US" altLang="zh-CN" sz="2000"/>
          </a:p>
          <a:p>
            <a:pPr marL="0" indent="0">
              <a:buNone/>
            </a:pPr>
            <a:r>
              <a:rPr sz="2000"/>
              <a:t>绒毛膜促性腺激素（</a:t>
            </a:r>
            <a:r>
              <a:rPr lang="en-US" altLang="zh-CN" sz="2000"/>
              <a:t>HCG)</a:t>
            </a:r>
            <a:endParaRPr sz="2000"/>
          </a:p>
          <a:p>
            <a:pPr marL="0" indent="0">
              <a:buNone/>
            </a:pPr>
            <a:r>
              <a:rPr sz="2000"/>
              <a:t>雌三醇（</a:t>
            </a:r>
            <a:r>
              <a:rPr lang="en-US" altLang="zh-CN" sz="2000"/>
              <a:t>uE3)</a:t>
            </a:r>
            <a:endParaRPr lang="en-US" altLang="zh-CN" sz="2000"/>
          </a:p>
          <a:p>
            <a:pPr marL="0" indent="0">
              <a:buNone/>
            </a:pPr>
            <a:r>
              <a:rPr sz="2000"/>
              <a:t>抑制素</a:t>
            </a:r>
            <a:r>
              <a:rPr lang="en-US" altLang="zh-CN" sz="2000"/>
              <a:t>A</a:t>
            </a:r>
            <a:r>
              <a:rPr sz="2000"/>
              <a:t>      </a:t>
            </a:r>
            <a:endParaRPr sz="2000"/>
          </a:p>
          <a:p>
            <a:endParaRPr sz="2000"/>
          </a:p>
        </p:txBody>
      </p:sp>
      <p:sp>
        <p:nvSpPr>
          <p:cNvPr id="4" name="右箭头 3"/>
          <p:cNvSpPr/>
          <p:nvPr/>
        </p:nvSpPr>
        <p:spPr>
          <a:xfrm>
            <a:off x="5946140" y="1497965"/>
            <a:ext cx="513080" cy="9017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37820"/>
            <a:ext cx="10852150" cy="54737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产前筛查的特殊性</a:t>
            </a:r>
            <a:endParaRPr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000"/>
              <a:t>产前筛查</a:t>
            </a:r>
            <a:r>
              <a:rPr lang="en-US" altLang="zh-CN" sz="2000"/>
              <a:t>=</a:t>
            </a:r>
            <a:r>
              <a:rPr sz="2000"/>
              <a:t>生化检测</a:t>
            </a:r>
            <a:endParaRPr sz="2000"/>
          </a:p>
          <a:p>
            <a:r>
              <a:rPr sz="2000"/>
              <a:t>质量控制和评价不能仅限于生化检测环节</a:t>
            </a:r>
            <a:endParaRPr sz="2000"/>
          </a:p>
          <a:p>
            <a:pPr marL="0" indent="0">
              <a:buNone/>
            </a:pPr>
            <a:endParaRPr sz="2000"/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042160" y="1053465"/>
            <a:ext cx="237490" cy="3644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椭圆形标注 4"/>
          <p:cNvSpPr/>
          <p:nvPr/>
        </p:nvSpPr>
        <p:spPr>
          <a:xfrm>
            <a:off x="4929505" y="2808605"/>
            <a:ext cx="6592570" cy="3423285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ct val="150000"/>
              </a:lnSpc>
            </a:pPr>
            <a:endParaRPr lang="zh-CN" altLang="en-US" sz="2000"/>
          </a:p>
          <a:p>
            <a:pPr algn="ctr" fontAlgn="auto">
              <a:lnSpc>
                <a:spcPct val="150000"/>
              </a:lnSpc>
            </a:pPr>
            <a:r>
              <a:rPr lang="zh-CN" altLang="en-US" sz="2000"/>
              <a:t>生育患儿的风险率</a:t>
            </a:r>
            <a:r>
              <a:rPr lang="en-US" altLang="zh-CN" sz="2000"/>
              <a:t>=</a:t>
            </a:r>
            <a:r>
              <a:rPr lang="zh-CN" altLang="en-US" sz="2000"/>
              <a:t>年龄风险</a:t>
            </a:r>
            <a:r>
              <a:rPr lang="en-US" altLang="zh-CN" sz="2000"/>
              <a:t>x</a:t>
            </a:r>
            <a:r>
              <a:rPr lang="zh-CN" altLang="en-US" sz="2000"/>
              <a:t>标志物风险；</a:t>
            </a:r>
            <a:endParaRPr lang="zh-CN" altLang="en-US" sz="2000"/>
          </a:p>
          <a:p>
            <a:pPr algn="l" fontAlgn="auto">
              <a:lnSpc>
                <a:spcPct val="150000"/>
              </a:lnSpc>
            </a:pPr>
            <a:r>
              <a:rPr lang="zh-CN" altLang="en-US" sz="2000"/>
              <a:t>综合风险结果以</a:t>
            </a:r>
            <a:r>
              <a:rPr lang="en-US" altLang="zh-CN" sz="2000"/>
              <a:t>1</a:t>
            </a:r>
            <a:r>
              <a:rPr lang="zh-CN" altLang="en-US" sz="2000"/>
              <a:t>：</a:t>
            </a:r>
            <a:r>
              <a:rPr lang="en-US" altLang="zh-CN" sz="2000"/>
              <a:t>n</a:t>
            </a:r>
            <a:r>
              <a:rPr lang="zh-CN" altLang="en-US" sz="2000"/>
              <a:t>表示；</a:t>
            </a:r>
            <a:endParaRPr lang="zh-CN" altLang="en-US" sz="2000"/>
          </a:p>
          <a:p>
            <a:pPr algn="l" fontAlgn="auto">
              <a:lnSpc>
                <a:spcPct val="150000"/>
              </a:lnSpc>
            </a:pPr>
            <a:r>
              <a:rPr lang="zh-CN" altLang="en-US" sz="2000"/>
              <a:t>结果与预设阳性阈值比较，判定低危和高危。</a:t>
            </a:r>
            <a:endParaRPr lang="zh-CN" altLang="en-US" sz="2000"/>
          </a:p>
          <a:p>
            <a:pPr algn="ctr" fontAlgn="auto">
              <a:lnSpc>
                <a:spcPct val="150000"/>
              </a:lnSpc>
            </a:pPr>
            <a:endParaRPr lang="zh-CN" altLang="en-US" sz="2000"/>
          </a:p>
          <a:p>
            <a:pPr algn="ctr" fontAlgn="auto">
              <a:lnSpc>
                <a:spcPct val="150000"/>
              </a:lnSpc>
            </a:pP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3920" y="952500"/>
            <a:ext cx="3393440" cy="532765"/>
          </a:xfrm>
        </p:spPr>
        <p:txBody>
          <a:bodyPr/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NIPT</a:t>
            </a:r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该方法基于高通量测序，精确筛查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13-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三体、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18-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三体及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21-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三体，准确率可达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98%-99%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该方法的优点是准确率高，不需要进行介入性穿刺，故不存在流产、死胎及感染的风险；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缺点是仅筛查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三体及性染色体数目异常，且存在较低的漏诊率和假阳性率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68300"/>
            <a:ext cx="10852150" cy="516890"/>
          </a:xfrm>
        </p:spPr>
        <p:txBody>
          <a:bodyPr/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产前诊断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</a:t>
            </a:r>
            <a:r>
              <a:rPr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介入性</a:t>
            </a:r>
            <a:endParaRPr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不同孕周可进行不同的介入性穿刺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早孕期绒毛膜活检（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11-13+6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中孕期羊水穿刺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中晚孕期脐静脉穿刺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优点：可以全面客观的检测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条染色体数目及结构异常，可为后续的分子生物学检测提供物质基础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缺点：存在低微的流产、死胎及感染几率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3998595" cy="5388610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1996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年，中国出生缺陷率只有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0.8%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，到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2012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年却高达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5.6%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，中国被世界卫生组织认定为出生缺陷高发国家，据专家估计，中国每年约有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20-30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万肉眼可见的先天畸形儿出生，加上出生后数月和数年才显现出来的缺陷，中国先天残疾儿童总数高达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80-120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万，约占每年出生人口总数的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4-6%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37820"/>
            <a:ext cx="3317875" cy="547370"/>
          </a:xfrm>
        </p:spPr>
        <p:txBody>
          <a:bodyPr/>
          <a:p>
            <a:pPr algn="ctr"/>
            <a:r>
              <a:rPr lang="zh-CN" altLang="en-US" sz="3200"/>
              <a:t>三级预防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5236210" cy="5388610"/>
          </a:xfrm>
        </p:spPr>
        <p:txBody>
          <a:bodyPr/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胎儿治疗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胎儿镜下，介入治疗、药物治疗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胎儿手术（孕期、产时）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新生儿治疗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外科、内科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8570" y="1934210"/>
            <a:ext cx="4979670" cy="44069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1450" y="952500"/>
            <a:ext cx="9307830" cy="538861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>
          <a:xfrm>
            <a:off x="6730982" y="2923857"/>
            <a:ext cx="4572036" cy="1172210"/>
          </a:xfrm>
        </p:spPr>
        <p:txBody>
          <a:bodyPr/>
          <a:lstStyle/>
          <a:p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谢谢聆听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6852901" y="2227059"/>
            <a:ext cx="1520191" cy="506730"/>
            <a:chOff x="6852901" y="2227059"/>
            <a:chExt cx="1520191" cy="50673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6852902" y="2227059"/>
              <a:ext cx="1520190" cy="5067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dist"/>
              <a:endPara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文本占位符 8"/>
            <p:cNvSpPr txBox="1"/>
            <p:nvPr>
              <p:custDataLst>
                <p:tags r:id="rId4"/>
              </p:custDataLst>
            </p:nvPr>
          </p:nvSpPr>
          <p:spPr>
            <a:xfrm>
              <a:off x="6852901" y="2246787"/>
              <a:ext cx="1520189" cy="4870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97500"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zh-CN" altLang="en-US" sz="2800" b="1" u="none" strike="noStrike" kern="1200" cap="none" spc="200" normalizeH="0" baseline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  <a:lvl2pPr marL="6858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609725" algn="l"/>
                </a:tabLst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600" u="none" strike="noStrike" kern="1200" cap="none" spc="150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dist">
                <a:lnSpc>
                  <a:spcPct val="100000"/>
                </a:lnSpc>
                <a:buNone/>
              </a:pPr>
              <a:r>
                <a:rPr lang="en-US" altLang="zh-CN" dirty="0"/>
                <a:t>2020</a:t>
              </a:r>
              <a:endParaRPr lang="en-US" altLang="zh-CN" dirty="0"/>
            </a:p>
          </p:txBody>
        </p:sp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8610"/>
            <a:ext cx="10852150" cy="57658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常见出生缺陷的分类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615" y="641350"/>
            <a:ext cx="5058410" cy="5865495"/>
          </a:xfrm>
        </p:spPr>
        <p:txBody>
          <a:bodyPr/>
          <a:p>
            <a:r>
              <a:rPr lang="zh-CN" altLang="en-US" sz="2000"/>
              <a:t>形态异常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    变形缺陷</a:t>
            </a:r>
            <a:r>
              <a:rPr lang="en-US" altLang="zh-CN" sz="2000"/>
              <a:t>-</a:t>
            </a:r>
            <a:r>
              <a:rPr sz="2000"/>
              <a:t>异常外力作用正常组织，如羊水少、子宫畸形</a:t>
            </a:r>
            <a:endParaRPr sz="2000"/>
          </a:p>
          <a:p>
            <a:pPr marL="0" indent="0">
              <a:buNone/>
            </a:pPr>
            <a:r>
              <a:rPr sz="2000"/>
              <a:t>    裂解缺陷</a:t>
            </a:r>
            <a:r>
              <a:rPr lang="en-US" altLang="zh-CN" sz="2000"/>
              <a:t>-</a:t>
            </a:r>
            <a:r>
              <a:rPr sz="2000"/>
              <a:t>正常发育胎儿受到破坏性因素，如羊膜带</a:t>
            </a:r>
            <a:endParaRPr sz="2000"/>
          </a:p>
          <a:p>
            <a:pPr marL="0" indent="0">
              <a:buNone/>
            </a:pPr>
            <a:r>
              <a:rPr sz="2000"/>
              <a:t>    发育不良</a:t>
            </a:r>
            <a:r>
              <a:rPr lang="en-US" altLang="zh-CN" sz="2000"/>
              <a:t>-</a:t>
            </a:r>
            <a:r>
              <a:rPr sz="2000"/>
              <a:t>细胞不能形成正常组织</a:t>
            </a:r>
            <a:endParaRPr sz="2000"/>
          </a:p>
          <a:p>
            <a:pPr marL="0" indent="0">
              <a:buNone/>
            </a:pPr>
            <a:r>
              <a:rPr sz="2000"/>
              <a:t>    畸形缺陷</a:t>
            </a:r>
            <a:r>
              <a:rPr lang="en-US" altLang="zh-CN" sz="2000"/>
              <a:t>-</a:t>
            </a:r>
            <a:r>
              <a:rPr sz="2000"/>
              <a:t>组织发育不良引起的一系列缺陷</a:t>
            </a:r>
            <a:endParaRPr sz="2000"/>
          </a:p>
          <a:p>
            <a:r>
              <a:rPr sz="2000"/>
              <a:t>功能障碍</a:t>
            </a:r>
            <a:endParaRPr sz="2000"/>
          </a:p>
          <a:p>
            <a:pPr marL="0" indent="0">
              <a:buNone/>
            </a:pPr>
            <a:r>
              <a:rPr sz="2000"/>
              <a:t>   代谢病</a:t>
            </a:r>
            <a:endParaRPr sz="2000"/>
          </a:p>
          <a:p>
            <a:pPr marL="0" indent="0">
              <a:buNone/>
            </a:pPr>
            <a:r>
              <a:rPr sz="2000"/>
              <a:t>   染色体病</a:t>
            </a:r>
            <a:endParaRPr sz="2000"/>
          </a:p>
          <a:p>
            <a:pPr marL="0" indent="0">
              <a:buNone/>
            </a:pPr>
            <a:r>
              <a:rPr sz="2000"/>
              <a:t>   基因病（单基因、多基因）</a:t>
            </a:r>
            <a:endParaRPr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6260" y="1515745"/>
            <a:ext cx="4968875" cy="5154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83540"/>
            <a:ext cx="10852150" cy="50165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引起出生缺陷的原因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52500"/>
            <a:ext cx="3746500" cy="5388610"/>
          </a:xfrm>
        </p:spPr>
        <p:txBody>
          <a:bodyPr/>
          <a:p>
            <a:pPr marL="0" indent="0">
              <a:buNone/>
            </a:pP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遗传因素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母体的营养状况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药物致畸</a:t>
            </a:r>
            <a:endParaRPr lang="zh-CN" altLang="en-US" sz="2000"/>
          </a:p>
          <a:p>
            <a:pPr marL="0" indent="0">
              <a:buNone/>
            </a:pPr>
            <a:r>
              <a:rPr lang="zh-CN" altLang="en-US" sz="2000"/>
              <a:t>生物理化因素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1420" y="1079500"/>
            <a:ext cx="4823460" cy="5239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68300"/>
            <a:ext cx="10852150" cy="51689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遗  传 因 素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1459865"/>
            <a:ext cx="10341610" cy="50412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7340"/>
            <a:ext cx="10852150" cy="57785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母 体 营 养 因 素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 descr="IMG_2759(20191220-095448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71370" y="952500"/>
            <a:ext cx="8313420" cy="5388610"/>
          </a:xfrm>
          <a:prstGeom prst="rect">
            <a:avLst/>
          </a:prstGeom>
          <a:effectLst>
            <a:reflection blurRad="889000" stA="45000" endPos="65000" dist="50800" dir="5400000" sy="-100000" algn="bl" rotWithShape="0"/>
            <a:softEdge rad="127000"/>
          </a:effectLst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7340"/>
            <a:ext cx="10852150" cy="577850"/>
          </a:xfrm>
        </p:spPr>
        <p:txBody>
          <a:bodyPr/>
          <a:p>
            <a:pPr algn="ctr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母 体 营 养 因 素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2000"/>
          </a:p>
          <a:p>
            <a:r>
              <a:rPr lang="zh-CN" altLang="en-US" sz="2000"/>
              <a:t>蛋白质不足     胎儿大脑重量轻，脑内蛋白质含量低，色氨酸不足致先天性白内障</a:t>
            </a:r>
            <a:endParaRPr lang="zh-CN" altLang="en-US" sz="2000"/>
          </a:p>
          <a:p>
            <a:r>
              <a:rPr lang="zh-CN" altLang="en-US" sz="2000"/>
              <a:t>糖过多           先天白内障，先心、骶尾异常、多发畸形</a:t>
            </a:r>
            <a:endParaRPr lang="zh-CN" altLang="en-US" sz="2000"/>
          </a:p>
          <a:p>
            <a:r>
              <a:rPr lang="zh-CN" altLang="en-US" sz="2000"/>
              <a:t>脂类              胆固醇过多过少致胎儿畸形，缺乏长链不饱和脂肪酸卵磷脂使脑发育迟缓</a:t>
            </a:r>
            <a:endParaRPr lang="zh-CN" altLang="en-US" sz="2000"/>
          </a:p>
          <a:p>
            <a:r>
              <a:rPr lang="zh-CN" altLang="en-US" sz="2000"/>
              <a:t>钙磷长期不足  肢体发育异常，骨化异常</a:t>
            </a:r>
            <a:endParaRPr lang="zh-CN" altLang="en-US" sz="2000"/>
          </a:p>
          <a:p>
            <a:r>
              <a:rPr lang="zh-CN" altLang="en-US" sz="2000"/>
              <a:t>镁异常            唇裂、短舌、小颌、多趾、小肺、膈疝、肾积水等</a:t>
            </a:r>
            <a:endParaRPr lang="zh-CN" altLang="en-US" sz="2000"/>
          </a:p>
          <a:p>
            <a:r>
              <a:rPr lang="zh-CN" altLang="en-US" sz="2000"/>
              <a:t>锌缺乏            染色体异常、脊柱裂、无脑儿、肺畸形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UNIT_ID" val="_3*i*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2"/>
  <p:tag name="KSO_WM_UNIT_ID" val="_3*i*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1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9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7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6.xml><?xml version="1.0" encoding="utf-8"?>
<p:tagLst xmlns:p="http://schemas.openxmlformats.org/presentationml/2006/main">
  <p:tag name="KSO_WM_UNIT_TYPE" val="i"/>
  <p:tag name="KSO_WM_UNIT_SUBTYPE" val="h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2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2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TEMPLATE_THUMBS_INDEX" val="1、4、7、9、11、12、16、19、20、21、22、25、30、34、36"/>
  <p:tag name="KSO_WM_TAG_VERSION" val="1.0"/>
  <p:tag name="KSO_WM_BEAUTIFY_FLAG" val="#wm#"/>
  <p:tag name="KSO_WM_TEMPLATE_CATEGORY" val="custom"/>
  <p:tag name="KSO_WM_TEMPLATE_INDEX" val="20204221"/>
  <p:tag name="KSO_WM_TEMPLATE_MASTER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PRESET_TEXT" val="毕业论文答辩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1_1*a*1"/>
  <p:tag name="KSO_WM_TEMPLATE_CATEGORY" val="custom"/>
  <p:tag name="KSO_WM_TEMPLATE_INDEX" val="20204221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b"/>
  <p:tag name="KSO_WM_UNIT_INDEX" val="1"/>
  <p:tag name="KSO_WM_UNIT_PRESET_TEXT" val="单击此处添加副标题内容"/>
  <p:tag name="KSO_WM_TEMPLATE_CATEGORY" val="custom"/>
  <p:tag name="KSO_WM_TEMPLATE_INDEX" val="20204221"/>
  <p:tag name="KSO_WM_UNIT_ID" val="custom20204221_1*b*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21_1*i*1"/>
  <p:tag name="KSO_WM_TEMPLATE_CATEGORY" val="custom"/>
  <p:tag name="KSO_WM_TEMPLATE_INDEX" val="20204221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TEMPLATE_THUMBS_INDEX" val="1、4、7、9、11、12、16、19、20、21、22、25、30、34、36"/>
  <p:tag name="KSO_WM_SLIDE_ID" val="custom20204221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4221"/>
  <p:tag name="KSO_WM_SLIDE_LAYOUT" val="a_b"/>
  <p:tag name="KSO_WM_SLIDE_LAYOUT_CNT" val="1_1"/>
  <p:tag name="KSO_WM_TEMPLATE_MASTER_TYPE" val="1"/>
  <p:tag name="KSO_WM_TEMPLATE_COLOR_TYPE" val="1"/>
  <p:tag name="KSO_WM_TEMPLATE_MASTER_THUMB_INDEX" val="12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5.xml><?xml version="1.0" encoding="utf-8"?>
<p:tagLst xmlns:p="http://schemas.openxmlformats.org/presentationml/2006/main">
  <p:tag name="KSO_WM_UNIT_TABLE_BEAUTIFY" val="smartTable{ddcfae6d-19c3-40d3-9fb5-5dbfff3ad1c6}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3"/>
  <p:tag name="KSO_WM_UNIT_ID" val="custom2866984_12*l_h_i*1_1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2"/>
  <p:tag name="KSO_WM_UNIT_ID" val="custom2866984_12*l_h_i*1_1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866984_12*l_h_i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269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1_1"/>
  <p:tag name="KSO_WM_UNIT_ID" val="custom2866984_12*l_h_f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4"/>
  <p:tag name="KSO_WM_UNIT_ID" val="custom2866984_12*l_h_i*1_1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3"/>
  <p:tag name="KSO_WM_UNIT_ID" val="custom2866984_12*l_h_i*1_4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2"/>
  <p:tag name="KSO_WM_UNIT_ID" val="custom2866984_12*l_h_i*1_4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1"/>
  <p:tag name="KSO_WM_UNIT_ID" val="custom2866984_12*l_h_i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274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4_1"/>
  <p:tag name="KSO_WM_UNIT_ID" val="custom2866984_12*l_h_f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4"/>
  <p:tag name="KSO_WM_UNIT_ID" val="custom2866984_12*l_h_i*1_4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3"/>
  <p:tag name="KSO_WM_UNIT_ID" val="custom2866984_12*l_h_i*1_3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2"/>
  <p:tag name="KSO_WM_UNIT_ID" val="custom2866984_12*l_h_i*1_3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1"/>
  <p:tag name="KSO_WM_UNIT_ID" val="custom2866984_12*l_h_i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279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3_1"/>
  <p:tag name="KSO_WM_UNIT_ID" val="custom2866984_12*l_h_f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4"/>
  <p:tag name="KSO_WM_UNIT_ID" val="custom2866984_12*l_h_i*1_3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3"/>
  <p:tag name="KSO_WM_UNIT_ID" val="custom2866984_12*l_h_i*1_2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2"/>
  <p:tag name="KSO_WM_UNIT_ID" val="custom2866984_12*l_h_i*1_2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1"/>
  <p:tag name="KSO_WM_UNIT_ID" val="custom2866984_12*l_h_i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284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2_1"/>
  <p:tag name="KSO_WM_UNIT_ID" val="custom2866984_12*l_h_f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4"/>
  <p:tag name="KSO_WM_UNIT_ID" val="custom2866984_12*l_h_i*1_2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866984_12*a*1"/>
  <p:tag name="KSO_WM_TEMPLATE_CATEGORY" val="custom"/>
  <p:tag name="KSO_WM_TEMPLATE_INDEX" val="286698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5"/>
  <p:tag name="KSO_WM_UNIT_TYPE" val="a"/>
  <p:tag name="KSO_WM_UNIT_INDEX" val="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866984"/>
  <p:tag name="KSO_WM_SLIDE_ID" val="custom2866984_12"/>
  <p:tag name="KSO_WM_TEMPLATE_SUBCATEGORY" val="15"/>
  <p:tag name="KSO_WM_SLIDE_TYPE" val="text"/>
  <p:tag name="KSO_WM_SLIDE_SUBTYPE" val="diag"/>
  <p:tag name="KSO_WM_SLIDE_ITEM_CNT" val="4"/>
  <p:tag name="KSO_WM_SLIDE_INDEX" val="12"/>
  <p:tag name="KSO_WM_SLIDE_SIZE" val="669*322.8"/>
  <p:tag name="KSO_WM_SLIDE_POSITION" val="145.5*145.3"/>
  <p:tag name="KSO_WM_DIAGRAM_GROUP_CODE" val="l1-3"/>
  <p:tag name="KSO_WM_SLIDE_DIAGTYPE" val="l"/>
  <p:tag name="KSO_WM_TAG_VERSION" val="1.0"/>
  <p:tag name="KSO_WM_SLIDE_LAYOUT" val="a_b_l"/>
  <p:tag name="KSO_WM_SLIDE_LAYOUT_CNT" val="1_1_1"/>
  <p:tag name="KSO_WM_TEMPLATE_MASTER_TYPE" val="1"/>
  <p:tag name="KSO_WM_TEMPLATE_COLOR_TYPE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i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DIAGRAM_GROUP_CODE" val="l1-4"/>
  <p:tag name="KSO_WM_UNIT_TYPE" val="l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i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DIAGRAM_GROUP_CODE" val="l1-4"/>
  <p:tag name="KSO_WM_UNIT_TYPE" val="l_h_i"/>
  <p:tag name="KSO_WM_UNIT_INDEX" val="1_2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i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DIAGRAM_GROUP_CODE" val="l1-4"/>
  <p:tag name="KSO_WM_UNIT_TYPE" val="l_h_i"/>
  <p:tag name="KSO_WM_UNIT_INDEX" val="1_3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i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DIAGRAM_GROUP_CODE" val="l1-4"/>
  <p:tag name="KSO_WM_UNIT_TYPE" val="l_h_i"/>
  <p:tag name="KSO_WM_UNIT_INDEX" val="1_4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a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4"/>
  <p:tag name="KSO_WM_UNIT_TYPE" val="l_h_a"/>
  <p:tag name="KSO_WM_UNIT_INDEX" val="1_1_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f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NOCLEAR" val="0"/>
  <p:tag name="KSO_WM_DIAGRAM_GROUP_CODE" val="l1-4"/>
  <p:tag name="KSO_WM_UNIT_TYPE" val="l_h_f"/>
  <p:tag name="KSO_WM_UNIT_INDEX" val="1_1_1"/>
  <p:tag name="KSO_WM_UNIT_PRESET_TEXT" val="单击此处添加文本具体内容"/>
  <p:tag name="KSO_WM_UNIT_TEXT_FILL_FORE_SCHEMECOLOR_INDEX" val="5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a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4"/>
  <p:tag name="KSO_WM_UNIT_TYPE" val="l_h_a"/>
  <p:tag name="KSO_WM_UNIT_INDEX" val="1_2_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f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NOCLEAR" val="0"/>
  <p:tag name="KSO_WM_DIAGRAM_GROUP_CODE" val="l1-4"/>
  <p:tag name="KSO_WM_UNIT_TYPE" val="l_h_f"/>
  <p:tag name="KSO_WM_UNIT_INDEX" val="1_2_1"/>
  <p:tag name="KSO_WM_UNIT_PRESET_TEXT" val="单击此处添加文本具体内容"/>
  <p:tag name="KSO_WM_UNIT_TEXT_FILL_FORE_SCHEMECOLOR_INDEX" val="5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a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4"/>
  <p:tag name="KSO_WM_UNIT_TYPE" val="l_h_a"/>
  <p:tag name="KSO_WM_UNIT_INDEX" val="1_3_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f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NOCLEAR" val="0"/>
  <p:tag name="KSO_WM_DIAGRAM_GROUP_CODE" val="l1-4"/>
  <p:tag name="KSO_WM_UNIT_TYPE" val="l_h_f"/>
  <p:tag name="KSO_WM_UNIT_INDEX" val="1_3_1"/>
  <p:tag name="KSO_WM_UNIT_PRESET_TEXT" val="单击此处添加文本具体内容"/>
  <p:tag name="KSO_WM_UNIT_TEXT_FILL_FORE_SCHEMECOLOR_INDEX" val="5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a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4"/>
  <p:tag name="KSO_WM_UNIT_TYPE" val="l_h_a"/>
  <p:tag name="KSO_WM_UNIT_INDEX" val="1_4_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l_h_f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NOCLEAR" val="0"/>
  <p:tag name="KSO_WM_DIAGRAM_GROUP_CODE" val="l1-4"/>
  <p:tag name="KSO_WM_UNIT_TYPE" val="l_h_f"/>
  <p:tag name="KSO_WM_UNIT_INDEX" val="1_4_1"/>
  <p:tag name="KSO_WM_UNIT_PRESET_TEXT" val="单击此处添加文本具体内容"/>
  <p:tag name="KSO_WM_UNIT_TEXT_FILL_FORE_SCHEMECOLOR_INDEX" val="5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18*a*1"/>
  <p:tag name="KSO_WM_TEMPLATE_CATEGORY" val="custom"/>
  <p:tag name="KSO_WM_TEMPLATE_INDEX" val="286698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5"/>
  <p:tag name="KSO_WM_DIAGRAM_GROUP_CODE" val="l1-4"/>
  <p:tag name="KSO_WM_UNIT_TYPE" val="a"/>
  <p:tag name="KSO_WM_UNIT_INDEX" val="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SLIDE_ID" val="custom2866984_18"/>
  <p:tag name="KSO_WM_TEMPLATE_SUBCATEGORY" val="0"/>
  <p:tag name="KSO_WM_TEMPLATE_MASTER_TYPE" val="1"/>
  <p:tag name="KSO_WM_TEMPLATE_COLOR_TYPE" val="1"/>
  <p:tag name="KSO_WM_SLIDE_ITEM_CNT" val="4"/>
  <p:tag name="KSO_WM_SLIDE_INDEX" val="18"/>
  <p:tag name="KSO_WM_TAG_VERSION" val="1.0"/>
  <p:tag name="KSO_WM_BEAUTIFY_FLAG" val="#wm#"/>
  <p:tag name="KSO_WM_TEMPLATE_CATEGORY" val="custom"/>
  <p:tag name="KSO_WM_TEMPLATE_INDEX" val="2866984"/>
  <p:tag name="KSO_WM_DIAGRAM_GROUP_CODE" val="l1-4"/>
  <p:tag name="KSO_WM_SLIDE_DIAGTYPE" val="l"/>
  <p:tag name="KSO_WM_SLIDE_LAYOUT" val="a_b_l"/>
  <p:tag name="KSO_WM_SLIDE_LAYOUT_CNT" val="1_1_1"/>
  <p:tag name="KSO_WM_SLIDE_TYPE" val="text"/>
  <p:tag name="KSO_WM_SLIDE_SUBTYPE" val="diag"/>
  <p:tag name="KSO_WM_SLIDE_SIZE" val="305.55*331.45"/>
  <p:tag name="KSO_WM_SLIDE_POSITION" val="118.35*157.6"/>
</p:tagLst>
</file>

<file path=ppt/tags/tag302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VALUE" val="29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866984_8*f*1"/>
  <p:tag name="KSO_WM_TEMPLATE_CATEGORY" val="custom"/>
  <p:tag name="KSO_WM_TEMPLATE_INDEX" val="2866984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866984_8*i*2"/>
  <p:tag name="KSO_WM_TEMPLATE_CATEGORY" val="custom"/>
  <p:tag name="KSO_WM_TEMPLATE_INDEX" val="2866984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866984_8*i*3"/>
  <p:tag name="KSO_WM_TEMPLATE_CATEGORY" val="custom"/>
  <p:tag name="KSO_WM_TEMPLATE_INDEX" val="2866984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866984_8*i*4"/>
  <p:tag name="KSO_WM_TEMPLATE_CATEGORY" val="custom"/>
  <p:tag name="KSO_WM_TEMPLATE_INDEX" val="2866984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866984_8*a*1"/>
  <p:tag name="KSO_WM_TEMPLATE_CATEGORY" val="custom"/>
  <p:tag name="KSO_WM_TEMPLATE_INDEX" val="286698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5"/>
  <p:tag name="KSO_WM_UNIT_TYPE" val="a"/>
  <p:tag name="KSO_WM_UNIT_INDEX" val="1"/>
  <p:tag name="KSO_WM_UNIT_PRESET_TEXT" val="单击此处添加标题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2866984"/>
  <p:tag name="KSO_WM_SLIDE_ID" val="custom2866984_8"/>
  <p:tag name="KSO_WM_TEMPLATE_SUBCATEGORY" val="15"/>
  <p:tag name="KSO_WM_SLIDE_ITEM_CNT" val="0"/>
  <p:tag name="KSO_WM_SLIDE_INDEX" val="8"/>
  <p:tag name="KSO_WM_TAG_VERSION" val="1.0"/>
  <p:tag name="KSO_WM_SLIDE_LAYOUT" val="a_b_f"/>
  <p:tag name="KSO_WM_SLIDE_LAYOUT_CNT" val="1_1_1"/>
  <p:tag name="KSO_WM_SLIDE_TYPE" val="text"/>
  <p:tag name="KSO_WM_SLIDE_SUBTYPE" val="pureTxt"/>
  <p:tag name="KSO_WM_SLIDE_SIZE" val="923*468"/>
  <p:tag name="KSO_WM_SLIDE_POSITION" val="0*21"/>
  <p:tag name="KSO_WM_TEMPLATE_MASTER_TYPE" val="1"/>
  <p:tag name="KSO_WM_TEMPLATE_COLOR_TYPE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3"/>
  <p:tag name="KSO_WM_UNIT_ID" val="custom2866984_13*l_h_i*1_1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2"/>
  <p:tag name="KSO_WM_UNIT_ID" val="custom2866984_13*l_h_i*1_1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1"/>
  <p:tag name="KSO_WM_UNIT_ID" val="custom2866984_13*l_h_i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311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1_1"/>
  <p:tag name="KSO_WM_UNIT_ID" val="custom2866984_13*l_h_f*1_1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3"/>
  <p:tag name="KSO_WM_UNIT_ID" val="custom2866984_13*l_h_i*1_2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2"/>
  <p:tag name="KSO_WM_UNIT_ID" val="custom2866984_13*l_h_i*1_2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1"/>
  <p:tag name="KSO_WM_UNIT_ID" val="custom2866984_13*l_h_i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315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2_1"/>
  <p:tag name="KSO_WM_UNIT_ID" val="custom2866984_13*l_h_f*1_2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3"/>
  <p:tag name="KSO_WM_UNIT_ID" val="custom2866984_13*l_h_i*1_3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2"/>
  <p:tag name="KSO_WM_UNIT_ID" val="custom2866984_13*l_h_i*1_3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1"/>
  <p:tag name="KSO_WM_UNIT_ID" val="custom2866984_13*l_h_i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319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3_1"/>
  <p:tag name="KSO_WM_UNIT_ID" val="custom2866984_13*l_h_f*1_3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3"/>
  <p:tag name="KSO_WM_UNIT_ID" val="custom2866984_13*l_h_i*1_4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2"/>
  <p:tag name="KSO_WM_UNIT_ID" val="custom2866984_13*l_h_i*1_4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1"/>
  <p:tag name="KSO_WM_UNIT_ID" val="custom2866984_13*l_h_i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323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4_1"/>
  <p:tag name="KSO_WM_UNIT_ID" val="custom2866984_13*l_h_f*1_4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5_3"/>
  <p:tag name="KSO_WM_UNIT_ID" val="custom2866984_13*l_h_i*1_5_3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5_2"/>
  <p:tag name="KSO_WM_UNIT_ID" val="custom2866984_13*l_h_i*1_5_2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5_1"/>
  <p:tag name="KSO_WM_UNIT_ID" val="custom2866984_13*l_h_i*1_5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  <p:tag name="KSO_WM_UNIT_DIAGRAM_SCHEMECOLOR_ID" val="0"/>
</p:tagLst>
</file>

<file path=ppt/tags/tag327.xml><?xml version="1.0" encoding="utf-8"?>
<p:tagLst xmlns:p="http://schemas.openxmlformats.org/presentationml/2006/main">
  <p:tag name="KSO_WM_UNIT_PRESET_TEXT" val="点击此处添加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f"/>
  <p:tag name="KSO_WM_UNIT_INDEX" val="1_5_1"/>
  <p:tag name="KSO_WM_UNIT_ID" val="custom2866984_13*l_h_f*1_5_1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1_4"/>
  <p:tag name="KSO_WM_UNIT_ID" val="custom2866984_13*l_h_i*1_1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5_4"/>
  <p:tag name="KSO_WM_UNIT_ID" val="custom2866984_13*l_h_i*1_5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4_4"/>
  <p:tag name="KSO_WM_UNIT_ID" val="custom2866984_13*l_h_i*1_4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3_4"/>
  <p:tag name="KSO_WM_UNIT_ID" val="custom2866984_13*l_h_i*1_3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l_h_i"/>
  <p:tag name="KSO_WM_UNIT_INDEX" val="1_2_4"/>
  <p:tag name="KSO_WM_UNIT_ID" val="custom2866984_13*l_h_i*1_2_4"/>
  <p:tag name="KSO_WM_TEMPLATE_CATEGORY" val="custom"/>
  <p:tag name="KSO_WM_TEMPLATE_INDEX" val="286698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0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ID" val="custom2866984_13*a*1"/>
  <p:tag name="KSO_WM_TEMPLATE_CATEGORY" val="custom"/>
  <p:tag name="KSO_WM_TEMPLATE_INDEX" val="286698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5"/>
  <p:tag name="KSO_WM_UNIT_TYPE" val="a"/>
  <p:tag name="KSO_WM_UNIT_INDEX" val="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BEAUTIFY_FLAG" val="#wm#"/>
  <p:tag name="KSO_WM_TEMPLATE_CATEGORY" val="custom"/>
  <p:tag name="KSO_WM_TEMPLATE_INDEX" val="2866984"/>
  <p:tag name="KSO_WM_SLIDE_ID" val="custom2866984_13"/>
  <p:tag name="KSO_WM_TEMPLATE_SUBCATEGORY" val="15"/>
  <p:tag name="KSO_WM_SLIDE_TYPE" val="text"/>
  <p:tag name="KSO_WM_SLIDE_SUBTYPE" val="diag"/>
  <p:tag name="KSO_WM_SLIDE_ITEM_CNT" val="5"/>
  <p:tag name="KSO_WM_SLIDE_INDEX" val="13"/>
  <p:tag name="KSO_WM_SLIDE_SIZE" val="669*347.85"/>
  <p:tag name="KSO_WM_SLIDE_POSITION" val="145.5*133.4"/>
  <p:tag name="KSO_WM_DIAGRAM_GROUP_CODE" val="l1-3"/>
  <p:tag name="KSO_WM_SLIDE_DIAGTYPE" val="l"/>
  <p:tag name="KSO_WM_TAG_VERSION" val="1.0"/>
  <p:tag name="KSO_WM_SLIDE_LAYOUT" val="a_b_l"/>
  <p:tag name="KSO_WM_SLIDE_LAYOUT_CNT" val="1_1_1"/>
  <p:tag name="KSO_WM_TEMPLATE_MASTER_TYPE" val="1"/>
  <p:tag name="KSO_WM_TEMPLATE_COLOR_TYPE" val="1"/>
</p:tagLst>
</file>

<file path=ppt/tags/tag335.xml><?xml version="1.0" encoding="utf-8"?>
<p:tagLst xmlns:p="http://schemas.openxmlformats.org/presentationml/2006/main">
  <p:tag name="KSO_WM_UNIT_TABLE_BEAUTIFY" val="smartTable{f03af7a1-5e8d-45d1-a9fb-57209756573b}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866984"/>
  <p:tag name="KSO_WM_SLIDE_ID" val="custom2866984_8"/>
  <p:tag name="KSO_WM_TEMPLATE_SUBCATEGORY" val="15"/>
  <p:tag name="KSO_WM_SLIDE_ITEM_CNT" val="0"/>
  <p:tag name="KSO_WM_SLIDE_INDEX" val="8"/>
  <p:tag name="KSO_WM_TAG_VERSION" val="1.0"/>
  <p:tag name="KSO_WM_SLIDE_LAYOUT" val="a_b_f"/>
  <p:tag name="KSO_WM_SLIDE_LAYOUT_CNT" val="1_1_1"/>
  <p:tag name="KSO_WM_SLIDE_TYPE" val="text"/>
  <p:tag name="KSO_WM_SLIDE_SUBTYPE" val="pureTxt"/>
  <p:tag name="KSO_WM_SLIDE_SIZE" val="923*468"/>
  <p:tag name="KSO_WM_SLIDE_POSITION" val="0*21"/>
  <p:tag name="KSO_WM_TEMPLATE_MASTER_TYPE" val="1"/>
  <p:tag name="KSO_WM_TEMPLATE_COLOR_TYPE" val="1"/>
</p:tagLst>
</file>

<file path=ppt/tags/tag3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UNIT_PRESET_TEXT" val="谢谢观看"/>
  <p:tag name="KSO_WM_TEMPLATE_CATEGORY" val="custom"/>
  <p:tag name="KSO_WM_TEMPLATE_INDEX" val="20204221"/>
  <p:tag name="KSO_WM_UNIT_ID" val="custom20204221_36*a*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221_36*i*2"/>
  <p:tag name="KSO_WM_TEMPLATE_CATEGORY" val="custom"/>
  <p:tag name="KSO_WM_TEMPLATE_INDEX" val="20204221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21_36*i*1"/>
  <p:tag name="KSO_WM_TEMPLATE_CATEGORY" val="custom"/>
  <p:tag name="KSO_WM_TEMPLATE_INDEX" val="20204221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4221_36*i*3"/>
  <p:tag name="KSO_WM_TEMPLATE_CATEGORY" val="custom"/>
  <p:tag name="KSO_WM_TEMPLATE_INDEX" val="20204221"/>
  <p:tag name="KSO_WM_UNIT_LAYERLEVEL" val="1"/>
  <p:tag name="KSO_WM_TAG_VERSION" val="1.0"/>
  <p:tag name="KSO_WM_BEAUTIFY_FLAG" val="#wm#"/>
  <p:tag name="KSO_WM_UNIT_PRESET_TEXT" val="2020"/>
</p:tagLst>
</file>

<file path=ppt/tags/tag355.xml><?xml version="1.0" encoding="utf-8"?>
<p:tagLst xmlns:p="http://schemas.openxmlformats.org/presentationml/2006/main">
  <p:tag name="KSO_WM_SLIDE_ID" val="custom20204221_36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36"/>
  <p:tag name="KSO_WM_TAG_VERSION" val="1.0"/>
  <p:tag name="KSO_WM_BEAUTIFY_FLAG" val="#wm#"/>
  <p:tag name="KSO_WM_TEMPLATE_CATEGORY" val="custom"/>
  <p:tag name="KSO_WM_TEMPLATE_INDEX" val="20204221"/>
  <p:tag name="KSO_WM_SLIDE_LAYOUT" val="a_b"/>
  <p:tag name="KSO_WM_SLIDE_LAYOUT_CNT" val="1_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658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65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TEMPLATE_THUMBS_INDEX" val="1"/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TEMPLATE_SUBCATEGORY" val="0"/>
  <p:tag name="KSO_WM_TAG_VERSION" val="1.0"/>
  <p:tag name="KSO_WM_BEAUTIFY_FLAG" val="#wm#"/>
  <p:tag name="KSO_WM_TEMPLATE_CATEGORY" val="custom"/>
  <p:tag name="KSO_WM_TEMPLATE_INDEX" val="2019658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heme/theme1.xml><?xml version="1.0" encoding="utf-8"?>
<a:theme xmlns:a="http://schemas.openxmlformats.org/drawingml/2006/main" name="2_Office 主题​​">
  <a:themeElements>
    <a:clrScheme name="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D7B5C6"/>
      </a:accent3>
      <a:accent4>
        <a:srgbClr val="BCBCBC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EEFEA"/>
      </a:dk2>
      <a:lt2>
        <a:srgbClr val="FCFCFB"/>
      </a:lt2>
      <a:accent1>
        <a:srgbClr val="95C807"/>
      </a:accent1>
      <a:accent2>
        <a:srgbClr val="0FC028"/>
      </a:accent2>
      <a:accent3>
        <a:srgbClr val="00A76F"/>
      </a:accent3>
      <a:accent4>
        <a:srgbClr val="0084C6"/>
      </a:accent4>
      <a:accent5>
        <a:srgbClr val="005DEF"/>
      </a:accent5>
      <a:accent6>
        <a:srgbClr val="0838C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4008</Words>
  <Application>WPS 演示</Application>
  <PresentationFormat>宽屏</PresentationFormat>
  <Paragraphs>451</Paragraphs>
  <Slides>42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2_Office 主题​​</vt:lpstr>
      <vt:lpstr>1_Office 主题​​</vt:lpstr>
      <vt:lpstr>出生缺陷的预防</vt:lpstr>
      <vt:lpstr>什么是出生缺陷</vt:lpstr>
      <vt:lpstr>卫生部《中国出生缺陷防治报告》</vt:lpstr>
      <vt:lpstr>PowerPoint 演示文稿</vt:lpstr>
      <vt:lpstr>常见出生缺陷的分类</vt:lpstr>
      <vt:lpstr>引起出生缺陷的原因</vt:lpstr>
      <vt:lpstr>遗  传 因 素</vt:lpstr>
      <vt:lpstr>母 体 营 养 因 素</vt:lpstr>
      <vt:lpstr>母 体 营 养 因 素</vt:lpstr>
      <vt:lpstr>母 体 营 养 因 素 </vt:lpstr>
      <vt:lpstr>部 分 致 畸 药 物</vt:lpstr>
      <vt:lpstr>生物理化因素</vt:lpstr>
      <vt:lpstr>出生缺陷的三级预防</vt:lpstr>
      <vt:lpstr>一级预防</vt:lpstr>
      <vt:lpstr>遗传咨询任务</vt:lpstr>
      <vt:lpstr>遗传咨询对象</vt:lpstr>
      <vt:lpstr>孕前准备</vt:lpstr>
      <vt:lpstr>叶酸的利用</vt:lpstr>
      <vt:lpstr>二级预防</vt:lpstr>
      <vt:lpstr>筛查指征</vt:lpstr>
      <vt:lpstr>筛查方案</vt:lpstr>
      <vt:lpstr>孕期保健指南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超声筛查</vt:lpstr>
      <vt:lpstr>超 声 筛 查</vt:lpstr>
      <vt:lpstr>超声筛查</vt:lpstr>
      <vt:lpstr>出生缺陷的产前筛查、诊断  </vt:lpstr>
      <vt:lpstr>妊娠20-24周的超声检查 </vt:lpstr>
      <vt:lpstr>超声检查的局限性</vt:lpstr>
      <vt:lpstr>血清学产前筛查</vt:lpstr>
      <vt:lpstr>产前筛查的特殊性</vt:lpstr>
      <vt:lpstr>NIPT</vt:lpstr>
      <vt:lpstr>产前诊断-介入性</vt:lpstr>
      <vt:lpstr>三级预防</vt:lpstr>
      <vt:lpstr>PowerPoint 演示文稿</vt:lpstr>
      <vt:lpstr>谢谢聆听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杨金华</cp:lastModifiedBy>
  <cp:revision>30</cp:revision>
  <dcterms:created xsi:type="dcterms:W3CDTF">2019-06-19T02:08:00Z</dcterms:created>
  <dcterms:modified xsi:type="dcterms:W3CDTF">2019-12-25T00:59:23Z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