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sldIdLst>
    <p:sldId id="256" r:id="rId4"/>
    <p:sldId id="257" r:id="rId5"/>
    <p:sldId id="258" r:id="rId6"/>
    <p:sldId id="274" r:id="rId7"/>
    <p:sldId id="275" r:id="rId8"/>
    <p:sldId id="277" r:id="rId9"/>
    <p:sldId id="278" r:id="rId10"/>
    <p:sldId id="276" r:id="rId11"/>
    <p:sldId id="279" r:id="rId12"/>
    <p:sldId id="280" r:id="rId13"/>
    <p:sldId id="281" r:id="rId14"/>
    <p:sldId id="282" r:id="rId15"/>
    <p:sldId id="284" r:id="rId16"/>
    <p:sldId id="285" r:id="rId17"/>
    <p:sldId id="286" r:id="rId18"/>
    <p:sldId id="287" r:id="rId19"/>
    <p:sldId id="288" r:id="rId20"/>
    <p:sldId id="289" r:id="rId21"/>
    <p:sldId id="290" r:id="rId22"/>
    <p:sldId id="291" r:id="rId23"/>
    <p:sldId id="292" r:id="rId24"/>
    <p:sldId id="293" r:id="rId25"/>
    <p:sldId id="295" r:id="rId26"/>
    <p:sldId id="268" r:id="rId27"/>
    <p:sldId id="377" r:id="rId28"/>
    <p:sldId id="384" r:id="rId29"/>
    <p:sldId id="386" r:id="rId30"/>
    <p:sldId id="391" r:id="rId31"/>
    <p:sldId id="302" r:id="rId32"/>
    <p:sldId id="304" r:id="rId33"/>
    <p:sldId id="308" r:id="rId34"/>
    <p:sldId id="259" r:id="rId35"/>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7" userDrawn="1">
          <p15:clr>
            <a:srgbClr val="A4A3A4"/>
          </p15:clr>
        </p15:guide>
        <p15:guide id="2" pos="38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23BB"/>
    <a:srgbClr val="FFFFFF"/>
    <a:srgbClr val="0061AE"/>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47"/>
        <p:guide pos="389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205.xml"/><Relationship Id="rId4" Type="http://schemas.openxmlformats.org/officeDocument/2006/relationships/slide" Target="slides/slide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image" Target="../media/image7.jpe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1.jpeg"/><Relationship Id="rId2" Type="http://schemas.openxmlformats.org/officeDocument/2006/relationships/tags" Target="../tags/tag51.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image" Target="../media/image3.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1.jpeg"/><Relationship Id="rId2" Type="http://schemas.openxmlformats.org/officeDocument/2006/relationships/tags" Target="../tags/tag9.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image" Target="../media/image4.jpeg"/><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1.jpeg"/><Relationship Id="rId2" Type="http://schemas.openxmlformats.org/officeDocument/2006/relationships/tags" Target="../tags/tag22.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1.jpeg"/><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image" Target="../media/image6.png"/><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1.jpeg"/><Relationship Id="rId2" Type="http://schemas.openxmlformats.org/officeDocument/2006/relationships/tags" Target="../tags/tag38.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9" name="图片 8" descr="两院整合图2"/>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10" name="矩形 9"/>
          <p:cNvSpPr/>
          <p:nvPr userDrawn="1">
            <p:custDataLst>
              <p:tags r:id="rId4"/>
            </p:custDataLst>
          </p:nvPr>
        </p:nvSpPr>
        <p:spPr>
          <a:xfrm>
            <a:off x="635" y="0"/>
            <a:ext cx="12191365" cy="685863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descr="4"/>
          <p:cNvPicPr>
            <a:picLocks noChangeAspect="1"/>
          </p:cNvPicPr>
          <p:nvPr userDrawn="1">
            <p:custDataLst>
              <p:tags r:id="rId5"/>
            </p:custDataLst>
          </p:nvPr>
        </p:nvPicPr>
        <p:blipFill>
          <a:blip r:embed="rId6"/>
          <a:stretch>
            <a:fillRect/>
          </a:stretch>
        </p:blipFill>
        <p:spPr>
          <a:xfrm>
            <a:off x="508000" y="5704205"/>
            <a:ext cx="3968750" cy="7435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7" name="图片 6" descr="两院整合图2"/>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p:spPr>
      </p:pic>
      <p:sp>
        <p:nvSpPr>
          <p:cNvPr id="8" name="矩形 7"/>
          <p:cNvSpPr/>
          <p:nvPr userDrawn="1">
            <p:custDataLst>
              <p:tags r:id="rId4"/>
            </p:custDataLst>
          </p:nvPr>
        </p:nvSpPr>
        <p:spPr>
          <a:xfrm>
            <a:off x="635" y="0"/>
            <a:ext cx="12191365" cy="685863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微信二维码(1)"/>
          <p:cNvPicPr>
            <a:picLocks noChangeAspect="1"/>
          </p:cNvPicPr>
          <p:nvPr userDrawn="1">
            <p:custDataLst>
              <p:tags r:id="rId5"/>
            </p:custDataLst>
          </p:nvPr>
        </p:nvPicPr>
        <p:blipFill>
          <a:blip r:embed="rId6" cstate="print"/>
          <a:stretch>
            <a:fillRect/>
          </a:stretch>
        </p:blipFill>
        <p:spPr>
          <a:xfrm>
            <a:off x="407399" y="5589270"/>
            <a:ext cx="904329" cy="904240"/>
          </a:xfrm>
          <a:prstGeom prst="rect">
            <a:avLst/>
          </a:prstGeom>
        </p:spPr>
      </p:pic>
      <p:sp>
        <p:nvSpPr>
          <p:cNvPr id="10" name="文本框 9"/>
          <p:cNvSpPr txBox="1"/>
          <p:nvPr userDrawn="1">
            <p:custDataLst>
              <p:tags r:id="rId7"/>
            </p:custDataLst>
          </p:nvPr>
        </p:nvSpPr>
        <p:spPr>
          <a:xfrm>
            <a:off x="1464143" y="5610437"/>
            <a:ext cx="3242310" cy="645795"/>
          </a:xfrm>
          <a:prstGeom prst="rect">
            <a:avLst/>
          </a:prstGeom>
          <a:noFill/>
        </p:spPr>
        <p:txBody>
          <a:bodyPr wrap="none" lIns="0" tIns="0" rIns="0" bIns="0" rtlCol="0">
            <a:spAutoFit/>
          </a:bodyPr>
          <a:lstStyle/>
          <a:p>
            <a:r>
              <a:rPr lang="zh-CN" altLang="en-US" sz="1400" b="1" dirty="0" smtClean="0">
                <a:solidFill>
                  <a:schemeClr val="tx1">
                    <a:lumMod val="50000"/>
                    <a:lumOff val="50000"/>
                  </a:schemeClr>
                </a:solidFill>
                <a:latin typeface="微软雅黑" panose="020B0503020204020204" charset="-122"/>
                <a:ea typeface="微软雅黑" panose="020B0503020204020204" charset="-122"/>
              </a:rPr>
              <a:t>地址：湖北省宜昌市夷陵区东湖大道</a:t>
            </a:r>
            <a:r>
              <a:rPr lang="en-US" altLang="zh-CN" sz="1400" b="1" dirty="0" smtClean="0">
                <a:solidFill>
                  <a:schemeClr val="tx1">
                    <a:lumMod val="50000"/>
                    <a:lumOff val="50000"/>
                  </a:schemeClr>
                </a:solidFill>
                <a:latin typeface="微软雅黑" panose="020B0503020204020204" charset="-122"/>
                <a:ea typeface="微软雅黑" panose="020B0503020204020204" charset="-122"/>
              </a:rPr>
              <a:t>32</a:t>
            </a:r>
            <a:r>
              <a:rPr lang="zh-CN" altLang="en-US" sz="1400" b="1" dirty="0" smtClean="0">
                <a:solidFill>
                  <a:schemeClr val="tx1">
                    <a:lumMod val="50000"/>
                    <a:lumOff val="50000"/>
                  </a:schemeClr>
                </a:solidFill>
                <a:latin typeface="微软雅黑" panose="020B0503020204020204" charset="-122"/>
                <a:ea typeface="微软雅黑" panose="020B0503020204020204" charset="-122"/>
              </a:rPr>
              <a:t>号</a:t>
            </a:r>
            <a:endParaRPr lang="zh-CN" altLang="en-US" sz="1400" b="1" dirty="0" smtClean="0">
              <a:solidFill>
                <a:schemeClr val="tx1">
                  <a:lumMod val="50000"/>
                  <a:lumOff val="50000"/>
                </a:schemeClr>
              </a:solidFill>
              <a:latin typeface="微软雅黑" panose="020B0503020204020204" charset="-122"/>
              <a:ea typeface="微软雅黑" panose="020B0503020204020204" charset="-122"/>
            </a:endParaRPr>
          </a:p>
          <a:p>
            <a:r>
              <a:rPr lang="zh-CN" altLang="en-US" sz="1400" b="1" dirty="0" smtClean="0">
                <a:solidFill>
                  <a:schemeClr val="tx1">
                    <a:lumMod val="50000"/>
                    <a:lumOff val="50000"/>
                  </a:schemeClr>
                </a:solidFill>
                <a:latin typeface="微软雅黑" panose="020B0503020204020204" charset="-122"/>
                <a:ea typeface="微软雅黑" panose="020B0503020204020204" charset="-122"/>
              </a:rPr>
              <a:t>电话：</a:t>
            </a:r>
            <a:r>
              <a:rPr lang="en-US" altLang="zh-CN" sz="1400" b="1" dirty="0" smtClean="0">
                <a:solidFill>
                  <a:schemeClr val="tx1">
                    <a:lumMod val="50000"/>
                    <a:lumOff val="50000"/>
                  </a:schemeClr>
                </a:solidFill>
                <a:latin typeface="微软雅黑" panose="020B0503020204020204" charset="-122"/>
                <a:ea typeface="微软雅黑" panose="020B0503020204020204" charset="-122"/>
              </a:rPr>
              <a:t>0717-7821819</a:t>
            </a:r>
            <a:endParaRPr lang="en-US" altLang="zh-CN" sz="1400" b="1" dirty="0" smtClean="0">
              <a:solidFill>
                <a:schemeClr val="tx1">
                  <a:lumMod val="50000"/>
                  <a:lumOff val="50000"/>
                </a:schemeClr>
              </a:solidFill>
              <a:latin typeface="微软雅黑" panose="020B0503020204020204" charset="-122"/>
              <a:ea typeface="微软雅黑" panose="020B0503020204020204" charset="-122"/>
            </a:endParaRPr>
          </a:p>
          <a:p>
            <a:r>
              <a:rPr lang="en-US" altLang="zh-CN" sz="1400" b="1" dirty="0" smtClean="0">
                <a:solidFill>
                  <a:schemeClr val="tx1">
                    <a:lumMod val="50000"/>
                    <a:lumOff val="50000"/>
                  </a:schemeClr>
                </a:solidFill>
                <a:latin typeface="微软雅黑" panose="020B0503020204020204" charset="-122"/>
                <a:ea typeface="微软雅黑" panose="020B0503020204020204" charset="-122"/>
              </a:rPr>
              <a:t>www.ycylyy.com</a:t>
            </a:r>
            <a:endParaRPr lang="en-US" altLang="zh-CN" sz="1400" b="1" dirty="0" smtClean="0">
              <a:solidFill>
                <a:schemeClr val="tx1">
                  <a:lumMod val="50000"/>
                  <a:lumOff val="50000"/>
                </a:schemeClr>
              </a:solidFill>
              <a:latin typeface="微软雅黑" panose="020B0503020204020204" charset="-122"/>
              <a:ea typeface="微软雅黑" panose="020B0503020204020204" charset="-122"/>
            </a:endParaRPr>
          </a:p>
        </p:txBody>
      </p:sp>
      <p:pic>
        <p:nvPicPr>
          <p:cNvPr id="11" name="图片 10" descr="4"/>
          <p:cNvPicPr>
            <a:picLocks noChangeAspect="1"/>
          </p:cNvPicPr>
          <p:nvPr userDrawn="1">
            <p:custDataLst>
              <p:tags r:id="rId8"/>
            </p:custDataLst>
          </p:nvPr>
        </p:nvPicPr>
        <p:blipFill>
          <a:blip r:embed="rId9" cstate="print"/>
          <a:stretch>
            <a:fillRect/>
          </a:stretch>
        </p:blipFill>
        <p:spPr>
          <a:xfrm>
            <a:off x="7886700" y="410845"/>
            <a:ext cx="3968750" cy="743585"/>
          </a:xfrm>
          <a:prstGeom prst="rect">
            <a:avLst/>
          </a:prstGeom>
        </p:spPr>
      </p:pic>
      <p:sp>
        <p:nvSpPr>
          <p:cNvPr id="6" name="矩形 5"/>
          <p:cNvSpPr/>
          <p:nvPr userDrawn="1">
            <p:custDataLst>
              <p:tags r:id="rId10"/>
            </p:custDataLst>
          </p:nvPr>
        </p:nvSpPr>
        <p:spPr>
          <a:xfrm>
            <a:off x="4079884" y="2387032"/>
            <a:ext cx="4246880" cy="1322070"/>
          </a:xfrm>
          <a:prstGeom prst="rect">
            <a:avLst/>
          </a:prstGeom>
        </p:spPr>
        <p:txBody>
          <a:bodyPr wrap="none">
            <a:spAutoFit/>
          </a:bodyPr>
          <a:lstStyle/>
          <a:p>
            <a:pPr indent="0" algn="ctr" fontAlgn="auto">
              <a:lnSpc>
                <a:spcPct val="100000"/>
              </a:lnSpc>
              <a:spcBef>
                <a:spcPct val="0"/>
              </a:spcBef>
            </a:pPr>
            <a:r>
              <a:rPr lang="zh-CN" altLang="en-US" sz="8000" b="1" kern="0" dirty="0">
                <a:gradFill>
                  <a:gsLst>
                    <a:gs pos="23000">
                      <a:srgbClr val="34688D"/>
                    </a:gs>
                    <a:gs pos="100000">
                      <a:srgbClr val="B05079"/>
                    </a:gs>
                  </a:gsLst>
                  <a:lin ang="3600000" scaled="0"/>
                </a:gradFill>
                <a:effectLst/>
                <a:latin typeface="微软雅黑" panose="020B0503020204020204" charset="-122"/>
                <a:ea typeface="微软雅黑" panose="020B0503020204020204" charset="-122"/>
                <a:cs typeface="微软雅黑" panose="020B0503020204020204" charset="-122"/>
                <a:sym typeface="+mn-lt"/>
              </a:rPr>
              <a:t>感谢聆听</a:t>
            </a:r>
            <a:endParaRPr lang="zh-CN" altLang="en-US" sz="8000" b="1" kern="0" dirty="0">
              <a:gradFill>
                <a:gsLst>
                  <a:gs pos="23000">
                    <a:srgbClr val="34688D"/>
                  </a:gs>
                  <a:gs pos="100000">
                    <a:srgbClr val="B05079"/>
                  </a:gs>
                </a:gsLst>
                <a:lin ang="3600000" scaled="0"/>
              </a:gradFill>
              <a:effectLst/>
              <a:latin typeface="微软雅黑" panose="020B0503020204020204" charset="-122"/>
              <a:ea typeface="微软雅黑" panose="020B0503020204020204" charset="-122"/>
              <a:cs typeface="微软雅黑" panose="020B0503020204020204" charset="-122"/>
              <a:sym typeface="+mn-lt"/>
            </a:endParaRPr>
          </a:p>
        </p:txBody>
      </p:sp>
      <p:sp>
        <p:nvSpPr>
          <p:cNvPr id="12" name="矩形 11"/>
          <p:cNvSpPr/>
          <p:nvPr userDrawn="1">
            <p:custDataLst>
              <p:tags r:id="rId11"/>
            </p:custDataLst>
          </p:nvPr>
        </p:nvSpPr>
        <p:spPr>
          <a:xfrm>
            <a:off x="5289241" y="3632267"/>
            <a:ext cx="1828165" cy="521970"/>
          </a:xfrm>
          <a:prstGeom prst="rect">
            <a:avLst/>
          </a:prstGeom>
        </p:spPr>
        <p:txBody>
          <a:bodyPr wrap="none">
            <a:spAutoFit/>
          </a:bodyPr>
          <a:lstStyle/>
          <a:p>
            <a:pPr indent="0" algn="ctr" fontAlgn="auto">
              <a:lnSpc>
                <a:spcPct val="100000"/>
              </a:lnSpc>
              <a:spcBef>
                <a:spcPct val="0"/>
              </a:spcBef>
            </a:pPr>
            <a:r>
              <a:rPr lang="en-US" sz="2800" b="1" kern="0" dirty="0">
                <a:gradFill>
                  <a:gsLst>
                    <a:gs pos="23000">
                      <a:srgbClr val="34688D"/>
                    </a:gs>
                    <a:gs pos="100000">
                      <a:srgbClr val="B05079"/>
                    </a:gs>
                  </a:gsLst>
                  <a:lin ang="3600000" scaled="0"/>
                </a:gradFill>
                <a:effectLst/>
                <a:latin typeface="微软雅黑" panose="020B0503020204020204" charset="-122"/>
                <a:ea typeface="微软雅黑" panose="020B0503020204020204" charset="-122"/>
                <a:cs typeface="微软雅黑" panose="020B0503020204020204" charset="-122"/>
                <a:sym typeface="+mn-lt"/>
              </a:rPr>
              <a:t>THANKS.</a:t>
            </a:r>
            <a:endParaRPr lang="en-US" sz="2800" b="1" kern="0" dirty="0">
              <a:gradFill>
                <a:gsLst>
                  <a:gs pos="23000">
                    <a:srgbClr val="34688D"/>
                  </a:gs>
                  <a:gs pos="100000">
                    <a:srgbClr val="B05079"/>
                  </a:gs>
                </a:gsLst>
                <a:lin ang="3600000" scaled="0"/>
              </a:gradFill>
              <a:effectLst/>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12700"/>
            <a:ext cx="12230100" cy="736600"/>
          </a:xfrm>
          <a:prstGeom prst="rect">
            <a:avLst/>
          </a:prstGeom>
          <a:solidFill>
            <a:srgbClr val="0061A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47"/>
          <p:cNvPicPr>
            <a:picLocks noChangeAspect="1"/>
          </p:cNvPicPr>
          <p:nvPr userDrawn="1">
            <p:custDataLst>
              <p:tags r:id="rId3"/>
            </p:custDataLst>
          </p:nvPr>
        </p:nvPicPr>
        <p:blipFill>
          <a:blip r:embed="rId4"/>
          <a:stretch>
            <a:fillRect/>
          </a:stretch>
        </p:blipFill>
        <p:spPr>
          <a:xfrm>
            <a:off x="9277350" y="122555"/>
            <a:ext cx="2552700" cy="478790"/>
          </a:xfrm>
          <a:prstGeom prst="rect">
            <a:avLst/>
          </a:prstGeom>
        </p:spPr>
      </p:pic>
      <p:sp>
        <p:nvSpPr>
          <p:cNvPr id="32" name="椭圆 31"/>
          <p:cNvSpPr/>
          <p:nvPr userDrawn="1">
            <p:custDataLst>
              <p:tags r:id="rId5"/>
            </p:custDataLst>
          </p:nvPr>
        </p:nvSpPr>
        <p:spPr>
          <a:xfrm>
            <a:off x="1568450" y="2103755"/>
            <a:ext cx="3030855" cy="3030855"/>
          </a:xfrm>
          <a:prstGeom prst="ellipse">
            <a:avLst/>
          </a:prstGeom>
          <a:solidFill>
            <a:srgbClr val="006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userDrawn="1">
            <p:custDataLst>
              <p:tags r:id="rId6"/>
            </p:custDataLst>
          </p:nvPr>
        </p:nvSpPr>
        <p:spPr>
          <a:xfrm>
            <a:off x="2382838" y="3006725"/>
            <a:ext cx="1402080" cy="829945"/>
          </a:xfrm>
          <a:prstGeom prst="rect">
            <a:avLst/>
          </a:prstGeom>
          <a:noFill/>
        </p:spPr>
        <p:txBody>
          <a:bodyPr wrap="none" rtlCol="0">
            <a:spAutoFit/>
          </a:bodyPr>
          <a:p>
            <a:pPr algn="l"/>
            <a:r>
              <a:rPr lang="zh-CN" altLang="en-US" sz="4800" b="1">
                <a:solidFill>
                  <a:schemeClr val="bg1"/>
                </a:solidFill>
              </a:rPr>
              <a:t>目录</a:t>
            </a:r>
            <a:endParaRPr lang="zh-CN" altLang="en-US" sz="4800" b="1">
              <a:solidFill>
                <a:schemeClr val="bg1"/>
              </a:solidFill>
            </a:endParaRPr>
          </a:p>
        </p:txBody>
      </p:sp>
      <p:sp>
        <p:nvSpPr>
          <p:cNvPr id="34" name="文本框 33"/>
          <p:cNvSpPr txBox="1"/>
          <p:nvPr userDrawn="1">
            <p:custDataLst>
              <p:tags r:id="rId7"/>
            </p:custDataLst>
          </p:nvPr>
        </p:nvSpPr>
        <p:spPr>
          <a:xfrm>
            <a:off x="2434273" y="3836670"/>
            <a:ext cx="1299210" cy="337185"/>
          </a:xfrm>
          <a:prstGeom prst="rect">
            <a:avLst/>
          </a:prstGeom>
          <a:noFill/>
        </p:spPr>
        <p:txBody>
          <a:bodyPr wrap="none" rtlCol="0">
            <a:spAutoFit/>
          </a:bodyPr>
          <a:p>
            <a:pPr algn="l"/>
            <a:r>
              <a:rPr lang="en-US" altLang="zh-CN" sz="1600" b="1">
                <a:solidFill>
                  <a:schemeClr val="bg1"/>
                </a:solidFill>
              </a:rPr>
              <a:t>CONTENTS</a:t>
            </a:r>
            <a:endParaRPr lang="en-US" altLang="zh-CN" sz="1600" b="1">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9" name="图片 8" descr="两院整合图2"/>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10" name="矩形 9"/>
          <p:cNvSpPr/>
          <p:nvPr userDrawn="1">
            <p:custDataLst>
              <p:tags r:id="rId4"/>
            </p:custDataLst>
          </p:nvPr>
        </p:nvSpPr>
        <p:spPr>
          <a:xfrm>
            <a:off x="635" y="0"/>
            <a:ext cx="12191365" cy="685863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任意多边形 5"/>
          <p:cNvSpPr/>
          <p:nvPr userDrawn="1">
            <p:custDataLst>
              <p:tags r:id="rId5"/>
            </p:custDataLst>
          </p:nvPr>
        </p:nvSpPr>
        <p:spPr>
          <a:xfrm>
            <a:off x="913838" y="1703013"/>
            <a:ext cx="10611966" cy="3484950"/>
          </a:xfrm>
          <a:custGeom>
            <a:avLst/>
            <a:gdLst>
              <a:gd name="connsiteX0" fmla="*/ 1742476 w 10611966"/>
              <a:gd name="connsiteY0" fmla="*/ 0 h 3484950"/>
              <a:gd name="connsiteX1" fmla="*/ 3287029 w 10611966"/>
              <a:gd name="connsiteY1" fmla="*/ 935111 h 3484950"/>
              <a:gd name="connsiteX2" fmla="*/ 3289617 w 10611966"/>
              <a:gd name="connsiteY2" fmla="*/ 941157 h 3484950"/>
              <a:gd name="connsiteX3" fmla="*/ 10611966 w 10611966"/>
              <a:gd name="connsiteY3" fmla="*/ 941157 h 3484950"/>
              <a:gd name="connsiteX4" fmla="*/ 10611966 w 10611966"/>
              <a:gd name="connsiteY4" fmla="*/ 2574808 h 3484950"/>
              <a:gd name="connsiteX5" fmla="*/ 3271396 w 10611966"/>
              <a:gd name="connsiteY5" fmla="*/ 2574808 h 3484950"/>
              <a:gd name="connsiteX6" fmla="*/ 3145009 w 10611966"/>
              <a:gd name="connsiteY6" fmla="*/ 2776659 h 3484950"/>
              <a:gd name="connsiteX7" fmla="*/ 1742476 w 10611966"/>
              <a:gd name="connsiteY7" fmla="*/ 3484950 h 3484950"/>
              <a:gd name="connsiteX8" fmla="*/ 0 w 10611966"/>
              <a:gd name="connsiteY8" fmla="*/ 1742475 h 3484950"/>
              <a:gd name="connsiteX9" fmla="*/ 1742476 w 10611966"/>
              <a:gd name="connsiteY9" fmla="*/ 0 h 348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1966" h="3484950">
                <a:moveTo>
                  <a:pt x="1742476" y="0"/>
                </a:moveTo>
                <a:cubicBezTo>
                  <a:pt x="2413467" y="0"/>
                  <a:pt x="2995878" y="379263"/>
                  <a:pt x="3287029" y="935111"/>
                </a:cubicBezTo>
                <a:lnTo>
                  <a:pt x="3289617" y="941157"/>
                </a:lnTo>
                <a:lnTo>
                  <a:pt x="10611966" y="941157"/>
                </a:lnTo>
                <a:lnTo>
                  <a:pt x="10611966" y="2574808"/>
                </a:lnTo>
                <a:lnTo>
                  <a:pt x="3271396" y="2574808"/>
                </a:lnTo>
                <a:lnTo>
                  <a:pt x="3145009" y="2776659"/>
                </a:lnTo>
                <a:cubicBezTo>
                  <a:pt x="2827667" y="3206311"/>
                  <a:pt x="2317611" y="3484950"/>
                  <a:pt x="1742476" y="3484950"/>
                </a:cubicBezTo>
                <a:cubicBezTo>
                  <a:pt x="780134" y="3484950"/>
                  <a:pt x="0" y="2704823"/>
                  <a:pt x="0" y="1742475"/>
                </a:cubicBezTo>
                <a:cubicBezTo>
                  <a:pt x="0" y="780133"/>
                  <a:pt x="780134" y="0"/>
                  <a:pt x="174247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 name="组合 6"/>
          <p:cNvGrpSpPr/>
          <p:nvPr userDrawn="1"/>
        </p:nvGrpSpPr>
        <p:grpSpPr>
          <a:xfrm>
            <a:off x="242773" y="1236990"/>
            <a:ext cx="4749995" cy="4671962"/>
            <a:chOff x="912813" y="1268414"/>
            <a:chExt cx="4749995" cy="4671962"/>
          </a:xfrm>
        </p:grpSpPr>
        <p:sp>
          <p:nvSpPr>
            <p:cNvPr id="8" name="任意多边形 7"/>
            <p:cNvSpPr/>
            <p:nvPr>
              <p:custDataLst>
                <p:tags r:id="rId6"/>
              </p:custDataLst>
            </p:nvPr>
          </p:nvSpPr>
          <p:spPr>
            <a:xfrm rot="3198000">
              <a:off x="1081676" y="2251969"/>
              <a:ext cx="715976" cy="1053702"/>
            </a:xfrm>
            <a:custGeom>
              <a:avLst/>
              <a:gdLst>
                <a:gd name="connsiteX0" fmla="*/ 0 w 667469"/>
                <a:gd name="connsiteY0" fmla="*/ 488662 h 982315"/>
                <a:gd name="connsiteX1" fmla="*/ 335082 w 667469"/>
                <a:gd name="connsiteY1" fmla="*/ 0 h 982315"/>
                <a:gd name="connsiteX2" fmla="*/ 670163 w 667469"/>
                <a:gd name="connsiteY2" fmla="*/ 488662 h 982315"/>
                <a:gd name="connsiteX3" fmla="*/ 335082 w 667469"/>
                <a:gd name="connsiteY3" fmla="*/ 984306 h 982315"/>
              </a:gdLst>
              <a:ahLst/>
              <a:cxnLst>
                <a:cxn ang="0">
                  <a:pos x="connsiteX0" y="connsiteY0"/>
                </a:cxn>
                <a:cxn ang="0">
                  <a:pos x="connsiteX1" y="connsiteY1"/>
                </a:cxn>
                <a:cxn ang="0">
                  <a:pos x="connsiteX2" y="connsiteY2"/>
                </a:cxn>
                <a:cxn ang="0">
                  <a:pos x="connsiteX3" y="connsiteY3"/>
                </a:cxn>
              </a:cxnLst>
              <a:rect l="0" t="0" r="0" b="0"/>
              <a:pathLst>
                <a:path w="667469" h="982315">
                  <a:moveTo>
                    <a:pt x="65302" y="0"/>
                  </a:moveTo>
                  <a:cubicBezTo>
                    <a:pt x="165156" y="370326"/>
                    <a:pt x="379257" y="693778"/>
                    <a:pt x="667469" y="930225"/>
                  </a:cubicBezTo>
                  <a:lnTo>
                    <a:pt x="623759" y="982315"/>
                  </a:lnTo>
                  <a:cubicBezTo>
                    <a:pt x="325399" y="737336"/>
                    <a:pt x="103675" y="402447"/>
                    <a:pt x="0" y="19056"/>
                  </a:cubicBezTo>
                  <a:lnTo>
                    <a:pt x="65302" y="0"/>
                  </a:lnTo>
                  <a:close/>
                </a:path>
              </a:pathLst>
            </a:custGeom>
            <a:solidFill>
              <a:srgbClr val="FFFFFF">
                <a:alpha val="60000"/>
              </a:srgbClr>
            </a:solidFill>
            <a:ln w="7600" cap="flat">
              <a:noFill/>
              <a:bevel/>
            </a:ln>
          </p:spPr>
        </p:sp>
        <p:sp>
          <p:nvSpPr>
            <p:cNvPr id="12" name="任意多边形 11"/>
            <p:cNvSpPr/>
            <p:nvPr>
              <p:custDataLst>
                <p:tags r:id="rId7"/>
              </p:custDataLst>
            </p:nvPr>
          </p:nvSpPr>
          <p:spPr>
            <a:xfrm>
              <a:off x="1486454" y="1624099"/>
              <a:ext cx="3672137" cy="3672135"/>
            </a:xfrm>
            <a:custGeom>
              <a:avLst/>
              <a:gdLst/>
              <a:ahLst/>
              <a:cxnLst/>
              <a:rect l="0" t="0" r="0" b="0"/>
              <a:pathLst>
                <a:path w="3423352" h="3423352">
                  <a:moveTo>
                    <a:pt x="0" y="1711672"/>
                  </a:moveTo>
                  <a:cubicBezTo>
                    <a:pt x="0" y="766346"/>
                    <a:pt x="766346" y="0"/>
                    <a:pt x="1711672" y="0"/>
                  </a:cubicBezTo>
                  <a:cubicBezTo>
                    <a:pt x="2657006" y="0"/>
                    <a:pt x="3423352" y="766346"/>
                    <a:pt x="3423352" y="1711672"/>
                  </a:cubicBezTo>
                  <a:cubicBezTo>
                    <a:pt x="3423352" y="2657006"/>
                    <a:pt x="2657006" y="3423352"/>
                    <a:pt x="1711672" y="3423352"/>
                  </a:cubicBezTo>
                  <a:cubicBezTo>
                    <a:pt x="766346" y="3423352"/>
                    <a:pt x="0" y="2657006"/>
                    <a:pt x="0" y="1711672"/>
                  </a:cubicBezTo>
                  <a:close/>
                </a:path>
              </a:pathLst>
            </a:custGeom>
            <a:noFill/>
            <a:ln w="19050" cap="flat">
              <a:solidFill>
                <a:schemeClr val="bg1">
                  <a:lumMod val="85000"/>
                </a:schemeClr>
              </a:solidFill>
              <a:bevel/>
            </a:ln>
          </p:spPr>
        </p:sp>
        <p:sp>
          <p:nvSpPr>
            <p:cNvPr id="13" name="任意多边形 12"/>
            <p:cNvSpPr/>
            <p:nvPr>
              <p:custDataLst>
                <p:tags r:id="rId8"/>
              </p:custDataLst>
            </p:nvPr>
          </p:nvSpPr>
          <p:spPr>
            <a:xfrm>
              <a:off x="4074780" y="3445488"/>
              <a:ext cx="1462607" cy="2094736"/>
            </a:xfrm>
            <a:custGeom>
              <a:avLst/>
              <a:gdLst>
                <a:gd name="connsiteX0" fmla="*/ 0 w 1363516"/>
                <a:gd name="connsiteY0" fmla="*/ 978500 h 1952820"/>
                <a:gd name="connsiteX1" fmla="*/ 680094 w 1363516"/>
                <a:gd name="connsiteY1" fmla="*/ 0 h 1952820"/>
                <a:gd name="connsiteX2" fmla="*/ 1360187 w 1363516"/>
                <a:gd name="connsiteY2" fmla="*/ 978500 h 1952820"/>
                <a:gd name="connsiteX3" fmla="*/ 680094 w 1363516"/>
                <a:gd name="connsiteY3" fmla="*/ 1950069 h 1952820"/>
              </a:gdLst>
              <a:ahLst/>
              <a:cxnLst>
                <a:cxn ang="0">
                  <a:pos x="connsiteX0" y="connsiteY0"/>
                </a:cxn>
                <a:cxn ang="0">
                  <a:pos x="connsiteX1" y="connsiteY1"/>
                </a:cxn>
                <a:cxn ang="0">
                  <a:pos x="connsiteX2" y="connsiteY2"/>
                </a:cxn>
                <a:cxn ang="0">
                  <a:pos x="connsiteX3" y="connsiteY3"/>
                </a:cxn>
              </a:cxnLst>
              <a:rect l="0" t="0" r="0" b="0"/>
              <a:pathLst>
                <a:path w="1363516" h="1952820">
                  <a:moveTo>
                    <a:pt x="882048" y="1379309"/>
                  </a:moveTo>
                  <a:cubicBezTo>
                    <a:pt x="646172" y="1651617"/>
                    <a:pt x="352045" y="1843608"/>
                    <a:pt x="34220" y="1952820"/>
                  </a:cubicBezTo>
                  <a:lnTo>
                    <a:pt x="0" y="1825110"/>
                  </a:lnTo>
                  <a:cubicBezTo>
                    <a:pt x="293220" y="1722700"/>
                    <a:pt x="564448" y="1544571"/>
                    <a:pt x="782390" y="1292980"/>
                  </a:cubicBezTo>
                  <a:cubicBezTo>
                    <a:pt x="1104850" y="920717"/>
                    <a:pt x="1251469" y="455934"/>
                    <a:pt x="1229520" y="0"/>
                  </a:cubicBezTo>
                  <a:lnTo>
                    <a:pt x="1361517" y="0"/>
                  </a:lnTo>
                  <a:cubicBezTo>
                    <a:pt x="1383390" y="486578"/>
                    <a:pt x="1226131" y="982095"/>
                    <a:pt x="882048" y="1379309"/>
                  </a:cubicBezTo>
                  <a:close/>
                </a:path>
              </a:pathLst>
            </a:custGeom>
            <a:solidFill>
              <a:srgbClr val="FFFFFF">
                <a:alpha val="60000"/>
              </a:srgbClr>
            </a:solidFill>
            <a:ln w="7600" cap="flat">
              <a:noFill/>
              <a:bevel/>
            </a:ln>
          </p:spPr>
        </p:sp>
        <p:sp>
          <p:nvSpPr>
            <p:cNvPr id="14" name="任意多边形 13"/>
            <p:cNvSpPr/>
            <p:nvPr>
              <p:custDataLst>
                <p:tags r:id="rId9"/>
              </p:custDataLst>
            </p:nvPr>
          </p:nvSpPr>
          <p:spPr>
            <a:xfrm rot="7800000">
              <a:off x="5158926" y="2109257"/>
              <a:ext cx="360901" cy="646863"/>
            </a:xfrm>
            <a:custGeom>
              <a:avLst/>
              <a:gdLst>
                <a:gd name="connsiteX0" fmla="*/ 0 w 336450"/>
                <a:gd name="connsiteY0" fmla="*/ 303845 h 603038"/>
                <a:gd name="connsiteX1" fmla="*/ 166817 w 336450"/>
                <a:gd name="connsiteY1" fmla="*/ 0 h 603038"/>
                <a:gd name="connsiteX2" fmla="*/ 333634 w 336450"/>
                <a:gd name="connsiteY2" fmla="*/ 303845 h 603038"/>
                <a:gd name="connsiteX3" fmla="*/ 166817 w 336450"/>
                <a:gd name="connsiteY3" fmla="*/ 601732 h 603038"/>
              </a:gdLst>
              <a:ahLst/>
              <a:cxnLst>
                <a:cxn ang="0">
                  <a:pos x="connsiteX0" y="connsiteY0"/>
                </a:cxn>
                <a:cxn ang="0">
                  <a:pos x="connsiteX1" y="connsiteY1"/>
                </a:cxn>
                <a:cxn ang="0">
                  <a:pos x="connsiteX2" y="connsiteY2"/>
                </a:cxn>
                <a:cxn ang="0">
                  <a:pos x="connsiteX3" y="connsiteY3"/>
                </a:cxn>
              </a:cxnLst>
              <a:rect l="0" t="0" r="0" b="0"/>
              <a:pathLst>
                <a:path w="336450" h="603038">
                  <a:moveTo>
                    <a:pt x="238311" y="0"/>
                  </a:moveTo>
                  <a:lnTo>
                    <a:pt x="336450" y="56661"/>
                  </a:lnTo>
                  <a:cubicBezTo>
                    <a:pt x="230098" y="221965"/>
                    <a:pt x="154323" y="407130"/>
                    <a:pt x="115298" y="603038"/>
                  </a:cubicBezTo>
                  <a:lnTo>
                    <a:pt x="0" y="603038"/>
                  </a:lnTo>
                  <a:cubicBezTo>
                    <a:pt x="40087" y="386735"/>
                    <a:pt x="121909" y="182201"/>
                    <a:pt x="238311" y="0"/>
                  </a:cubicBezTo>
                  <a:close/>
                </a:path>
              </a:pathLst>
            </a:custGeom>
            <a:solidFill>
              <a:srgbClr val="FFFFFF">
                <a:alpha val="60000"/>
              </a:srgbClr>
            </a:solidFill>
            <a:ln w="7600" cap="flat">
              <a:noFill/>
              <a:bevel/>
            </a:ln>
          </p:spPr>
        </p:sp>
        <p:sp>
          <p:nvSpPr>
            <p:cNvPr id="15" name="任意多边形 14"/>
            <p:cNvSpPr/>
            <p:nvPr>
              <p:custDataLst>
                <p:tags r:id="rId10"/>
              </p:custDataLst>
            </p:nvPr>
          </p:nvSpPr>
          <p:spPr>
            <a:xfrm>
              <a:off x="1866540" y="4788378"/>
              <a:ext cx="2888666" cy="677427"/>
            </a:xfrm>
            <a:custGeom>
              <a:avLst/>
              <a:gdLst>
                <a:gd name="connsiteX0" fmla="*/ 0 w 2692961"/>
                <a:gd name="connsiteY0" fmla="*/ 312846 h 631532"/>
                <a:gd name="connsiteX1" fmla="*/ 1346484 w 2692961"/>
                <a:gd name="connsiteY1" fmla="*/ 0 h 631532"/>
                <a:gd name="connsiteX2" fmla="*/ 2692961 w 2692961"/>
                <a:gd name="connsiteY2" fmla="*/ 312846 h 631532"/>
                <a:gd name="connsiteX3" fmla="*/ 1346484 w 2692961"/>
                <a:gd name="connsiteY3" fmla="*/ 632645 h 631532"/>
              </a:gdLst>
              <a:ahLst/>
              <a:cxnLst>
                <a:cxn ang="0">
                  <a:pos x="connsiteX0" y="connsiteY0"/>
                </a:cxn>
                <a:cxn ang="0">
                  <a:pos x="connsiteX1" y="connsiteY1"/>
                </a:cxn>
                <a:cxn ang="0">
                  <a:pos x="connsiteX2" y="connsiteY2"/>
                </a:cxn>
                <a:cxn ang="0">
                  <a:pos x="connsiteX3" y="connsiteY3"/>
                </a:cxn>
              </a:cxnLst>
              <a:rect l="0" t="0" r="0" b="0"/>
              <a:pathLst>
                <a:path w="2692961" h="631532">
                  <a:moveTo>
                    <a:pt x="1356881" y="631532"/>
                  </a:moveTo>
                  <a:cubicBezTo>
                    <a:pt x="821712" y="631532"/>
                    <a:pt x="339329" y="403634"/>
                    <a:pt x="0" y="38840"/>
                  </a:cubicBezTo>
                  <a:lnTo>
                    <a:pt x="55987" y="0"/>
                  </a:lnTo>
                  <a:cubicBezTo>
                    <a:pt x="382681" y="347258"/>
                    <a:pt x="844702" y="563817"/>
                    <a:pt x="1356881" y="563817"/>
                  </a:cubicBezTo>
                  <a:cubicBezTo>
                    <a:pt x="1859902" y="563817"/>
                    <a:pt x="2314542" y="354934"/>
                    <a:pt x="2640118" y="18505"/>
                  </a:cubicBezTo>
                  <a:lnTo>
                    <a:pt x="2692961" y="60844"/>
                  </a:lnTo>
                  <a:cubicBezTo>
                    <a:pt x="2354868" y="412775"/>
                    <a:pt x="1881213" y="631532"/>
                    <a:pt x="1356881" y="631532"/>
                  </a:cubicBezTo>
                  <a:close/>
                </a:path>
              </a:pathLst>
            </a:custGeom>
            <a:solidFill>
              <a:srgbClr val="FFFFFF">
                <a:alpha val="60000"/>
              </a:srgbClr>
            </a:solidFill>
            <a:ln w="7600" cap="flat">
              <a:noFill/>
              <a:bevel/>
            </a:ln>
          </p:spPr>
        </p:sp>
        <p:sp>
          <p:nvSpPr>
            <p:cNvPr id="16" name="任意多边形 15"/>
            <p:cNvSpPr/>
            <p:nvPr>
              <p:custDataLst>
                <p:tags r:id="rId11"/>
              </p:custDataLst>
            </p:nvPr>
          </p:nvSpPr>
          <p:spPr>
            <a:xfrm>
              <a:off x="3450836" y="1450611"/>
              <a:ext cx="1888540" cy="2055793"/>
            </a:xfrm>
            <a:custGeom>
              <a:avLst/>
              <a:gdLst>
                <a:gd name="connsiteX0" fmla="*/ 0 w 1760593"/>
                <a:gd name="connsiteY0" fmla="*/ 958261 h 1916515"/>
                <a:gd name="connsiteX1" fmla="*/ 880293 w 1760593"/>
                <a:gd name="connsiteY1" fmla="*/ 0 h 1916515"/>
                <a:gd name="connsiteX2" fmla="*/ 1763200 w 1760593"/>
                <a:gd name="connsiteY2" fmla="*/ 958261 h 1916515"/>
                <a:gd name="connsiteX3" fmla="*/ 880293 w 1760593"/>
                <a:gd name="connsiteY3" fmla="*/ 1916515 h 1916515"/>
              </a:gdLst>
              <a:ahLst/>
              <a:cxnLst>
                <a:cxn ang="0">
                  <a:pos x="connsiteX0" y="connsiteY0"/>
                </a:cxn>
                <a:cxn ang="0">
                  <a:pos x="connsiteX1" y="connsiteY1"/>
                </a:cxn>
                <a:cxn ang="0">
                  <a:pos x="connsiteX2" y="connsiteY2"/>
                </a:cxn>
                <a:cxn ang="0">
                  <a:pos x="connsiteX3" y="connsiteY3"/>
                </a:cxn>
              </a:cxnLst>
              <a:rect l="0" t="0" r="0" b="0"/>
              <a:pathLst>
                <a:path w="1760593" h="1916515">
                  <a:moveTo>
                    <a:pt x="1760593" y="1876197"/>
                  </a:moveTo>
                  <a:cubicBezTo>
                    <a:pt x="1760593" y="1889672"/>
                    <a:pt x="1760593" y="1903108"/>
                    <a:pt x="1760593" y="1916515"/>
                  </a:cubicBezTo>
                  <a:lnTo>
                    <a:pt x="1692269" y="1916515"/>
                  </a:lnTo>
                  <a:cubicBezTo>
                    <a:pt x="1692558" y="1903116"/>
                    <a:pt x="1692710" y="1889672"/>
                    <a:pt x="1692710" y="1876197"/>
                  </a:cubicBezTo>
                  <a:cubicBezTo>
                    <a:pt x="1692710" y="917708"/>
                    <a:pt x="948518" y="133029"/>
                    <a:pt x="6417" y="68452"/>
                  </a:cubicBezTo>
                  <a:lnTo>
                    <a:pt x="0" y="0"/>
                  </a:lnTo>
                  <a:cubicBezTo>
                    <a:pt x="982657" y="61555"/>
                    <a:pt x="1760593" y="878028"/>
                    <a:pt x="1760593" y="1876197"/>
                  </a:cubicBezTo>
                  <a:close/>
                </a:path>
              </a:pathLst>
            </a:custGeom>
            <a:solidFill>
              <a:srgbClr val="FFFFFF">
                <a:alpha val="60000"/>
              </a:srgbClr>
            </a:solidFill>
            <a:ln w="7600" cap="flat">
              <a:noFill/>
              <a:bevel/>
            </a:ln>
          </p:spPr>
        </p:sp>
        <p:sp>
          <p:nvSpPr>
            <p:cNvPr id="17" name="任意多边形 16"/>
            <p:cNvSpPr/>
            <p:nvPr>
              <p:custDataLst>
                <p:tags r:id="rId12"/>
              </p:custDataLst>
            </p:nvPr>
          </p:nvSpPr>
          <p:spPr>
            <a:xfrm>
              <a:off x="2114852" y="1268414"/>
              <a:ext cx="2464746" cy="492851"/>
            </a:xfrm>
            <a:custGeom>
              <a:avLst/>
              <a:gdLst>
                <a:gd name="connsiteX0" fmla="*/ 0 w 2297761"/>
                <a:gd name="connsiteY0" fmla="*/ 231330 h 459461"/>
                <a:gd name="connsiteX1" fmla="*/ 1148884 w 2297761"/>
                <a:gd name="connsiteY1" fmla="*/ 0 h 459461"/>
                <a:gd name="connsiteX2" fmla="*/ 2297761 w 2297761"/>
                <a:gd name="connsiteY2" fmla="*/ 231330 h 459461"/>
                <a:gd name="connsiteX3" fmla="*/ 1148884 w 2297761"/>
                <a:gd name="connsiteY3" fmla="*/ 457839 h 459461"/>
              </a:gdLst>
              <a:ahLst/>
              <a:cxnLst>
                <a:cxn ang="0">
                  <a:pos x="connsiteX0" y="connsiteY0"/>
                </a:cxn>
                <a:cxn ang="0">
                  <a:pos x="connsiteX1" y="connsiteY1"/>
                </a:cxn>
                <a:cxn ang="0">
                  <a:pos x="connsiteX2" y="connsiteY2"/>
                </a:cxn>
                <a:cxn ang="0">
                  <a:pos x="connsiteX3" y="connsiteY3"/>
                </a:cxn>
              </a:cxnLst>
              <a:rect l="0" t="0" r="0" b="0"/>
              <a:pathLst>
                <a:path w="2297761" h="459461">
                  <a:moveTo>
                    <a:pt x="1175766" y="0"/>
                  </a:moveTo>
                  <a:cubicBezTo>
                    <a:pt x="1608084" y="0"/>
                    <a:pt x="2001893" y="135671"/>
                    <a:pt x="2297761" y="358098"/>
                  </a:cubicBezTo>
                  <a:lnTo>
                    <a:pt x="2218995" y="422917"/>
                  </a:lnTo>
                  <a:cubicBezTo>
                    <a:pt x="1943335" y="217027"/>
                    <a:pt x="1577357" y="91568"/>
                    <a:pt x="1175766" y="91568"/>
                  </a:cubicBezTo>
                  <a:cubicBezTo>
                    <a:pt x="750933" y="91568"/>
                    <a:pt x="365951" y="231969"/>
                    <a:pt x="85592" y="459461"/>
                  </a:cubicBezTo>
                  <a:lnTo>
                    <a:pt x="0" y="400357"/>
                  </a:lnTo>
                  <a:cubicBezTo>
                    <a:pt x="301063" y="152974"/>
                    <a:pt x="716704" y="0"/>
                    <a:pt x="1175766" y="0"/>
                  </a:cubicBezTo>
                  <a:close/>
                </a:path>
              </a:pathLst>
            </a:custGeom>
            <a:solidFill>
              <a:srgbClr val="FFFFFF">
                <a:alpha val="60000"/>
              </a:srgbClr>
            </a:solidFill>
            <a:ln w="7600" cap="flat">
              <a:noFill/>
              <a:bevel/>
            </a:ln>
          </p:spPr>
        </p:sp>
        <p:sp>
          <p:nvSpPr>
            <p:cNvPr id="18" name="任意多边形 17"/>
            <p:cNvSpPr/>
            <p:nvPr>
              <p:custDataLst>
                <p:tags r:id="rId13"/>
              </p:custDataLst>
            </p:nvPr>
          </p:nvSpPr>
          <p:spPr>
            <a:xfrm rot="13926000">
              <a:off x="573081" y="4461578"/>
              <a:ext cx="2464745" cy="492852"/>
            </a:xfrm>
            <a:custGeom>
              <a:avLst/>
              <a:gdLst>
                <a:gd name="connsiteX0" fmla="*/ 0 w 2297761"/>
                <a:gd name="connsiteY0" fmla="*/ 231329 h 459461"/>
                <a:gd name="connsiteX1" fmla="*/ 1148877 w 2297761"/>
                <a:gd name="connsiteY1" fmla="*/ 0 h 459461"/>
                <a:gd name="connsiteX2" fmla="*/ 2297761 w 2297761"/>
                <a:gd name="connsiteY2" fmla="*/ 231329 h 459461"/>
                <a:gd name="connsiteX3" fmla="*/ 1148877 w 2297761"/>
                <a:gd name="connsiteY3" fmla="*/ 457838 h 459461"/>
              </a:gdLst>
              <a:ahLst/>
              <a:cxnLst>
                <a:cxn ang="0">
                  <a:pos x="connsiteX0" y="connsiteY0"/>
                </a:cxn>
                <a:cxn ang="0">
                  <a:pos x="connsiteX1" y="connsiteY1"/>
                </a:cxn>
                <a:cxn ang="0">
                  <a:pos x="connsiteX2" y="connsiteY2"/>
                </a:cxn>
                <a:cxn ang="0">
                  <a:pos x="connsiteX3" y="connsiteY3"/>
                </a:cxn>
              </a:cxnLst>
              <a:rect l="0" t="0" r="0" b="0"/>
              <a:pathLst>
                <a:path w="2297761" h="459461">
                  <a:moveTo>
                    <a:pt x="1175766" y="0"/>
                  </a:moveTo>
                  <a:cubicBezTo>
                    <a:pt x="1608084" y="0"/>
                    <a:pt x="2001893" y="135671"/>
                    <a:pt x="2297761" y="358098"/>
                  </a:cubicBezTo>
                  <a:lnTo>
                    <a:pt x="2218995" y="422917"/>
                  </a:lnTo>
                  <a:cubicBezTo>
                    <a:pt x="1943335" y="217027"/>
                    <a:pt x="1577350" y="91568"/>
                    <a:pt x="1175766" y="91568"/>
                  </a:cubicBezTo>
                  <a:cubicBezTo>
                    <a:pt x="750933" y="91568"/>
                    <a:pt x="365951" y="231968"/>
                    <a:pt x="85592" y="459461"/>
                  </a:cubicBezTo>
                  <a:lnTo>
                    <a:pt x="0" y="400357"/>
                  </a:lnTo>
                  <a:cubicBezTo>
                    <a:pt x="301062" y="152974"/>
                    <a:pt x="716704" y="0"/>
                    <a:pt x="1175766" y="0"/>
                  </a:cubicBezTo>
                  <a:close/>
                </a:path>
              </a:pathLst>
            </a:custGeom>
            <a:solidFill>
              <a:srgbClr val="FFFFFF">
                <a:alpha val="60000"/>
              </a:srgbClr>
            </a:solidFill>
            <a:ln w="7600" cap="flat">
              <a:noFill/>
              <a:beve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12700"/>
            <a:ext cx="12230100" cy="736600"/>
          </a:xfrm>
          <a:prstGeom prst="rect">
            <a:avLst/>
          </a:prstGeom>
          <a:solidFill>
            <a:srgbClr val="0061A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47"/>
          <p:cNvPicPr>
            <a:picLocks noChangeAspect="1"/>
          </p:cNvPicPr>
          <p:nvPr userDrawn="1">
            <p:custDataLst>
              <p:tags r:id="rId3"/>
            </p:custDataLst>
          </p:nvPr>
        </p:nvPicPr>
        <p:blipFill>
          <a:blip r:embed="rId4"/>
          <a:stretch>
            <a:fillRect/>
          </a:stretch>
        </p:blipFill>
        <p:spPr>
          <a:xfrm>
            <a:off x="9277350" y="122555"/>
            <a:ext cx="2552700" cy="47879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7" name="图片 6" descr="两院整合图2"/>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8" name="矩形 7"/>
          <p:cNvSpPr/>
          <p:nvPr userDrawn="1">
            <p:custDataLst>
              <p:tags r:id="rId4"/>
            </p:custDataLst>
          </p:nvPr>
        </p:nvSpPr>
        <p:spPr>
          <a:xfrm>
            <a:off x="635" y="0"/>
            <a:ext cx="12191365" cy="685863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微信二维码(1)"/>
          <p:cNvPicPr>
            <a:picLocks noChangeAspect="1"/>
          </p:cNvPicPr>
          <p:nvPr userDrawn="1">
            <p:custDataLst>
              <p:tags r:id="rId5"/>
            </p:custDataLst>
          </p:nvPr>
        </p:nvPicPr>
        <p:blipFill>
          <a:blip r:embed="rId6"/>
          <a:stretch>
            <a:fillRect/>
          </a:stretch>
        </p:blipFill>
        <p:spPr>
          <a:xfrm>
            <a:off x="407399" y="5589270"/>
            <a:ext cx="904329" cy="904240"/>
          </a:xfrm>
          <a:prstGeom prst="rect">
            <a:avLst/>
          </a:prstGeom>
        </p:spPr>
      </p:pic>
      <p:sp>
        <p:nvSpPr>
          <p:cNvPr id="10" name="文本框 9"/>
          <p:cNvSpPr txBox="1"/>
          <p:nvPr userDrawn="1">
            <p:custDataLst>
              <p:tags r:id="rId7"/>
            </p:custDataLst>
          </p:nvPr>
        </p:nvSpPr>
        <p:spPr>
          <a:xfrm>
            <a:off x="1464143" y="5610437"/>
            <a:ext cx="3242310" cy="645795"/>
          </a:xfrm>
          <a:prstGeom prst="rect">
            <a:avLst/>
          </a:prstGeom>
          <a:noFill/>
        </p:spPr>
        <p:txBody>
          <a:bodyPr wrap="none" lIns="0" tIns="0" rIns="0" bIns="0" rtlCol="0">
            <a:spAutoFit/>
          </a:bodyPr>
          <a:p>
            <a:r>
              <a:rPr lang="zh-CN" altLang="en-US" sz="1400" b="1" dirty="0" smtClean="0">
                <a:solidFill>
                  <a:schemeClr val="tx1">
                    <a:lumMod val="50000"/>
                    <a:lumOff val="50000"/>
                  </a:schemeClr>
                </a:solidFill>
                <a:latin typeface="微软雅黑" panose="020B0503020204020204" charset="-122"/>
                <a:ea typeface="微软雅黑" panose="020B0503020204020204" charset="-122"/>
              </a:rPr>
              <a:t>地址：湖北省宜昌市夷陵区东湖大道</a:t>
            </a:r>
            <a:r>
              <a:rPr lang="en-US" altLang="zh-CN" sz="1400" b="1" dirty="0" smtClean="0">
                <a:solidFill>
                  <a:schemeClr val="tx1">
                    <a:lumMod val="50000"/>
                    <a:lumOff val="50000"/>
                  </a:schemeClr>
                </a:solidFill>
                <a:latin typeface="微软雅黑" panose="020B0503020204020204" charset="-122"/>
                <a:ea typeface="微软雅黑" panose="020B0503020204020204" charset="-122"/>
              </a:rPr>
              <a:t>32</a:t>
            </a:r>
            <a:r>
              <a:rPr lang="zh-CN" altLang="en-US" sz="1400" b="1" dirty="0" smtClean="0">
                <a:solidFill>
                  <a:schemeClr val="tx1">
                    <a:lumMod val="50000"/>
                    <a:lumOff val="50000"/>
                  </a:schemeClr>
                </a:solidFill>
                <a:latin typeface="微软雅黑" panose="020B0503020204020204" charset="-122"/>
                <a:ea typeface="微软雅黑" panose="020B0503020204020204" charset="-122"/>
              </a:rPr>
              <a:t>号</a:t>
            </a:r>
            <a:endParaRPr lang="zh-CN" altLang="en-US" sz="1400" b="1" dirty="0" smtClean="0">
              <a:solidFill>
                <a:schemeClr val="tx1">
                  <a:lumMod val="50000"/>
                  <a:lumOff val="50000"/>
                </a:schemeClr>
              </a:solidFill>
              <a:latin typeface="微软雅黑" panose="020B0503020204020204" charset="-122"/>
              <a:ea typeface="微软雅黑" panose="020B0503020204020204" charset="-122"/>
            </a:endParaRPr>
          </a:p>
          <a:p>
            <a:r>
              <a:rPr lang="zh-CN" altLang="en-US" sz="1400" b="1" dirty="0" smtClean="0">
                <a:solidFill>
                  <a:schemeClr val="tx1">
                    <a:lumMod val="50000"/>
                    <a:lumOff val="50000"/>
                  </a:schemeClr>
                </a:solidFill>
                <a:latin typeface="微软雅黑" panose="020B0503020204020204" charset="-122"/>
                <a:ea typeface="微软雅黑" panose="020B0503020204020204" charset="-122"/>
              </a:rPr>
              <a:t>电话：</a:t>
            </a:r>
            <a:r>
              <a:rPr lang="en-US" altLang="zh-CN" sz="1400" b="1" dirty="0" smtClean="0">
                <a:solidFill>
                  <a:schemeClr val="tx1">
                    <a:lumMod val="50000"/>
                    <a:lumOff val="50000"/>
                  </a:schemeClr>
                </a:solidFill>
                <a:latin typeface="微软雅黑" panose="020B0503020204020204" charset="-122"/>
                <a:ea typeface="微软雅黑" panose="020B0503020204020204" charset="-122"/>
              </a:rPr>
              <a:t>0717-7821819</a:t>
            </a:r>
            <a:endParaRPr lang="en-US" altLang="zh-CN" sz="1400" b="1" dirty="0" smtClean="0">
              <a:solidFill>
                <a:schemeClr val="tx1">
                  <a:lumMod val="50000"/>
                  <a:lumOff val="50000"/>
                </a:schemeClr>
              </a:solidFill>
              <a:latin typeface="微软雅黑" panose="020B0503020204020204" charset="-122"/>
              <a:ea typeface="微软雅黑" panose="020B0503020204020204" charset="-122"/>
            </a:endParaRPr>
          </a:p>
          <a:p>
            <a:r>
              <a:rPr lang="en-US" altLang="zh-CN" sz="1400" b="1" dirty="0" smtClean="0">
                <a:solidFill>
                  <a:schemeClr val="tx1">
                    <a:lumMod val="50000"/>
                    <a:lumOff val="50000"/>
                  </a:schemeClr>
                </a:solidFill>
                <a:latin typeface="微软雅黑" panose="020B0503020204020204" charset="-122"/>
                <a:ea typeface="微软雅黑" panose="020B0503020204020204" charset="-122"/>
              </a:rPr>
              <a:t>www.ycylyy.com</a:t>
            </a:r>
            <a:endParaRPr lang="en-US" altLang="zh-CN" sz="1400" b="1" dirty="0" smtClean="0">
              <a:solidFill>
                <a:schemeClr val="tx1">
                  <a:lumMod val="50000"/>
                  <a:lumOff val="50000"/>
                </a:schemeClr>
              </a:solidFill>
              <a:latin typeface="微软雅黑" panose="020B0503020204020204" charset="-122"/>
              <a:ea typeface="微软雅黑" panose="020B0503020204020204" charset="-122"/>
            </a:endParaRPr>
          </a:p>
        </p:txBody>
      </p:sp>
      <p:pic>
        <p:nvPicPr>
          <p:cNvPr id="11" name="图片 10" descr="4"/>
          <p:cNvPicPr>
            <a:picLocks noChangeAspect="1"/>
          </p:cNvPicPr>
          <p:nvPr userDrawn="1">
            <p:custDataLst>
              <p:tags r:id="rId8"/>
            </p:custDataLst>
          </p:nvPr>
        </p:nvPicPr>
        <p:blipFill>
          <a:blip r:embed="rId9"/>
          <a:stretch>
            <a:fillRect/>
          </a:stretch>
        </p:blipFill>
        <p:spPr>
          <a:xfrm>
            <a:off x="7886700" y="410845"/>
            <a:ext cx="3968750" cy="743585"/>
          </a:xfrm>
          <a:prstGeom prst="rect">
            <a:avLst/>
          </a:prstGeom>
        </p:spPr>
      </p:pic>
      <p:sp>
        <p:nvSpPr>
          <p:cNvPr id="6" name="矩形 5"/>
          <p:cNvSpPr/>
          <p:nvPr userDrawn="1">
            <p:custDataLst>
              <p:tags r:id="rId10"/>
            </p:custDataLst>
          </p:nvPr>
        </p:nvSpPr>
        <p:spPr>
          <a:xfrm>
            <a:off x="4079884" y="2387032"/>
            <a:ext cx="4246880" cy="1322070"/>
          </a:xfrm>
          <a:prstGeom prst="rect">
            <a:avLst/>
          </a:prstGeom>
        </p:spPr>
        <p:txBody>
          <a:bodyPr wrap="none">
            <a:spAutoFit/>
          </a:bodyPr>
          <a:p>
            <a:pPr indent="0" algn="ctr" fontAlgn="auto">
              <a:lnSpc>
                <a:spcPct val="100000"/>
              </a:lnSpc>
              <a:spcBef>
                <a:spcPct val="0"/>
              </a:spcBef>
            </a:pPr>
            <a:r>
              <a:rPr lang="zh-CN" altLang="en-US" sz="8000" b="1" kern="0" dirty="0">
                <a:gradFill>
                  <a:gsLst>
                    <a:gs pos="23000">
                      <a:srgbClr val="34688D"/>
                    </a:gs>
                    <a:gs pos="100000">
                      <a:srgbClr val="B05079"/>
                    </a:gs>
                  </a:gsLst>
                  <a:lin ang="3600000" scaled="0"/>
                </a:gradFill>
                <a:effectLst/>
                <a:latin typeface="微软雅黑" panose="020B0503020204020204" charset="-122"/>
                <a:ea typeface="微软雅黑" panose="020B0503020204020204" charset="-122"/>
                <a:cs typeface="微软雅黑" panose="020B0503020204020204" charset="-122"/>
                <a:sym typeface="+mn-lt"/>
              </a:rPr>
              <a:t>感谢</a:t>
            </a:r>
            <a:r>
              <a:rPr lang="zh-CN" altLang="en-US" sz="8000" b="1" kern="0" dirty="0">
                <a:gradFill>
                  <a:gsLst>
                    <a:gs pos="23000">
                      <a:srgbClr val="34688D"/>
                    </a:gs>
                    <a:gs pos="100000">
                      <a:srgbClr val="B05079"/>
                    </a:gs>
                  </a:gsLst>
                  <a:lin ang="3600000" scaled="0"/>
                </a:gradFill>
                <a:effectLst/>
                <a:latin typeface="微软雅黑" panose="020B0503020204020204" charset="-122"/>
                <a:ea typeface="微软雅黑" panose="020B0503020204020204" charset="-122"/>
                <a:cs typeface="微软雅黑" panose="020B0503020204020204" charset="-122"/>
                <a:sym typeface="+mn-lt"/>
              </a:rPr>
              <a:t>聆听</a:t>
            </a:r>
            <a:endParaRPr lang="zh-CN" altLang="en-US" sz="8000" b="1" kern="0" dirty="0">
              <a:gradFill>
                <a:gsLst>
                  <a:gs pos="23000">
                    <a:srgbClr val="34688D"/>
                  </a:gs>
                  <a:gs pos="100000">
                    <a:srgbClr val="B05079"/>
                  </a:gs>
                </a:gsLst>
                <a:lin ang="3600000" scaled="0"/>
              </a:gradFill>
              <a:effectLst/>
              <a:latin typeface="微软雅黑" panose="020B0503020204020204" charset="-122"/>
              <a:ea typeface="微软雅黑" panose="020B0503020204020204" charset="-122"/>
              <a:cs typeface="微软雅黑" panose="020B0503020204020204" charset="-122"/>
              <a:sym typeface="+mn-lt"/>
            </a:endParaRPr>
          </a:p>
        </p:txBody>
      </p:sp>
      <p:sp>
        <p:nvSpPr>
          <p:cNvPr id="12" name="矩形 11"/>
          <p:cNvSpPr/>
          <p:nvPr userDrawn="1">
            <p:custDataLst>
              <p:tags r:id="rId11"/>
            </p:custDataLst>
          </p:nvPr>
        </p:nvSpPr>
        <p:spPr>
          <a:xfrm>
            <a:off x="5289241" y="3632267"/>
            <a:ext cx="1828165" cy="521970"/>
          </a:xfrm>
          <a:prstGeom prst="rect">
            <a:avLst/>
          </a:prstGeom>
        </p:spPr>
        <p:txBody>
          <a:bodyPr wrap="none">
            <a:spAutoFit/>
          </a:bodyPr>
          <a:p>
            <a:pPr indent="0" algn="ctr" fontAlgn="auto">
              <a:lnSpc>
                <a:spcPct val="100000"/>
              </a:lnSpc>
              <a:spcBef>
                <a:spcPct val="0"/>
              </a:spcBef>
            </a:pPr>
            <a:r>
              <a:rPr lang="en-US" sz="2800" b="1" kern="0" dirty="0">
                <a:gradFill>
                  <a:gsLst>
                    <a:gs pos="23000">
                      <a:srgbClr val="34688D"/>
                    </a:gs>
                    <a:gs pos="100000">
                      <a:srgbClr val="B05079"/>
                    </a:gs>
                  </a:gsLst>
                  <a:lin ang="3600000" scaled="0"/>
                </a:gradFill>
                <a:effectLst/>
                <a:latin typeface="微软雅黑" panose="020B0503020204020204" charset="-122"/>
                <a:ea typeface="微软雅黑" panose="020B0503020204020204" charset="-122"/>
                <a:cs typeface="微软雅黑" panose="020B0503020204020204" charset="-122"/>
                <a:sym typeface="+mn-lt"/>
              </a:rPr>
              <a:t>THANKS.</a:t>
            </a:r>
            <a:endParaRPr lang="en-US" sz="2800" b="1" kern="0" dirty="0">
              <a:gradFill>
                <a:gsLst>
                  <a:gs pos="23000">
                    <a:srgbClr val="34688D"/>
                  </a:gs>
                  <a:gs pos="100000">
                    <a:srgbClr val="B05079"/>
                  </a:gs>
                </a:gsLst>
                <a:lin ang="3600000" scaled="0"/>
              </a:gradFill>
              <a:effectLst/>
              <a:latin typeface="微软雅黑" panose="020B0503020204020204" charset="-122"/>
              <a:ea typeface="微软雅黑" panose="020B0503020204020204" charset="-122"/>
              <a:cs typeface="微软雅黑" panose="020B0503020204020204" charset="-122"/>
              <a:sym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9" name="图片 8" descr="两院整合图2"/>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p:spPr>
      </p:pic>
      <p:sp>
        <p:nvSpPr>
          <p:cNvPr id="10" name="矩形 9"/>
          <p:cNvSpPr/>
          <p:nvPr userDrawn="1">
            <p:custDataLst>
              <p:tags r:id="rId4"/>
            </p:custDataLst>
          </p:nvPr>
        </p:nvSpPr>
        <p:spPr>
          <a:xfrm>
            <a:off x="635" y="0"/>
            <a:ext cx="12191365" cy="685863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4"/>
          <p:cNvPicPr>
            <a:picLocks noChangeAspect="1"/>
          </p:cNvPicPr>
          <p:nvPr userDrawn="1">
            <p:custDataLst>
              <p:tags r:id="rId5"/>
            </p:custDataLst>
          </p:nvPr>
        </p:nvPicPr>
        <p:blipFill>
          <a:blip r:embed="rId6" cstate="print"/>
          <a:stretch>
            <a:fillRect/>
          </a:stretch>
        </p:blipFill>
        <p:spPr>
          <a:xfrm>
            <a:off x="508000" y="5704205"/>
            <a:ext cx="3968750" cy="74358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0" y="-12700"/>
            <a:ext cx="12230100" cy="736600"/>
          </a:xfrm>
          <a:prstGeom prst="rect">
            <a:avLst/>
          </a:prstGeom>
          <a:solidFill>
            <a:srgbClr val="006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47"/>
          <p:cNvPicPr>
            <a:picLocks noChangeAspect="1"/>
          </p:cNvPicPr>
          <p:nvPr userDrawn="1">
            <p:custDataLst>
              <p:tags r:id="rId3"/>
            </p:custDataLst>
          </p:nvPr>
        </p:nvPicPr>
        <p:blipFill>
          <a:blip r:embed="rId4" cstate="print"/>
          <a:stretch>
            <a:fillRect/>
          </a:stretch>
        </p:blipFill>
        <p:spPr>
          <a:xfrm>
            <a:off x="9277350" y="122555"/>
            <a:ext cx="2552700" cy="478790"/>
          </a:xfrm>
          <a:prstGeom prst="rect">
            <a:avLst/>
          </a:prstGeom>
        </p:spPr>
      </p:pic>
      <p:sp>
        <p:nvSpPr>
          <p:cNvPr id="32" name="椭圆 31"/>
          <p:cNvSpPr/>
          <p:nvPr userDrawn="1">
            <p:custDataLst>
              <p:tags r:id="rId5"/>
            </p:custDataLst>
          </p:nvPr>
        </p:nvSpPr>
        <p:spPr>
          <a:xfrm>
            <a:off x="1568450" y="2103755"/>
            <a:ext cx="3030855" cy="3030855"/>
          </a:xfrm>
          <a:prstGeom prst="ellipse">
            <a:avLst/>
          </a:prstGeom>
          <a:solidFill>
            <a:srgbClr val="006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userDrawn="1">
            <p:custDataLst>
              <p:tags r:id="rId6"/>
            </p:custDataLst>
          </p:nvPr>
        </p:nvSpPr>
        <p:spPr>
          <a:xfrm>
            <a:off x="2382838" y="3006725"/>
            <a:ext cx="1402080" cy="829945"/>
          </a:xfrm>
          <a:prstGeom prst="rect">
            <a:avLst/>
          </a:prstGeom>
          <a:noFill/>
        </p:spPr>
        <p:txBody>
          <a:bodyPr wrap="none" rtlCol="0">
            <a:spAutoFit/>
          </a:bodyPr>
          <a:lstStyle/>
          <a:p>
            <a:pPr algn="l"/>
            <a:r>
              <a:rPr lang="zh-CN" altLang="en-US" sz="4800" b="1">
                <a:solidFill>
                  <a:schemeClr val="bg1"/>
                </a:solidFill>
              </a:rPr>
              <a:t>目录</a:t>
            </a:r>
            <a:endParaRPr lang="zh-CN" altLang="en-US" sz="4800" b="1">
              <a:solidFill>
                <a:schemeClr val="bg1"/>
              </a:solidFill>
            </a:endParaRPr>
          </a:p>
        </p:txBody>
      </p:sp>
      <p:sp>
        <p:nvSpPr>
          <p:cNvPr id="34" name="文本框 33"/>
          <p:cNvSpPr txBox="1"/>
          <p:nvPr userDrawn="1">
            <p:custDataLst>
              <p:tags r:id="rId7"/>
            </p:custDataLst>
          </p:nvPr>
        </p:nvSpPr>
        <p:spPr>
          <a:xfrm>
            <a:off x="2434273" y="3836670"/>
            <a:ext cx="1299210" cy="337185"/>
          </a:xfrm>
          <a:prstGeom prst="rect">
            <a:avLst/>
          </a:prstGeom>
          <a:noFill/>
        </p:spPr>
        <p:txBody>
          <a:bodyPr wrap="none" rtlCol="0">
            <a:spAutoFit/>
          </a:bodyPr>
          <a:lstStyle/>
          <a:p>
            <a:pPr algn="l"/>
            <a:r>
              <a:rPr lang="en-US" altLang="zh-CN" sz="1600" b="1">
                <a:solidFill>
                  <a:schemeClr val="bg1"/>
                </a:solidFill>
              </a:rPr>
              <a:t>CONTENTS</a:t>
            </a:r>
            <a:endParaRPr lang="en-US" altLang="zh-CN" sz="1600" b="1">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9" name="图片 8" descr="两院整合图2"/>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p:spPr>
      </p:pic>
      <p:sp>
        <p:nvSpPr>
          <p:cNvPr id="10" name="矩形 9"/>
          <p:cNvSpPr/>
          <p:nvPr userDrawn="1">
            <p:custDataLst>
              <p:tags r:id="rId4"/>
            </p:custDataLst>
          </p:nvPr>
        </p:nvSpPr>
        <p:spPr>
          <a:xfrm>
            <a:off x="635" y="0"/>
            <a:ext cx="12191365" cy="6858635"/>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custDataLst>
              <p:tags r:id="rId5"/>
            </p:custDataLst>
          </p:nvPr>
        </p:nvSpPr>
        <p:spPr>
          <a:xfrm>
            <a:off x="913838" y="1703013"/>
            <a:ext cx="10611966" cy="3484950"/>
          </a:xfrm>
          <a:custGeom>
            <a:avLst/>
            <a:gdLst>
              <a:gd name="connsiteX0" fmla="*/ 1742476 w 10611966"/>
              <a:gd name="connsiteY0" fmla="*/ 0 h 3484950"/>
              <a:gd name="connsiteX1" fmla="*/ 3287029 w 10611966"/>
              <a:gd name="connsiteY1" fmla="*/ 935111 h 3484950"/>
              <a:gd name="connsiteX2" fmla="*/ 3289617 w 10611966"/>
              <a:gd name="connsiteY2" fmla="*/ 941157 h 3484950"/>
              <a:gd name="connsiteX3" fmla="*/ 10611966 w 10611966"/>
              <a:gd name="connsiteY3" fmla="*/ 941157 h 3484950"/>
              <a:gd name="connsiteX4" fmla="*/ 10611966 w 10611966"/>
              <a:gd name="connsiteY4" fmla="*/ 2574808 h 3484950"/>
              <a:gd name="connsiteX5" fmla="*/ 3271396 w 10611966"/>
              <a:gd name="connsiteY5" fmla="*/ 2574808 h 3484950"/>
              <a:gd name="connsiteX6" fmla="*/ 3145009 w 10611966"/>
              <a:gd name="connsiteY6" fmla="*/ 2776659 h 3484950"/>
              <a:gd name="connsiteX7" fmla="*/ 1742476 w 10611966"/>
              <a:gd name="connsiteY7" fmla="*/ 3484950 h 3484950"/>
              <a:gd name="connsiteX8" fmla="*/ 0 w 10611966"/>
              <a:gd name="connsiteY8" fmla="*/ 1742475 h 3484950"/>
              <a:gd name="connsiteX9" fmla="*/ 1742476 w 10611966"/>
              <a:gd name="connsiteY9" fmla="*/ 0 h 348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1966" h="3484950">
                <a:moveTo>
                  <a:pt x="1742476" y="0"/>
                </a:moveTo>
                <a:cubicBezTo>
                  <a:pt x="2413467" y="0"/>
                  <a:pt x="2995878" y="379263"/>
                  <a:pt x="3287029" y="935111"/>
                </a:cubicBezTo>
                <a:lnTo>
                  <a:pt x="3289617" y="941157"/>
                </a:lnTo>
                <a:lnTo>
                  <a:pt x="10611966" y="941157"/>
                </a:lnTo>
                <a:lnTo>
                  <a:pt x="10611966" y="2574808"/>
                </a:lnTo>
                <a:lnTo>
                  <a:pt x="3271396" y="2574808"/>
                </a:lnTo>
                <a:lnTo>
                  <a:pt x="3145009" y="2776659"/>
                </a:lnTo>
                <a:cubicBezTo>
                  <a:pt x="2827667" y="3206311"/>
                  <a:pt x="2317611" y="3484950"/>
                  <a:pt x="1742476" y="3484950"/>
                </a:cubicBezTo>
                <a:cubicBezTo>
                  <a:pt x="780134" y="3484950"/>
                  <a:pt x="0" y="2704823"/>
                  <a:pt x="0" y="1742475"/>
                </a:cubicBezTo>
                <a:cubicBezTo>
                  <a:pt x="0" y="780133"/>
                  <a:pt x="780134" y="0"/>
                  <a:pt x="174247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242773" y="1236990"/>
            <a:ext cx="4749995" cy="4671962"/>
            <a:chOff x="912813" y="1268414"/>
            <a:chExt cx="4749995" cy="4671962"/>
          </a:xfrm>
        </p:grpSpPr>
        <p:sp>
          <p:nvSpPr>
            <p:cNvPr id="8" name="任意多边形 7"/>
            <p:cNvSpPr/>
            <p:nvPr>
              <p:custDataLst>
                <p:tags r:id="rId6"/>
              </p:custDataLst>
            </p:nvPr>
          </p:nvSpPr>
          <p:spPr>
            <a:xfrm rot="3198000">
              <a:off x="1081676" y="2251969"/>
              <a:ext cx="715976" cy="1053702"/>
            </a:xfrm>
            <a:custGeom>
              <a:avLst/>
              <a:gdLst>
                <a:gd name="connsiteX0" fmla="*/ 0 w 667469"/>
                <a:gd name="connsiteY0" fmla="*/ 488662 h 982315"/>
                <a:gd name="connsiteX1" fmla="*/ 335082 w 667469"/>
                <a:gd name="connsiteY1" fmla="*/ 0 h 982315"/>
                <a:gd name="connsiteX2" fmla="*/ 670163 w 667469"/>
                <a:gd name="connsiteY2" fmla="*/ 488662 h 982315"/>
                <a:gd name="connsiteX3" fmla="*/ 335082 w 667469"/>
                <a:gd name="connsiteY3" fmla="*/ 984306 h 982315"/>
              </a:gdLst>
              <a:ahLst/>
              <a:cxnLst>
                <a:cxn ang="0">
                  <a:pos x="connsiteX0" y="connsiteY0"/>
                </a:cxn>
                <a:cxn ang="0">
                  <a:pos x="connsiteX1" y="connsiteY1"/>
                </a:cxn>
                <a:cxn ang="0">
                  <a:pos x="connsiteX2" y="connsiteY2"/>
                </a:cxn>
                <a:cxn ang="0">
                  <a:pos x="connsiteX3" y="connsiteY3"/>
                </a:cxn>
              </a:cxnLst>
              <a:rect l="0" t="0" r="0" b="0"/>
              <a:pathLst>
                <a:path w="667469" h="982315">
                  <a:moveTo>
                    <a:pt x="65302" y="0"/>
                  </a:moveTo>
                  <a:cubicBezTo>
                    <a:pt x="165156" y="370326"/>
                    <a:pt x="379257" y="693778"/>
                    <a:pt x="667469" y="930225"/>
                  </a:cubicBezTo>
                  <a:lnTo>
                    <a:pt x="623759" y="982315"/>
                  </a:lnTo>
                  <a:cubicBezTo>
                    <a:pt x="325399" y="737336"/>
                    <a:pt x="103675" y="402447"/>
                    <a:pt x="0" y="19056"/>
                  </a:cubicBezTo>
                  <a:lnTo>
                    <a:pt x="65302" y="0"/>
                  </a:lnTo>
                  <a:close/>
                </a:path>
              </a:pathLst>
            </a:custGeom>
            <a:solidFill>
              <a:srgbClr val="FFFFFF">
                <a:alpha val="60000"/>
              </a:srgbClr>
            </a:solidFill>
            <a:ln w="7600" cap="flat">
              <a:noFill/>
              <a:bevel/>
            </a:ln>
          </p:spPr>
        </p:sp>
        <p:sp>
          <p:nvSpPr>
            <p:cNvPr id="12" name="任意多边形 11"/>
            <p:cNvSpPr/>
            <p:nvPr>
              <p:custDataLst>
                <p:tags r:id="rId7"/>
              </p:custDataLst>
            </p:nvPr>
          </p:nvSpPr>
          <p:spPr>
            <a:xfrm>
              <a:off x="1486454" y="1624099"/>
              <a:ext cx="3672137" cy="3672135"/>
            </a:xfrm>
            <a:custGeom>
              <a:avLst/>
              <a:gdLst/>
              <a:ahLst/>
              <a:cxnLst/>
              <a:rect l="0" t="0" r="0" b="0"/>
              <a:pathLst>
                <a:path w="3423352" h="3423352">
                  <a:moveTo>
                    <a:pt x="0" y="1711672"/>
                  </a:moveTo>
                  <a:cubicBezTo>
                    <a:pt x="0" y="766346"/>
                    <a:pt x="766346" y="0"/>
                    <a:pt x="1711672" y="0"/>
                  </a:cubicBezTo>
                  <a:cubicBezTo>
                    <a:pt x="2657006" y="0"/>
                    <a:pt x="3423352" y="766346"/>
                    <a:pt x="3423352" y="1711672"/>
                  </a:cubicBezTo>
                  <a:cubicBezTo>
                    <a:pt x="3423352" y="2657006"/>
                    <a:pt x="2657006" y="3423352"/>
                    <a:pt x="1711672" y="3423352"/>
                  </a:cubicBezTo>
                  <a:cubicBezTo>
                    <a:pt x="766346" y="3423352"/>
                    <a:pt x="0" y="2657006"/>
                    <a:pt x="0" y="1711672"/>
                  </a:cubicBezTo>
                  <a:close/>
                </a:path>
              </a:pathLst>
            </a:custGeom>
            <a:noFill/>
            <a:ln w="19050" cap="flat">
              <a:solidFill>
                <a:schemeClr val="bg1">
                  <a:lumMod val="85000"/>
                </a:schemeClr>
              </a:solidFill>
              <a:bevel/>
            </a:ln>
          </p:spPr>
        </p:sp>
        <p:sp>
          <p:nvSpPr>
            <p:cNvPr id="13" name="任意多边形 12"/>
            <p:cNvSpPr/>
            <p:nvPr>
              <p:custDataLst>
                <p:tags r:id="rId8"/>
              </p:custDataLst>
            </p:nvPr>
          </p:nvSpPr>
          <p:spPr>
            <a:xfrm>
              <a:off x="4074780" y="3445488"/>
              <a:ext cx="1462607" cy="2094736"/>
            </a:xfrm>
            <a:custGeom>
              <a:avLst/>
              <a:gdLst>
                <a:gd name="connsiteX0" fmla="*/ 0 w 1363516"/>
                <a:gd name="connsiteY0" fmla="*/ 978500 h 1952820"/>
                <a:gd name="connsiteX1" fmla="*/ 680094 w 1363516"/>
                <a:gd name="connsiteY1" fmla="*/ 0 h 1952820"/>
                <a:gd name="connsiteX2" fmla="*/ 1360187 w 1363516"/>
                <a:gd name="connsiteY2" fmla="*/ 978500 h 1952820"/>
                <a:gd name="connsiteX3" fmla="*/ 680094 w 1363516"/>
                <a:gd name="connsiteY3" fmla="*/ 1950069 h 1952820"/>
              </a:gdLst>
              <a:ahLst/>
              <a:cxnLst>
                <a:cxn ang="0">
                  <a:pos x="connsiteX0" y="connsiteY0"/>
                </a:cxn>
                <a:cxn ang="0">
                  <a:pos x="connsiteX1" y="connsiteY1"/>
                </a:cxn>
                <a:cxn ang="0">
                  <a:pos x="connsiteX2" y="connsiteY2"/>
                </a:cxn>
                <a:cxn ang="0">
                  <a:pos x="connsiteX3" y="connsiteY3"/>
                </a:cxn>
              </a:cxnLst>
              <a:rect l="0" t="0" r="0" b="0"/>
              <a:pathLst>
                <a:path w="1363516" h="1952820">
                  <a:moveTo>
                    <a:pt x="882048" y="1379309"/>
                  </a:moveTo>
                  <a:cubicBezTo>
                    <a:pt x="646172" y="1651617"/>
                    <a:pt x="352045" y="1843608"/>
                    <a:pt x="34220" y="1952820"/>
                  </a:cubicBezTo>
                  <a:lnTo>
                    <a:pt x="0" y="1825110"/>
                  </a:lnTo>
                  <a:cubicBezTo>
                    <a:pt x="293220" y="1722700"/>
                    <a:pt x="564448" y="1544571"/>
                    <a:pt x="782390" y="1292980"/>
                  </a:cubicBezTo>
                  <a:cubicBezTo>
                    <a:pt x="1104850" y="920717"/>
                    <a:pt x="1251469" y="455934"/>
                    <a:pt x="1229520" y="0"/>
                  </a:cubicBezTo>
                  <a:lnTo>
                    <a:pt x="1361517" y="0"/>
                  </a:lnTo>
                  <a:cubicBezTo>
                    <a:pt x="1383390" y="486578"/>
                    <a:pt x="1226131" y="982095"/>
                    <a:pt x="882048" y="1379309"/>
                  </a:cubicBezTo>
                  <a:close/>
                </a:path>
              </a:pathLst>
            </a:custGeom>
            <a:solidFill>
              <a:srgbClr val="FFFFFF">
                <a:alpha val="60000"/>
              </a:srgbClr>
            </a:solidFill>
            <a:ln w="7600" cap="flat">
              <a:noFill/>
              <a:bevel/>
            </a:ln>
          </p:spPr>
        </p:sp>
        <p:sp>
          <p:nvSpPr>
            <p:cNvPr id="14" name="任意多边形 13"/>
            <p:cNvSpPr/>
            <p:nvPr>
              <p:custDataLst>
                <p:tags r:id="rId9"/>
              </p:custDataLst>
            </p:nvPr>
          </p:nvSpPr>
          <p:spPr>
            <a:xfrm rot="7800000">
              <a:off x="5158926" y="2109257"/>
              <a:ext cx="360901" cy="646863"/>
            </a:xfrm>
            <a:custGeom>
              <a:avLst/>
              <a:gdLst>
                <a:gd name="connsiteX0" fmla="*/ 0 w 336450"/>
                <a:gd name="connsiteY0" fmla="*/ 303845 h 603038"/>
                <a:gd name="connsiteX1" fmla="*/ 166817 w 336450"/>
                <a:gd name="connsiteY1" fmla="*/ 0 h 603038"/>
                <a:gd name="connsiteX2" fmla="*/ 333634 w 336450"/>
                <a:gd name="connsiteY2" fmla="*/ 303845 h 603038"/>
                <a:gd name="connsiteX3" fmla="*/ 166817 w 336450"/>
                <a:gd name="connsiteY3" fmla="*/ 601732 h 603038"/>
              </a:gdLst>
              <a:ahLst/>
              <a:cxnLst>
                <a:cxn ang="0">
                  <a:pos x="connsiteX0" y="connsiteY0"/>
                </a:cxn>
                <a:cxn ang="0">
                  <a:pos x="connsiteX1" y="connsiteY1"/>
                </a:cxn>
                <a:cxn ang="0">
                  <a:pos x="connsiteX2" y="connsiteY2"/>
                </a:cxn>
                <a:cxn ang="0">
                  <a:pos x="connsiteX3" y="connsiteY3"/>
                </a:cxn>
              </a:cxnLst>
              <a:rect l="0" t="0" r="0" b="0"/>
              <a:pathLst>
                <a:path w="336450" h="603038">
                  <a:moveTo>
                    <a:pt x="238311" y="0"/>
                  </a:moveTo>
                  <a:lnTo>
                    <a:pt x="336450" y="56661"/>
                  </a:lnTo>
                  <a:cubicBezTo>
                    <a:pt x="230098" y="221965"/>
                    <a:pt x="154323" y="407130"/>
                    <a:pt x="115298" y="603038"/>
                  </a:cubicBezTo>
                  <a:lnTo>
                    <a:pt x="0" y="603038"/>
                  </a:lnTo>
                  <a:cubicBezTo>
                    <a:pt x="40087" y="386735"/>
                    <a:pt x="121909" y="182201"/>
                    <a:pt x="238311" y="0"/>
                  </a:cubicBezTo>
                  <a:close/>
                </a:path>
              </a:pathLst>
            </a:custGeom>
            <a:solidFill>
              <a:srgbClr val="FFFFFF">
                <a:alpha val="60000"/>
              </a:srgbClr>
            </a:solidFill>
            <a:ln w="7600" cap="flat">
              <a:noFill/>
              <a:bevel/>
            </a:ln>
          </p:spPr>
        </p:sp>
        <p:sp>
          <p:nvSpPr>
            <p:cNvPr id="15" name="任意多边形 14"/>
            <p:cNvSpPr/>
            <p:nvPr>
              <p:custDataLst>
                <p:tags r:id="rId10"/>
              </p:custDataLst>
            </p:nvPr>
          </p:nvSpPr>
          <p:spPr>
            <a:xfrm>
              <a:off x="1866540" y="4788378"/>
              <a:ext cx="2888666" cy="677427"/>
            </a:xfrm>
            <a:custGeom>
              <a:avLst/>
              <a:gdLst>
                <a:gd name="connsiteX0" fmla="*/ 0 w 2692961"/>
                <a:gd name="connsiteY0" fmla="*/ 312846 h 631532"/>
                <a:gd name="connsiteX1" fmla="*/ 1346484 w 2692961"/>
                <a:gd name="connsiteY1" fmla="*/ 0 h 631532"/>
                <a:gd name="connsiteX2" fmla="*/ 2692961 w 2692961"/>
                <a:gd name="connsiteY2" fmla="*/ 312846 h 631532"/>
                <a:gd name="connsiteX3" fmla="*/ 1346484 w 2692961"/>
                <a:gd name="connsiteY3" fmla="*/ 632645 h 631532"/>
              </a:gdLst>
              <a:ahLst/>
              <a:cxnLst>
                <a:cxn ang="0">
                  <a:pos x="connsiteX0" y="connsiteY0"/>
                </a:cxn>
                <a:cxn ang="0">
                  <a:pos x="connsiteX1" y="connsiteY1"/>
                </a:cxn>
                <a:cxn ang="0">
                  <a:pos x="connsiteX2" y="connsiteY2"/>
                </a:cxn>
                <a:cxn ang="0">
                  <a:pos x="connsiteX3" y="connsiteY3"/>
                </a:cxn>
              </a:cxnLst>
              <a:rect l="0" t="0" r="0" b="0"/>
              <a:pathLst>
                <a:path w="2692961" h="631532">
                  <a:moveTo>
                    <a:pt x="1356881" y="631532"/>
                  </a:moveTo>
                  <a:cubicBezTo>
                    <a:pt x="821712" y="631532"/>
                    <a:pt x="339329" y="403634"/>
                    <a:pt x="0" y="38840"/>
                  </a:cubicBezTo>
                  <a:lnTo>
                    <a:pt x="55987" y="0"/>
                  </a:lnTo>
                  <a:cubicBezTo>
                    <a:pt x="382681" y="347258"/>
                    <a:pt x="844702" y="563817"/>
                    <a:pt x="1356881" y="563817"/>
                  </a:cubicBezTo>
                  <a:cubicBezTo>
                    <a:pt x="1859902" y="563817"/>
                    <a:pt x="2314542" y="354934"/>
                    <a:pt x="2640118" y="18505"/>
                  </a:cubicBezTo>
                  <a:lnTo>
                    <a:pt x="2692961" y="60844"/>
                  </a:lnTo>
                  <a:cubicBezTo>
                    <a:pt x="2354868" y="412775"/>
                    <a:pt x="1881213" y="631532"/>
                    <a:pt x="1356881" y="631532"/>
                  </a:cubicBezTo>
                  <a:close/>
                </a:path>
              </a:pathLst>
            </a:custGeom>
            <a:solidFill>
              <a:srgbClr val="FFFFFF">
                <a:alpha val="60000"/>
              </a:srgbClr>
            </a:solidFill>
            <a:ln w="7600" cap="flat">
              <a:noFill/>
              <a:bevel/>
            </a:ln>
          </p:spPr>
        </p:sp>
        <p:sp>
          <p:nvSpPr>
            <p:cNvPr id="16" name="任意多边形 15"/>
            <p:cNvSpPr/>
            <p:nvPr>
              <p:custDataLst>
                <p:tags r:id="rId11"/>
              </p:custDataLst>
            </p:nvPr>
          </p:nvSpPr>
          <p:spPr>
            <a:xfrm>
              <a:off x="3450836" y="1450611"/>
              <a:ext cx="1888540" cy="2055793"/>
            </a:xfrm>
            <a:custGeom>
              <a:avLst/>
              <a:gdLst>
                <a:gd name="connsiteX0" fmla="*/ 0 w 1760593"/>
                <a:gd name="connsiteY0" fmla="*/ 958261 h 1916515"/>
                <a:gd name="connsiteX1" fmla="*/ 880293 w 1760593"/>
                <a:gd name="connsiteY1" fmla="*/ 0 h 1916515"/>
                <a:gd name="connsiteX2" fmla="*/ 1763200 w 1760593"/>
                <a:gd name="connsiteY2" fmla="*/ 958261 h 1916515"/>
                <a:gd name="connsiteX3" fmla="*/ 880293 w 1760593"/>
                <a:gd name="connsiteY3" fmla="*/ 1916515 h 1916515"/>
              </a:gdLst>
              <a:ahLst/>
              <a:cxnLst>
                <a:cxn ang="0">
                  <a:pos x="connsiteX0" y="connsiteY0"/>
                </a:cxn>
                <a:cxn ang="0">
                  <a:pos x="connsiteX1" y="connsiteY1"/>
                </a:cxn>
                <a:cxn ang="0">
                  <a:pos x="connsiteX2" y="connsiteY2"/>
                </a:cxn>
                <a:cxn ang="0">
                  <a:pos x="connsiteX3" y="connsiteY3"/>
                </a:cxn>
              </a:cxnLst>
              <a:rect l="0" t="0" r="0" b="0"/>
              <a:pathLst>
                <a:path w="1760593" h="1916515">
                  <a:moveTo>
                    <a:pt x="1760593" y="1876197"/>
                  </a:moveTo>
                  <a:cubicBezTo>
                    <a:pt x="1760593" y="1889672"/>
                    <a:pt x="1760593" y="1903108"/>
                    <a:pt x="1760593" y="1916515"/>
                  </a:cubicBezTo>
                  <a:lnTo>
                    <a:pt x="1692269" y="1916515"/>
                  </a:lnTo>
                  <a:cubicBezTo>
                    <a:pt x="1692558" y="1903116"/>
                    <a:pt x="1692710" y="1889672"/>
                    <a:pt x="1692710" y="1876197"/>
                  </a:cubicBezTo>
                  <a:cubicBezTo>
                    <a:pt x="1692710" y="917708"/>
                    <a:pt x="948518" y="133029"/>
                    <a:pt x="6417" y="68452"/>
                  </a:cubicBezTo>
                  <a:lnTo>
                    <a:pt x="0" y="0"/>
                  </a:lnTo>
                  <a:cubicBezTo>
                    <a:pt x="982657" y="61555"/>
                    <a:pt x="1760593" y="878028"/>
                    <a:pt x="1760593" y="1876197"/>
                  </a:cubicBezTo>
                  <a:close/>
                </a:path>
              </a:pathLst>
            </a:custGeom>
            <a:solidFill>
              <a:srgbClr val="FFFFFF">
                <a:alpha val="60000"/>
              </a:srgbClr>
            </a:solidFill>
            <a:ln w="7600" cap="flat">
              <a:noFill/>
              <a:bevel/>
            </a:ln>
          </p:spPr>
        </p:sp>
        <p:sp>
          <p:nvSpPr>
            <p:cNvPr id="17" name="任意多边形 16"/>
            <p:cNvSpPr/>
            <p:nvPr>
              <p:custDataLst>
                <p:tags r:id="rId12"/>
              </p:custDataLst>
            </p:nvPr>
          </p:nvSpPr>
          <p:spPr>
            <a:xfrm>
              <a:off x="2114852" y="1268414"/>
              <a:ext cx="2464746" cy="492851"/>
            </a:xfrm>
            <a:custGeom>
              <a:avLst/>
              <a:gdLst>
                <a:gd name="connsiteX0" fmla="*/ 0 w 2297761"/>
                <a:gd name="connsiteY0" fmla="*/ 231330 h 459461"/>
                <a:gd name="connsiteX1" fmla="*/ 1148884 w 2297761"/>
                <a:gd name="connsiteY1" fmla="*/ 0 h 459461"/>
                <a:gd name="connsiteX2" fmla="*/ 2297761 w 2297761"/>
                <a:gd name="connsiteY2" fmla="*/ 231330 h 459461"/>
                <a:gd name="connsiteX3" fmla="*/ 1148884 w 2297761"/>
                <a:gd name="connsiteY3" fmla="*/ 457839 h 459461"/>
              </a:gdLst>
              <a:ahLst/>
              <a:cxnLst>
                <a:cxn ang="0">
                  <a:pos x="connsiteX0" y="connsiteY0"/>
                </a:cxn>
                <a:cxn ang="0">
                  <a:pos x="connsiteX1" y="connsiteY1"/>
                </a:cxn>
                <a:cxn ang="0">
                  <a:pos x="connsiteX2" y="connsiteY2"/>
                </a:cxn>
                <a:cxn ang="0">
                  <a:pos x="connsiteX3" y="connsiteY3"/>
                </a:cxn>
              </a:cxnLst>
              <a:rect l="0" t="0" r="0" b="0"/>
              <a:pathLst>
                <a:path w="2297761" h="459461">
                  <a:moveTo>
                    <a:pt x="1175766" y="0"/>
                  </a:moveTo>
                  <a:cubicBezTo>
                    <a:pt x="1608084" y="0"/>
                    <a:pt x="2001893" y="135671"/>
                    <a:pt x="2297761" y="358098"/>
                  </a:cubicBezTo>
                  <a:lnTo>
                    <a:pt x="2218995" y="422917"/>
                  </a:lnTo>
                  <a:cubicBezTo>
                    <a:pt x="1943335" y="217027"/>
                    <a:pt x="1577357" y="91568"/>
                    <a:pt x="1175766" y="91568"/>
                  </a:cubicBezTo>
                  <a:cubicBezTo>
                    <a:pt x="750933" y="91568"/>
                    <a:pt x="365951" y="231969"/>
                    <a:pt x="85592" y="459461"/>
                  </a:cubicBezTo>
                  <a:lnTo>
                    <a:pt x="0" y="400357"/>
                  </a:lnTo>
                  <a:cubicBezTo>
                    <a:pt x="301063" y="152974"/>
                    <a:pt x="716704" y="0"/>
                    <a:pt x="1175766" y="0"/>
                  </a:cubicBezTo>
                  <a:close/>
                </a:path>
              </a:pathLst>
            </a:custGeom>
            <a:solidFill>
              <a:srgbClr val="FFFFFF">
                <a:alpha val="60000"/>
              </a:srgbClr>
            </a:solidFill>
            <a:ln w="7600" cap="flat">
              <a:noFill/>
              <a:bevel/>
            </a:ln>
          </p:spPr>
        </p:sp>
        <p:sp>
          <p:nvSpPr>
            <p:cNvPr id="18" name="任意多边形 17"/>
            <p:cNvSpPr/>
            <p:nvPr>
              <p:custDataLst>
                <p:tags r:id="rId13"/>
              </p:custDataLst>
            </p:nvPr>
          </p:nvSpPr>
          <p:spPr>
            <a:xfrm rot="13926000">
              <a:off x="573081" y="4461578"/>
              <a:ext cx="2464745" cy="492852"/>
            </a:xfrm>
            <a:custGeom>
              <a:avLst/>
              <a:gdLst>
                <a:gd name="connsiteX0" fmla="*/ 0 w 2297761"/>
                <a:gd name="connsiteY0" fmla="*/ 231329 h 459461"/>
                <a:gd name="connsiteX1" fmla="*/ 1148877 w 2297761"/>
                <a:gd name="connsiteY1" fmla="*/ 0 h 459461"/>
                <a:gd name="connsiteX2" fmla="*/ 2297761 w 2297761"/>
                <a:gd name="connsiteY2" fmla="*/ 231329 h 459461"/>
                <a:gd name="connsiteX3" fmla="*/ 1148877 w 2297761"/>
                <a:gd name="connsiteY3" fmla="*/ 457838 h 459461"/>
              </a:gdLst>
              <a:ahLst/>
              <a:cxnLst>
                <a:cxn ang="0">
                  <a:pos x="connsiteX0" y="connsiteY0"/>
                </a:cxn>
                <a:cxn ang="0">
                  <a:pos x="connsiteX1" y="connsiteY1"/>
                </a:cxn>
                <a:cxn ang="0">
                  <a:pos x="connsiteX2" y="connsiteY2"/>
                </a:cxn>
                <a:cxn ang="0">
                  <a:pos x="connsiteX3" y="connsiteY3"/>
                </a:cxn>
              </a:cxnLst>
              <a:rect l="0" t="0" r="0" b="0"/>
              <a:pathLst>
                <a:path w="2297761" h="459461">
                  <a:moveTo>
                    <a:pt x="1175766" y="0"/>
                  </a:moveTo>
                  <a:cubicBezTo>
                    <a:pt x="1608084" y="0"/>
                    <a:pt x="2001893" y="135671"/>
                    <a:pt x="2297761" y="358098"/>
                  </a:cubicBezTo>
                  <a:lnTo>
                    <a:pt x="2218995" y="422917"/>
                  </a:lnTo>
                  <a:cubicBezTo>
                    <a:pt x="1943335" y="217027"/>
                    <a:pt x="1577350" y="91568"/>
                    <a:pt x="1175766" y="91568"/>
                  </a:cubicBezTo>
                  <a:cubicBezTo>
                    <a:pt x="750933" y="91568"/>
                    <a:pt x="365951" y="231968"/>
                    <a:pt x="85592" y="459461"/>
                  </a:cubicBezTo>
                  <a:lnTo>
                    <a:pt x="0" y="400357"/>
                  </a:lnTo>
                  <a:cubicBezTo>
                    <a:pt x="301062" y="152974"/>
                    <a:pt x="716704" y="0"/>
                    <a:pt x="1175766" y="0"/>
                  </a:cubicBezTo>
                  <a:close/>
                </a:path>
              </a:pathLst>
            </a:custGeom>
            <a:solidFill>
              <a:srgbClr val="FFFFFF">
                <a:alpha val="60000"/>
              </a:srgbClr>
            </a:solidFill>
            <a:ln w="7600" cap="flat">
              <a:noFill/>
              <a:bevel/>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12700"/>
            <a:ext cx="12230100" cy="736600"/>
          </a:xfrm>
          <a:prstGeom prst="rect">
            <a:avLst/>
          </a:prstGeom>
          <a:solidFill>
            <a:srgbClr val="006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47"/>
          <p:cNvPicPr>
            <a:picLocks noChangeAspect="1"/>
          </p:cNvPicPr>
          <p:nvPr userDrawn="1">
            <p:custDataLst>
              <p:tags r:id="rId3"/>
            </p:custDataLst>
          </p:nvPr>
        </p:nvPicPr>
        <p:blipFill>
          <a:blip r:embed="rId4" cstate="print"/>
          <a:stretch>
            <a:fillRect/>
          </a:stretch>
        </p:blipFill>
        <p:spPr>
          <a:xfrm>
            <a:off x="9277350" y="122555"/>
            <a:ext cx="2552700" cy="47879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tags" Target="../tags/tag29.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tags" Target="../tags/tag58.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6"/>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7"/>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12.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6" Type="http://schemas.openxmlformats.org/officeDocument/2006/relationships/slideLayout" Target="../slideLayouts/slideLayout9.xml"/><Relationship Id="rId15" Type="http://schemas.openxmlformats.org/officeDocument/2006/relationships/tags" Target="../tags/tag119.xml"/><Relationship Id="rId14" Type="http://schemas.openxmlformats.org/officeDocument/2006/relationships/tags" Target="../tags/tag118.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tags" Target="../tags/tag10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9.xml"/><Relationship Id="rId1" Type="http://schemas.openxmlformats.org/officeDocument/2006/relationships/tags" Target="../tags/tag138.xml"/></Relationships>
</file>

<file path=ppt/slides/_rels/slide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3" Type="http://schemas.openxmlformats.org/officeDocument/2006/relationships/slideLayout" Target="../slideLayouts/slideLayout2.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1.xml"/><Relationship Id="rId1" Type="http://schemas.openxmlformats.org/officeDocument/2006/relationships/tags" Target="../tags/tag14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3.xml"/><Relationship Id="rId1" Type="http://schemas.openxmlformats.org/officeDocument/2006/relationships/tags" Target="../tags/tag14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23.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9" Type="http://schemas.openxmlformats.org/officeDocument/2006/relationships/slideLayout" Target="../slideLayouts/slideLayout9.xml"/><Relationship Id="rId28" Type="http://schemas.openxmlformats.org/officeDocument/2006/relationships/tags" Target="../tags/tag175.xml"/><Relationship Id="rId27" Type="http://schemas.openxmlformats.org/officeDocument/2006/relationships/tags" Target="../tags/tag174.xml"/><Relationship Id="rId26" Type="http://schemas.openxmlformats.org/officeDocument/2006/relationships/tags" Target="../tags/tag173.xml"/><Relationship Id="rId25" Type="http://schemas.openxmlformats.org/officeDocument/2006/relationships/tags" Target="../tags/tag172.xml"/><Relationship Id="rId24" Type="http://schemas.openxmlformats.org/officeDocument/2006/relationships/tags" Target="../tags/tag171.xml"/><Relationship Id="rId23" Type="http://schemas.openxmlformats.org/officeDocument/2006/relationships/tags" Target="../tags/tag170.xml"/><Relationship Id="rId22" Type="http://schemas.openxmlformats.org/officeDocument/2006/relationships/tags" Target="../tags/tag169.xml"/><Relationship Id="rId21" Type="http://schemas.openxmlformats.org/officeDocument/2006/relationships/tags" Target="../tags/tag168.xml"/><Relationship Id="rId20" Type="http://schemas.openxmlformats.org/officeDocument/2006/relationships/tags" Target="../tags/tag167.xml"/><Relationship Id="rId2" Type="http://schemas.openxmlformats.org/officeDocument/2006/relationships/tags" Target="../tags/tag149.xml"/><Relationship Id="rId19" Type="http://schemas.openxmlformats.org/officeDocument/2006/relationships/tags" Target="../tags/tag166.xml"/><Relationship Id="rId18" Type="http://schemas.openxmlformats.org/officeDocument/2006/relationships/tags" Target="../tags/tag165.xml"/><Relationship Id="rId17" Type="http://schemas.openxmlformats.org/officeDocument/2006/relationships/tags" Target="../tags/tag164.xml"/><Relationship Id="rId16" Type="http://schemas.openxmlformats.org/officeDocument/2006/relationships/tags" Target="../tags/tag163.xml"/><Relationship Id="rId15" Type="http://schemas.openxmlformats.org/officeDocument/2006/relationships/tags" Target="../tags/tag162.xml"/><Relationship Id="rId14" Type="http://schemas.openxmlformats.org/officeDocument/2006/relationships/tags" Target="../tags/tag161.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tags" Target="../tags/tag14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3.xml"/><Relationship Id="rId1" Type="http://schemas.openxmlformats.org/officeDocument/2006/relationships/tags" Target="../tags/tag18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185.xml"/><Relationship Id="rId2" Type="http://schemas.openxmlformats.org/officeDocument/2006/relationships/image" Target="../media/image8.png"/><Relationship Id="rId1" Type="http://schemas.openxmlformats.org/officeDocument/2006/relationships/tags" Target="../tags/tag18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7.xml"/><Relationship Id="rId1" Type="http://schemas.openxmlformats.org/officeDocument/2006/relationships/tags" Target="../tags/tag186.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9.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9.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7.xml"/><Relationship Id="rId1" Type="http://schemas.openxmlformats.org/officeDocument/2006/relationships/tags" Target="../tags/tag7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userDrawn="1">
            <p:custDataLst>
              <p:tags r:id="rId1"/>
            </p:custDataLst>
          </p:nvPr>
        </p:nvSpPr>
        <p:spPr>
          <a:xfrm>
            <a:off x="1432560" y="1776730"/>
            <a:ext cx="9326880" cy="1198880"/>
          </a:xfrm>
          <a:prstGeom prst="rect">
            <a:avLst/>
          </a:prstGeom>
          <a:noFill/>
        </p:spPr>
        <p:txBody>
          <a:bodyPr wrap="none" rtlCol="0">
            <a:spAutoFit/>
          </a:bodyPr>
          <a:p>
            <a:pPr algn="ctr"/>
            <a:r>
              <a:rPr lang="zh-CN" altLang="zh-CN" sz="7200" b="1">
                <a:solidFill>
                  <a:srgbClr val="0061AE"/>
                </a:solidFill>
              </a:rPr>
              <a:t>医保政策要点部分解读</a:t>
            </a:r>
            <a:endParaRPr lang="zh-CN" altLang="zh-CN" sz="7200" b="1">
              <a:solidFill>
                <a:srgbClr val="0061AE"/>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8000" y="871220"/>
            <a:ext cx="5683885" cy="4893310"/>
          </a:xfrm>
          <a:prstGeom prst="rect">
            <a:avLst/>
          </a:prstGeom>
          <a:noFill/>
        </p:spPr>
        <p:txBody>
          <a:bodyPr wrap="square" rtlCol="0" anchor="t">
            <a:noAutofit/>
          </a:bodyPr>
          <a:p>
            <a:pPr algn="l">
              <a:lnSpc>
                <a:spcPts val="3000"/>
              </a:lnSpc>
            </a:pPr>
            <a:endPar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微软雅黑" panose="020B0503020204020204" charset="-122"/>
            </a:endParaRPr>
          </a:p>
        </p:txBody>
      </p:sp>
      <p:sp>
        <p:nvSpPr>
          <p:cNvPr id="4" name="标题 1"/>
          <p:cNvSpPr txBox="1"/>
          <p:nvPr>
            <p:custDataLst>
              <p:tags r:id="rId1"/>
            </p:custDataLst>
          </p:nvPr>
        </p:nvSpPr>
        <p:spPr>
          <a:xfrm>
            <a:off x="797308" y="142458"/>
            <a:ext cx="858583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城乡居民医保待遇：本地住院</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800">
                <a:solidFill>
                  <a:schemeClr val="bg1"/>
                </a:solidFill>
                <a:sym typeface="+mn-ea"/>
              </a:rPr>
              <a:t> </a:t>
            </a:r>
            <a:r>
              <a:rPr lang="zh-CN" altLang="en-US" sz="2800" b="1">
                <a:solidFill>
                  <a:srgbClr val="FFFF00"/>
                </a:solidFill>
                <a:latin typeface="黑体" panose="02010609060101010101" charset="-122"/>
                <a:ea typeface="黑体" panose="02010609060101010101" charset="-122"/>
                <a:sym typeface="+mn-ea"/>
              </a:rPr>
              <a:t>（《办法》第十五条）</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2"/>
            </p:custDataLst>
          </p:nvPr>
        </p:nvSpPr>
        <p:spPr>
          <a:xfrm>
            <a:off x="1600200" y="1396365"/>
            <a:ext cx="9383395" cy="4707890"/>
          </a:xfrm>
          <a:prstGeom prst="rect">
            <a:avLst/>
          </a:prstGeom>
          <a:noFill/>
        </p:spPr>
        <p:txBody>
          <a:bodyPr wrap="square" rtlCol="0">
            <a:spAutoFit/>
          </a:bodyPr>
          <a:p>
            <a:pPr fontAlgn="auto">
              <a:lnSpc>
                <a:spcPts val="3000"/>
              </a:lnSpc>
            </a:pPr>
            <a:r>
              <a:rPr lang="zh-CN" altLang="en-US"/>
              <a:t>举例：某居民参保人员在市中心医院住院，总费用</a:t>
            </a:r>
            <a:r>
              <a:rPr lang="en-US" altLang="zh-CN"/>
              <a:t>10000</a:t>
            </a:r>
            <a:r>
              <a:rPr lang="zh-CN" altLang="en-US"/>
              <a:t>元，甲类费用</a:t>
            </a:r>
            <a:r>
              <a:rPr lang="en-US" altLang="zh-CN"/>
              <a:t>3500</a:t>
            </a:r>
            <a:r>
              <a:rPr lang="zh-CN" altLang="en-US"/>
              <a:t>元，乙类费用</a:t>
            </a:r>
            <a:r>
              <a:rPr lang="en-US" altLang="zh-CN"/>
              <a:t>6</a:t>
            </a:r>
            <a:r>
              <a:rPr lang="en-US" altLang="zh-CN"/>
              <a:t>000</a:t>
            </a:r>
            <a:r>
              <a:rPr lang="zh-CN" altLang="en-US"/>
              <a:t>元（其中超限价</a:t>
            </a:r>
            <a:r>
              <a:rPr lang="en-US" altLang="zh-CN"/>
              <a:t>100</a:t>
            </a:r>
            <a:r>
              <a:rPr lang="zh-CN" altLang="en-US"/>
              <a:t>元），丙类费用</a:t>
            </a:r>
            <a:r>
              <a:rPr lang="en-US" altLang="zh-CN"/>
              <a:t>500</a:t>
            </a:r>
            <a:r>
              <a:rPr lang="zh-CN" altLang="en-US"/>
              <a:t>元。</a:t>
            </a:r>
            <a:endParaRPr lang="zh-CN" altLang="en-US"/>
          </a:p>
          <a:p>
            <a:pPr fontAlgn="auto">
              <a:lnSpc>
                <a:spcPts val="3000"/>
              </a:lnSpc>
            </a:pPr>
            <a:endParaRPr lang="zh-CN" altLang="en-US"/>
          </a:p>
          <a:p>
            <a:pPr fontAlgn="auto">
              <a:lnSpc>
                <a:spcPts val="3000"/>
              </a:lnSpc>
            </a:pPr>
            <a:r>
              <a:rPr lang="zh-CN" altLang="en-US"/>
              <a:t>旧政策：起付线</a:t>
            </a:r>
            <a:r>
              <a:rPr lang="en-US" altLang="zh-CN"/>
              <a:t>1000</a:t>
            </a:r>
            <a:r>
              <a:rPr lang="zh-CN" altLang="en-US"/>
              <a:t>元</a:t>
            </a:r>
            <a:endParaRPr lang="zh-CN" altLang="en-US"/>
          </a:p>
          <a:p>
            <a:pPr fontAlgn="auto">
              <a:lnSpc>
                <a:spcPts val="3000"/>
              </a:lnSpc>
            </a:pPr>
            <a:r>
              <a:rPr lang="en-US" altLang="zh-CN"/>
              <a:t>                  </a:t>
            </a:r>
            <a:r>
              <a:rPr lang="zh-CN" altLang="en-US"/>
              <a:t>甲类费用：</a:t>
            </a:r>
            <a:r>
              <a:rPr lang="en-US" altLang="zh-CN"/>
              <a:t>3500</a:t>
            </a:r>
            <a:r>
              <a:rPr lang="zh-CN" altLang="en-US">
                <a:sym typeface="+mn-ea"/>
              </a:rPr>
              <a:t>×</a:t>
            </a:r>
            <a:r>
              <a:rPr lang="en-US" altLang="zh-CN"/>
              <a:t>60%=2100</a:t>
            </a:r>
            <a:r>
              <a:rPr lang="zh-CN" altLang="en-US"/>
              <a:t>元</a:t>
            </a:r>
            <a:endParaRPr lang="zh-CN" altLang="en-US"/>
          </a:p>
          <a:p>
            <a:pPr fontAlgn="auto">
              <a:lnSpc>
                <a:spcPts val="3000"/>
              </a:lnSpc>
            </a:pPr>
            <a:r>
              <a:rPr lang="en-US" altLang="zh-CN"/>
              <a:t>                  </a:t>
            </a:r>
            <a:r>
              <a:rPr lang="zh-CN" altLang="en-US"/>
              <a:t>乙类费用：（</a:t>
            </a:r>
            <a:r>
              <a:rPr lang="en-US" altLang="zh-CN"/>
              <a:t>6000-100-1000</a:t>
            </a:r>
            <a:r>
              <a:rPr lang="zh-CN" altLang="en-US"/>
              <a:t>）</a:t>
            </a:r>
            <a:r>
              <a:rPr lang="zh-CN" altLang="en-US">
                <a:sym typeface="+mn-ea"/>
              </a:rPr>
              <a:t>×</a:t>
            </a:r>
            <a:r>
              <a:rPr lang="en-US" altLang="zh-CN"/>
              <a:t>50%=2450</a:t>
            </a:r>
            <a:r>
              <a:rPr lang="zh-CN" altLang="en-US"/>
              <a:t>元</a:t>
            </a:r>
            <a:endParaRPr lang="zh-CN" altLang="en-US"/>
          </a:p>
          <a:p>
            <a:pPr fontAlgn="auto">
              <a:lnSpc>
                <a:spcPts val="3000"/>
              </a:lnSpc>
            </a:pPr>
            <a:r>
              <a:rPr lang="en-US" altLang="zh-CN"/>
              <a:t>                  </a:t>
            </a:r>
            <a:r>
              <a:rPr lang="zh-CN" altLang="en-US"/>
              <a:t>合计报销金额：</a:t>
            </a:r>
            <a:r>
              <a:rPr lang="en-US" altLang="zh-CN"/>
              <a:t>21</a:t>
            </a:r>
            <a:r>
              <a:rPr lang="en-US" altLang="zh-CN"/>
              <a:t>00+2450=4550</a:t>
            </a:r>
            <a:r>
              <a:rPr lang="zh-CN" altLang="en-US"/>
              <a:t>元</a:t>
            </a:r>
            <a:endParaRPr lang="zh-CN" altLang="en-US"/>
          </a:p>
          <a:p>
            <a:pPr fontAlgn="auto">
              <a:lnSpc>
                <a:spcPts val="3000"/>
              </a:lnSpc>
            </a:pPr>
            <a:endParaRPr lang="zh-CN" altLang="en-US"/>
          </a:p>
          <a:p>
            <a:pPr fontAlgn="auto">
              <a:lnSpc>
                <a:spcPts val="3000"/>
              </a:lnSpc>
            </a:pPr>
            <a:r>
              <a:rPr lang="zh-CN" altLang="en-US"/>
              <a:t>新政策：起付线</a:t>
            </a:r>
            <a:r>
              <a:rPr lang="en-US" altLang="zh-CN"/>
              <a:t>1000</a:t>
            </a:r>
            <a:r>
              <a:rPr lang="zh-CN" altLang="en-US"/>
              <a:t>元</a:t>
            </a:r>
            <a:endParaRPr lang="zh-CN" altLang="en-US"/>
          </a:p>
          <a:p>
            <a:pPr fontAlgn="auto">
              <a:lnSpc>
                <a:spcPts val="3000"/>
              </a:lnSpc>
            </a:pPr>
            <a:r>
              <a:rPr lang="en-US" altLang="zh-CN"/>
              <a:t>                  </a:t>
            </a:r>
            <a:r>
              <a:rPr lang="zh-CN" altLang="en-US"/>
              <a:t>乙类先行自付：（</a:t>
            </a:r>
            <a:r>
              <a:rPr lang="en-US" altLang="zh-CN"/>
              <a:t>6000-100</a:t>
            </a:r>
            <a:r>
              <a:rPr lang="zh-CN" altLang="en-US"/>
              <a:t>）</a:t>
            </a:r>
            <a:r>
              <a:rPr lang="zh-CN" altLang="en-US">
                <a:sym typeface="+mn-ea"/>
              </a:rPr>
              <a:t>×</a:t>
            </a:r>
            <a:r>
              <a:rPr lang="en-US" altLang="zh-CN"/>
              <a:t>10%=590</a:t>
            </a:r>
            <a:r>
              <a:rPr lang="zh-CN" altLang="en-US"/>
              <a:t>元</a:t>
            </a:r>
            <a:endParaRPr lang="zh-CN" altLang="en-US"/>
          </a:p>
          <a:p>
            <a:pPr fontAlgn="auto">
              <a:lnSpc>
                <a:spcPts val="3000"/>
              </a:lnSpc>
            </a:pPr>
            <a:r>
              <a:rPr lang="en-US" altLang="zh-CN"/>
              <a:t>                  </a:t>
            </a:r>
            <a:r>
              <a:rPr lang="zh-CN" altLang="en-US"/>
              <a:t>统筹基金支付：（</a:t>
            </a:r>
            <a:r>
              <a:rPr lang="en-US" altLang="zh-CN">
                <a:sym typeface="+mn-ea"/>
              </a:rPr>
              <a:t>10000-500-100-590-1000</a:t>
            </a:r>
            <a:r>
              <a:rPr lang="zh-CN" altLang="en-US">
                <a:sym typeface="+mn-ea"/>
              </a:rPr>
              <a:t>）</a:t>
            </a:r>
            <a:r>
              <a:rPr lang="zh-CN" altLang="en-US">
                <a:sym typeface="+mn-ea"/>
              </a:rPr>
              <a:t>×</a:t>
            </a:r>
            <a:r>
              <a:rPr lang="en-US" altLang="zh-CN"/>
              <a:t>60%</a:t>
            </a:r>
            <a:endParaRPr lang="en-US" altLang="zh-CN"/>
          </a:p>
          <a:p>
            <a:pPr fontAlgn="auto">
              <a:lnSpc>
                <a:spcPts val="3000"/>
              </a:lnSpc>
            </a:pPr>
            <a:r>
              <a:rPr lang="en-US" altLang="zh-CN"/>
              <a:t>                                                   =4686</a:t>
            </a:r>
            <a:r>
              <a:rPr lang="zh-CN" altLang="en-US"/>
              <a:t>元</a:t>
            </a:r>
            <a:endParaRPr lang="zh-CN" altLang="en-US"/>
          </a:p>
        </p:txBody>
      </p:sp>
      <p:sp>
        <p:nvSpPr>
          <p:cNvPr id="6" name="矩形 5"/>
          <p:cNvSpPr/>
          <p:nvPr>
            <p:custDataLst>
              <p:tags r:id="rId3"/>
            </p:custDataLst>
          </p:nvPr>
        </p:nvSpPr>
        <p:spPr>
          <a:xfrm>
            <a:off x="5621020" y="3802380"/>
            <a:ext cx="949325" cy="30670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custDataLst>
              <p:tags r:id="rId4"/>
            </p:custDataLst>
          </p:nvPr>
        </p:nvSpPr>
        <p:spPr>
          <a:xfrm>
            <a:off x="5073650" y="5702935"/>
            <a:ext cx="949325" cy="306705"/>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燕尾形箭头 9"/>
          <p:cNvSpPr/>
          <p:nvPr>
            <p:custDataLst>
              <p:tags r:id="rId5"/>
            </p:custDataLst>
          </p:nvPr>
        </p:nvSpPr>
        <p:spPr>
          <a:xfrm rot="960000">
            <a:off x="7548880" y="4046220"/>
            <a:ext cx="1819910" cy="3606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燕尾形箭头 10"/>
          <p:cNvSpPr/>
          <p:nvPr>
            <p:custDataLst>
              <p:tags r:id="rId6"/>
            </p:custDataLst>
          </p:nvPr>
        </p:nvSpPr>
        <p:spPr>
          <a:xfrm rot="20400000">
            <a:off x="7481570" y="5327650"/>
            <a:ext cx="1895475" cy="36893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custDataLst>
              <p:tags r:id="rId7"/>
            </p:custDataLst>
          </p:nvPr>
        </p:nvSpPr>
        <p:spPr>
          <a:xfrm>
            <a:off x="9144000" y="4646295"/>
            <a:ext cx="2023110" cy="368300"/>
          </a:xfrm>
          <a:prstGeom prst="rect">
            <a:avLst/>
          </a:prstGeom>
          <a:noFill/>
        </p:spPr>
        <p:txBody>
          <a:bodyPr wrap="square" rtlCol="0">
            <a:spAutoFit/>
          </a:bodyPr>
          <a:p>
            <a:r>
              <a:rPr lang="zh-CN" altLang="en-US">
                <a:solidFill>
                  <a:srgbClr val="C00000"/>
                </a:solidFill>
              </a:rPr>
              <a:t>待遇提高了</a:t>
            </a:r>
            <a:r>
              <a:rPr lang="en-US" altLang="zh-CN">
                <a:solidFill>
                  <a:srgbClr val="C00000"/>
                </a:solidFill>
              </a:rPr>
              <a:t>136</a:t>
            </a:r>
            <a:r>
              <a:rPr lang="zh-CN" altLang="en-US">
                <a:solidFill>
                  <a:srgbClr val="C00000"/>
                </a:solidFill>
              </a:rPr>
              <a:t>元</a:t>
            </a:r>
            <a:endParaRPr lang="zh-CN" altLang="en-US">
              <a:solidFill>
                <a:srgbClr val="C00000"/>
              </a:solidFill>
            </a:endParaRPr>
          </a:p>
        </p:txBody>
      </p:sp>
    </p:spTree>
    <p:custDataLst>
      <p:tags r:id="rId8"/>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8000" y="871220"/>
            <a:ext cx="5683885" cy="4893310"/>
          </a:xfrm>
          <a:prstGeom prst="rect">
            <a:avLst/>
          </a:prstGeom>
          <a:noFill/>
        </p:spPr>
        <p:txBody>
          <a:bodyPr wrap="square" rtlCol="0" anchor="t">
            <a:noAutofit/>
          </a:bodyPr>
          <a:p>
            <a:pPr algn="l">
              <a:lnSpc>
                <a:spcPts val="3000"/>
              </a:lnSpc>
            </a:pPr>
            <a:endPar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微软雅黑" panose="020B0503020204020204" charset="-122"/>
            </a:endParaRPr>
          </a:p>
        </p:txBody>
      </p:sp>
      <p:sp>
        <p:nvSpPr>
          <p:cNvPr id="4" name="标题 1"/>
          <p:cNvSpPr txBox="1"/>
          <p:nvPr>
            <p:custDataLst>
              <p:tags r:id="rId1"/>
            </p:custDataLst>
          </p:nvPr>
        </p:nvSpPr>
        <p:spPr>
          <a:xfrm>
            <a:off x="797308" y="142458"/>
            <a:ext cx="858583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城乡居民医保待遇：本地住院</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800">
                <a:solidFill>
                  <a:schemeClr val="bg1"/>
                </a:solidFill>
                <a:sym typeface="+mn-ea"/>
              </a:rPr>
              <a:t> </a:t>
            </a:r>
            <a:r>
              <a:rPr lang="zh-CN" altLang="en-US" sz="2800" b="1">
                <a:solidFill>
                  <a:srgbClr val="FFFF00"/>
                </a:solidFill>
                <a:latin typeface="黑体" panose="02010609060101010101" charset="-122"/>
                <a:ea typeface="黑体" panose="02010609060101010101" charset="-122"/>
                <a:sym typeface="+mn-ea"/>
              </a:rPr>
              <a:t>（《办法》第十五条）</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2"/>
            </p:custDataLst>
          </p:nvPr>
        </p:nvSpPr>
        <p:spPr>
          <a:xfrm>
            <a:off x="798195" y="1525905"/>
            <a:ext cx="10779125" cy="3553460"/>
          </a:xfrm>
          <a:prstGeom prst="rect">
            <a:avLst/>
          </a:prstGeom>
          <a:noFill/>
        </p:spPr>
        <p:txBody>
          <a:bodyPr wrap="square" rtlCol="0">
            <a:spAutoFit/>
          </a:bodyPr>
          <a:p>
            <a:pPr fontAlgn="auto">
              <a:lnSpc>
                <a:spcPts val="3000"/>
              </a:lnSpc>
            </a:pPr>
            <a:r>
              <a:rPr lang="zh-CN" altLang="en-US"/>
              <a:t>举例：某居民参保人员在市中心医院意外伤害住院，总费用</a:t>
            </a:r>
            <a:r>
              <a:rPr lang="en-US" altLang="zh-CN"/>
              <a:t>10000</a:t>
            </a:r>
            <a:r>
              <a:rPr lang="zh-CN" altLang="en-US"/>
              <a:t>元，甲类费用</a:t>
            </a:r>
            <a:r>
              <a:rPr lang="en-US" altLang="zh-CN"/>
              <a:t>3500</a:t>
            </a:r>
            <a:r>
              <a:rPr lang="zh-CN" altLang="en-US"/>
              <a:t>元，乙类费用</a:t>
            </a:r>
            <a:r>
              <a:rPr lang="en-US" altLang="zh-CN"/>
              <a:t>6000</a:t>
            </a:r>
            <a:r>
              <a:rPr lang="zh-CN" altLang="en-US"/>
              <a:t>元（其中超限价</a:t>
            </a:r>
            <a:r>
              <a:rPr lang="en-US" altLang="zh-CN"/>
              <a:t>100</a:t>
            </a:r>
            <a:r>
              <a:rPr lang="zh-CN" altLang="en-US"/>
              <a:t>元），丙类费用</a:t>
            </a:r>
            <a:r>
              <a:rPr lang="en-US" altLang="zh-CN"/>
              <a:t>500</a:t>
            </a:r>
            <a:r>
              <a:rPr lang="zh-CN" altLang="en-US"/>
              <a:t>元。第三方支付比例为</a:t>
            </a:r>
            <a:r>
              <a:rPr lang="en-US" altLang="zh-CN"/>
              <a:t>30%</a:t>
            </a:r>
            <a:endParaRPr lang="zh-CN" altLang="en-US"/>
          </a:p>
          <a:p>
            <a:pPr fontAlgn="auto">
              <a:lnSpc>
                <a:spcPts val="3000"/>
              </a:lnSpc>
            </a:pPr>
            <a:r>
              <a:rPr lang="en-US" altLang="zh-CN"/>
              <a:t>                  </a:t>
            </a:r>
            <a:r>
              <a:rPr lang="zh-CN" altLang="en-US"/>
              <a:t>起付线</a:t>
            </a:r>
            <a:r>
              <a:rPr lang="en-US" altLang="zh-CN"/>
              <a:t>1000</a:t>
            </a:r>
            <a:r>
              <a:rPr lang="zh-CN" altLang="en-US"/>
              <a:t>元</a:t>
            </a:r>
            <a:endParaRPr lang="zh-CN" altLang="en-US"/>
          </a:p>
          <a:p>
            <a:pPr fontAlgn="auto">
              <a:lnSpc>
                <a:spcPts val="3000"/>
              </a:lnSpc>
            </a:pPr>
            <a:r>
              <a:rPr lang="en-US" altLang="zh-CN"/>
              <a:t>                  </a:t>
            </a:r>
            <a:r>
              <a:rPr lang="zh-CN" altLang="en-US"/>
              <a:t>乙类先行自付：（乙类总费用</a:t>
            </a:r>
            <a:r>
              <a:rPr lang="en-US" altLang="zh-CN"/>
              <a:t>—</a:t>
            </a:r>
            <a:r>
              <a:rPr lang="zh-CN" altLang="en-US"/>
              <a:t>超限价）×乙类先行自付比例</a:t>
            </a:r>
            <a:endParaRPr lang="zh-CN" altLang="en-US"/>
          </a:p>
          <a:p>
            <a:pPr fontAlgn="auto">
              <a:lnSpc>
                <a:spcPts val="3000"/>
              </a:lnSpc>
            </a:pPr>
            <a:r>
              <a:rPr lang="zh-CN" altLang="en-US"/>
              <a:t> </a:t>
            </a:r>
            <a:r>
              <a:rPr lang="en-US" altLang="zh-CN"/>
              <a:t>                                              </a:t>
            </a:r>
            <a:r>
              <a:rPr lang="zh-CN" altLang="en-US"/>
              <a:t>（</a:t>
            </a:r>
            <a:r>
              <a:rPr lang="en-US" altLang="zh-CN"/>
              <a:t>6000-100</a:t>
            </a:r>
            <a:r>
              <a:rPr lang="zh-CN" altLang="en-US"/>
              <a:t>）×</a:t>
            </a:r>
            <a:r>
              <a:rPr lang="en-US" altLang="zh-CN"/>
              <a:t>10%=590</a:t>
            </a:r>
            <a:r>
              <a:rPr lang="zh-CN" altLang="en-US"/>
              <a:t>元</a:t>
            </a:r>
            <a:endParaRPr lang="zh-CN" altLang="en-US"/>
          </a:p>
          <a:p>
            <a:pPr fontAlgn="auto">
              <a:lnSpc>
                <a:spcPts val="3000"/>
              </a:lnSpc>
            </a:pPr>
            <a:r>
              <a:rPr lang="en-US" altLang="zh-CN"/>
              <a:t>                 </a:t>
            </a:r>
            <a:r>
              <a:rPr lang="en-US" altLang="zh-CN">
                <a:sym typeface="+mn-ea"/>
              </a:rPr>
              <a:t>  </a:t>
            </a:r>
            <a:r>
              <a:rPr lang="zh-CN" altLang="en-US">
                <a:sym typeface="+mn-ea"/>
              </a:rPr>
              <a:t>统筹基金支付：</a:t>
            </a:r>
            <a:endParaRPr lang="zh-CN" altLang="en-US">
              <a:sym typeface="+mn-ea"/>
            </a:endParaRPr>
          </a:p>
          <a:p>
            <a:pPr fontAlgn="auto">
              <a:lnSpc>
                <a:spcPts val="3000"/>
              </a:lnSpc>
            </a:pPr>
            <a:r>
              <a:rPr lang="zh-CN" altLang="en-US">
                <a:sym typeface="+mn-ea"/>
              </a:rPr>
              <a:t> </a:t>
            </a:r>
            <a:r>
              <a:rPr lang="en-US" altLang="zh-CN">
                <a:sym typeface="+mn-ea"/>
              </a:rPr>
              <a:t>             </a:t>
            </a:r>
            <a:r>
              <a:rPr lang="zh-CN" altLang="en-US">
                <a:sym typeface="+mn-ea"/>
              </a:rPr>
              <a:t>｛</a:t>
            </a:r>
            <a:r>
              <a:rPr lang="zh-CN" altLang="en-US"/>
              <a:t>（总费用</a:t>
            </a:r>
            <a:r>
              <a:rPr lang="en-US" altLang="zh-CN"/>
              <a:t>—</a:t>
            </a:r>
            <a:r>
              <a:rPr lang="zh-CN" altLang="en-US"/>
              <a:t>自费</a:t>
            </a:r>
            <a:r>
              <a:rPr lang="en-US" altLang="zh-CN"/>
              <a:t>—</a:t>
            </a:r>
            <a:r>
              <a:rPr lang="zh-CN" altLang="en-US"/>
              <a:t>超限价</a:t>
            </a:r>
            <a:r>
              <a:rPr lang="en-US" altLang="zh-CN"/>
              <a:t>—</a:t>
            </a:r>
            <a:r>
              <a:rPr lang="zh-CN" altLang="en-US"/>
              <a:t>乙类先行自付）×（</a:t>
            </a:r>
            <a:r>
              <a:rPr lang="en-US" altLang="zh-CN"/>
              <a:t>1—</a:t>
            </a:r>
            <a:r>
              <a:rPr lang="zh-CN" altLang="en-US"/>
              <a:t>第三方支付比例）</a:t>
            </a:r>
            <a:r>
              <a:rPr lang="en-US" altLang="zh-CN"/>
              <a:t>—</a:t>
            </a:r>
            <a:r>
              <a:rPr lang="zh-CN" altLang="en-US"/>
              <a:t>起付线</a:t>
            </a:r>
            <a:r>
              <a:rPr lang="zh-CN" altLang="en-US">
                <a:sym typeface="+mn-ea"/>
              </a:rPr>
              <a:t>｝×报销比例</a:t>
            </a:r>
            <a:endParaRPr lang="zh-CN" altLang="en-US"/>
          </a:p>
          <a:p>
            <a:pPr fontAlgn="auto">
              <a:lnSpc>
                <a:spcPts val="3000"/>
              </a:lnSpc>
            </a:pPr>
            <a:r>
              <a:rPr lang="zh-CN" altLang="en-US"/>
              <a:t> </a:t>
            </a:r>
            <a:r>
              <a:rPr lang="en-US" altLang="zh-CN"/>
              <a:t>                  </a:t>
            </a:r>
            <a:r>
              <a:rPr lang="zh-CN" altLang="en-US">
                <a:sym typeface="+mn-ea"/>
              </a:rPr>
              <a:t>｛</a:t>
            </a:r>
            <a:r>
              <a:rPr lang="zh-CN" altLang="en-US"/>
              <a:t>（</a:t>
            </a:r>
            <a:r>
              <a:rPr lang="en-US" altLang="zh-CN"/>
              <a:t>10000-500-100-590</a:t>
            </a:r>
            <a:r>
              <a:rPr lang="zh-CN" altLang="en-US">
                <a:sym typeface="+mn-ea"/>
              </a:rPr>
              <a:t>）×（</a:t>
            </a:r>
            <a:r>
              <a:rPr lang="en-US" altLang="zh-CN">
                <a:sym typeface="+mn-ea"/>
              </a:rPr>
              <a:t>1—30%</a:t>
            </a:r>
            <a:r>
              <a:rPr lang="zh-CN" altLang="en-US">
                <a:sym typeface="+mn-ea"/>
              </a:rPr>
              <a:t>）</a:t>
            </a:r>
            <a:r>
              <a:rPr lang="en-US" altLang="zh-CN"/>
              <a:t>—1000</a:t>
            </a:r>
            <a:r>
              <a:rPr lang="zh-CN" altLang="en-US">
                <a:sym typeface="+mn-ea"/>
              </a:rPr>
              <a:t>｝×</a:t>
            </a:r>
            <a:r>
              <a:rPr lang="en-US" altLang="zh-CN">
                <a:sym typeface="+mn-ea"/>
              </a:rPr>
              <a:t>60%</a:t>
            </a:r>
            <a:r>
              <a:rPr lang="en-US" altLang="zh-CN"/>
              <a:t>=3100.2</a:t>
            </a:r>
            <a:r>
              <a:rPr lang="zh-CN" altLang="en-US"/>
              <a:t>元</a:t>
            </a:r>
            <a:endParaRPr lang="zh-CN" altLang="en-US"/>
          </a:p>
          <a:p>
            <a:pPr fontAlgn="auto">
              <a:lnSpc>
                <a:spcPts val="3000"/>
              </a:lnSpc>
            </a:pPr>
            <a:r>
              <a:rPr lang="en-US" altLang="zh-CN"/>
              <a:t>                  </a:t>
            </a:r>
            <a:r>
              <a:rPr lang="zh-CN" altLang="en-US"/>
              <a:t>第三方支付</a:t>
            </a:r>
            <a:r>
              <a:rPr lang="en-US" altLang="zh-CN"/>
              <a:t>3000</a:t>
            </a:r>
            <a:r>
              <a:rPr lang="zh-CN" altLang="en-US"/>
              <a:t>元，个人自费</a:t>
            </a:r>
            <a:r>
              <a:rPr lang="en-US" altLang="zh-CN"/>
              <a:t>350</a:t>
            </a:r>
            <a:r>
              <a:rPr lang="zh-CN" altLang="en-US"/>
              <a:t>元，统筹报销</a:t>
            </a:r>
            <a:r>
              <a:rPr lang="en-US" altLang="zh-CN"/>
              <a:t>3100.2</a:t>
            </a:r>
            <a:r>
              <a:rPr lang="zh-CN" altLang="en-US"/>
              <a:t>元，个人自付</a:t>
            </a:r>
            <a:r>
              <a:rPr lang="en-US" altLang="zh-CN"/>
              <a:t>3549.8</a:t>
            </a:r>
            <a:r>
              <a:rPr lang="zh-CN" altLang="en-US"/>
              <a:t>元</a:t>
            </a:r>
            <a:endParaRPr lang="zh-CN" altLang="en-US"/>
          </a:p>
        </p:txBody>
      </p:sp>
    </p:spTree>
    <p:custDataLst>
      <p:tags r:id="rId3"/>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9555" y="3090545"/>
            <a:ext cx="5846445" cy="4893310"/>
          </a:xfrm>
          <a:prstGeom prst="rect">
            <a:avLst/>
          </a:prstGeom>
          <a:noFill/>
        </p:spPr>
        <p:txBody>
          <a:bodyPr wrap="square" rtlCol="0" anchor="t">
            <a:noAutofit/>
          </a:bodyPr>
          <a:p>
            <a:pPr marL="0" indent="457200" algn="l">
              <a:buFont typeface="Arial" panose="020B0604020202020204" pitchFamily="34" charset="0"/>
              <a:buNone/>
            </a:pPr>
            <a:r>
              <a:rPr lang="zh-CN" altLang="en-US" dirty="0" smtClean="0">
                <a:latin typeface="Times New Roman" panose="02020603050405020304" pitchFamily="18" charset="0"/>
                <a:ea typeface="楷体" panose="02010609060101010101" charset="-122"/>
                <a:cs typeface="楷体" panose="02010609060101010101" charset="-122"/>
                <a:sym typeface="+mn-ea"/>
              </a:rPr>
              <a:t>第二十条  参保居民应按分级诊疗原则就诊。因病情需要转本市统筹区域外就诊的，应办理转诊手续；未办理转诊手续发生的住院费用，医保基金不予支付。</a:t>
            </a:r>
            <a:endParaRPr lang="zh-CN" altLang="en-US" dirty="0" smtClean="0">
              <a:latin typeface="Times New Roman" panose="02020603050405020304" pitchFamily="18" charset="0"/>
              <a:ea typeface="楷体" panose="02010609060101010101" charset="-122"/>
              <a:cs typeface="楷体" panose="02010609060101010101" charset="-122"/>
              <a:sym typeface="+mn-ea"/>
            </a:endParaRPr>
          </a:p>
          <a:p>
            <a:pPr marL="0" indent="457200" algn="l">
              <a:buFont typeface="Arial" panose="020B0604020202020204" pitchFamily="34" charset="0"/>
              <a:buNone/>
            </a:pPr>
            <a:r>
              <a:rPr lang="zh-CN" altLang="en-US" dirty="0" smtClean="0">
                <a:highlight>
                  <a:srgbClr val="FFFF00"/>
                </a:highlight>
                <a:latin typeface="Times New Roman" panose="02020603050405020304" pitchFamily="18" charset="0"/>
                <a:ea typeface="楷体" panose="02010609060101010101" charset="-122"/>
                <a:cs typeface="楷体" panose="02010609060101010101" charset="-122"/>
                <a:sym typeface="+mn-ea"/>
              </a:rPr>
              <a:t>在本市统筹区域内，参保居民按分级诊疗要求从下级医疗机构转往上级医疗机构住院的，上级医疗机构起付线执行两级医疗机构起付线差额部分；从上级医疗机构转往下级医疗机构住院的，取消下级医疗机构起付线。参保居民未按分级诊疗要求转诊发生的住院费用，医保基金按普通住院报销比例的50%支付。</a:t>
            </a:r>
            <a:endParaRPr lang="zh-CN" altLang="en-US" dirty="0" smtClean="0">
              <a:highlight>
                <a:srgbClr val="FFFF00"/>
              </a:highlight>
              <a:latin typeface="Times New Roman" panose="02020603050405020304" pitchFamily="18" charset="0"/>
              <a:ea typeface="楷体" panose="02010609060101010101" charset="-122"/>
              <a:cs typeface="楷体" panose="02010609060101010101" charset="-122"/>
              <a:sym typeface="+mn-ea"/>
            </a:endParaRPr>
          </a:p>
          <a:p>
            <a:pPr marL="0" indent="457200" algn="l">
              <a:buFont typeface="Arial" panose="020B0604020202020204" pitchFamily="34" charset="0"/>
              <a:buNone/>
            </a:pPr>
            <a:r>
              <a:rPr lang="zh-CN" altLang="en-US" dirty="0" smtClean="0">
                <a:latin typeface="Times New Roman" panose="02020603050405020304" pitchFamily="18" charset="0"/>
                <a:ea typeface="楷体" panose="02010609060101010101" charset="-122"/>
                <a:cs typeface="楷体" panose="02010609060101010101" charset="-122"/>
                <a:sym typeface="+mn-ea"/>
              </a:rPr>
              <a:t>参保居民办理转诊手续或突发疾病在本市统筹区域外发生的合规住院医疗费用，在个人自付10%后，其余部分按照本地三级医疗机构报销规定支付。</a:t>
            </a:r>
            <a:endPar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微软雅黑" panose="020B0503020204020204" charset="-122"/>
            </a:endParaRPr>
          </a:p>
        </p:txBody>
      </p:sp>
      <p:sp>
        <p:nvSpPr>
          <p:cNvPr id="4" name="标题 1"/>
          <p:cNvSpPr txBox="1"/>
          <p:nvPr>
            <p:custDataLst>
              <p:tags r:id="rId1"/>
            </p:custDataLst>
          </p:nvPr>
        </p:nvSpPr>
        <p:spPr>
          <a:xfrm>
            <a:off x="797308" y="142458"/>
            <a:ext cx="858583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城乡居民医保待遇：异地住院</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800">
                <a:solidFill>
                  <a:schemeClr val="bg1"/>
                </a:solidFill>
                <a:sym typeface="+mn-ea"/>
              </a:rPr>
              <a:t> </a:t>
            </a:r>
            <a:r>
              <a:rPr lang="zh-CN" altLang="en-US" sz="2800" b="1">
                <a:solidFill>
                  <a:srgbClr val="FFFF00"/>
                </a:solidFill>
                <a:latin typeface="黑体" panose="02010609060101010101" charset="-122"/>
                <a:ea typeface="黑体" panose="02010609060101010101" charset="-122"/>
                <a:sym typeface="+mn-ea"/>
              </a:rPr>
              <a:t>（《办法》第十六条）</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6" name="内容占位符 2"/>
          <p:cNvSpPr>
            <a:spLocks noGrp="1"/>
          </p:cNvSpPr>
          <p:nvPr>
            <p:custDataLst>
              <p:tags r:id="rId2"/>
            </p:custDataLst>
          </p:nvPr>
        </p:nvSpPr>
        <p:spPr>
          <a:xfrm>
            <a:off x="6363335" y="3397250"/>
            <a:ext cx="5375275" cy="2379345"/>
          </a:xfrm>
          <a:prstGeom prst="rect">
            <a:avLst/>
          </a:prstGeom>
          <a:noFill/>
          <a:ln w="9525">
            <a:noFill/>
            <a:miter lim="800000"/>
          </a:ln>
        </p:spPr>
        <p:txBody>
          <a:bodyPr vert="horz" wrap="square" lIns="68562" tIns="34281" rIns="68562" bIns="34281" numCol="1" anchor="t" anchorCtr="0" compatLnSpc="1">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457200" algn="l">
              <a:buFont typeface="Arial" panose="020B0604020202020204" pitchFamily="34" charset="0"/>
              <a:buNone/>
            </a:pPr>
            <a:r>
              <a:rPr lang="zh-CN" altLang="en-US" sz="2000" dirty="0" smtClean="0">
                <a:latin typeface="Times New Roman" panose="02020603050405020304" pitchFamily="18" charset="0"/>
                <a:ea typeface="楷体" panose="02010609060101010101" charset="-122"/>
                <a:cs typeface="楷体" panose="02010609060101010101" charset="-122"/>
                <a:sym typeface="+mn-ea"/>
              </a:rPr>
              <a:t>第十九条  </a:t>
            </a:r>
            <a:r>
              <a:rPr lang="zh-CN" altLang="en-US" sz="2000" dirty="0" smtClean="0">
                <a:solidFill>
                  <a:srgbClr val="FF0000"/>
                </a:solidFill>
                <a:latin typeface="Times New Roman" panose="02020603050405020304" pitchFamily="18" charset="0"/>
                <a:ea typeface="楷体" panose="02010609060101010101" charset="-122"/>
                <a:cs typeface="楷体" panose="02010609060101010101" charset="-122"/>
                <a:sym typeface="+mn-ea"/>
              </a:rPr>
              <a:t>异地长期居住</a:t>
            </a:r>
            <a:r>
              <a:rPr lang="zh-CN" altLang="en-US" sz="2000" dirty="0" smtClean="0">
                <a:latin typeface="Times New Roman" panose="02020603050405020304" pitchFamily="18" charset="0"/>
                <a:ea typeface="楷体" panose="02010609060101010101" charset="-122"/>
                <a:cs typeface="楷体" panose="02010609060101010101" charset="-122"/>
                <a:sym typeface="+mn-ea"/>
              </a:rPr>
              <a:t>或临时外出就医（包括异地转诊、异地急诊抢救等）的参保人员办理异地就医备案后（省内无需办理异地就医备案手续），异地就医报销享受本地相同级别医疗机构报销政策。非急诊且未转诊的跨省异地就医参保人员，异地就医住院报销比例降低20个百分点。</a:t>
            </a:r>
            <a:endParaRPr lang="zh-CN" altLang="en-US" sz="2000" dirty="0" smtClean="0">
              <a:latin typeface="Times New Roman" panose="02020603050405020304" pitchFamily="18" charset="0"/>
              <a:ea typeface="楷体" panose="02010609060101010101" charset="-122"/>
              <a:cs typeface="楷体" panose="02010609060101010101" charset="-122"/>
              <a:sym typeface="+mn-ea"/>
            </a:endParaRPr>
          </a:p>
          <a:p>
            <a:pPr marL="0" indent="457200" algn="ctr">
              <a:buFont typeface="Arial" panose="020B0604020202020204" pitchFamily="34" charset="0"/>
              <a:buNone/>
            </a:pPr>
            <a:endParaRPr lang="zh-CN" altLang="en-US" sz="2000" b="1" dirty="0" smtClean="0">
              <a:solidFill>
                <a:srgbClr val="009900"/>
              </a:solidFill>
              <a:effectLst>
                <a:outerShdw blurRad="38100" dist="38100" dir="2700000" algn="tl">
                  <a:srgbClr val="C0C0C0"/>
                </a:outerShdw>
              </a:effectLst>
              <a:latin typeface="Times New Roman" panose="02020603050405020304" pitchFamily="18" charset="0"/>
              <a:ea typeface="楷体" panose="02010609060101010101" charset="-122"/>
              <a:cs typeface="楷体" panose="02010609060101010101" charset="-122"/>
              <a:sym typeface="+mn-ea"/>
            </a:endParaRPr>
          </a:p>
        </p:txBody>
      </p:sp>
      <p:sp>
        <p:nvSpPr>
          <p:cNvPr id="41" name="Freeform 84"/>
          <p:cNvSpPr/>
          <p:nvPr>
            <p:custDataLst>
              <p:tags r:id="rId3"/>
            </p:custDataLst>
          </p:nvPr>
        </p:nvSpPr>
        <p:spPr bwMode="auto">
          <a:xfrm>
            <a:off x="7412355" y="1726565"/>
            <a:ext cx="3220085" cy="1421130"/>
          </a:xfrm>
          <a:custGeom>
            <a:avLst/>
            <a:gdLst>
              <a:gd name="T0" fmla="*/ 771 w 771"/>
              <a:gd name="T1" fmla="*/ 35 h 548"/>
              <a:gd name="T2" fmla="*/ 735 w 771"/>
              <a:gd name="T3" fmla="*/ 0 h 548"/>
              <a:gd name="T4" fmla="*/ 372 w 771"/>
              <a:gd name="T5" fmla="*/ 41 h 548"/>
              <a:gd name="T6" fmla="*/ 34 w 771"/>
              <a:gd name="T7" fmla="*/ 1 h 548"/>
              <a:gd name="T8" fmla="*/ 0 w 771"/>
              <a:gd name="T9" fmla="*/ 35 h 548"/>
              <a:gd name="T10" fmla="*/ 0 w 771"/>
              <a:gd name="T11" fmla="*/ 35 h 548"/>
              <a:gd name="T12" fmla="*/ 0 w 771"/>
              <a:gd name="T13" fmla="*/ 498 h 548"/>
              <a:gd name="T14" fmla="*/ 372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5" y="0"/>
                  <a:pt x="735" y="0"/>
                  <a:pt x="735" y="0"/>
                </a:cubicBezTo>
                <a:cubicBezTo>
                  <a:pt x="672" y="14"/>
                  <a:pt x="530" y="41"/>
                  <a:pt x="372" y="41"/>
                </a:cubicBezTo>
                <a:cubicBezTo>
                  <a:pt x="217" y="41"/>
                  <a:pt x="92" y="15"/>
                  <a:pt x="34" y="1"/>
                </a:cubicBezTo>
                <a:cubicBezTo>
                  <a:pt x="0" y="35"/>
                  <a:pt x="0" y="35"/>
                  <a:pt x="0" y="35"/>
                </a:cubicBezTo>
                <a:cubicBezTo>
                  <a:pt x="0" y="35"/>
                  <a:pt x="0" y="35"/>
                  <a:pt x="0" y="35"/>
                </a:cubicBezTo>
                <a:cubicBezTo>
                  <a:pt x="0" y="498"/>
                  <a:pt x="0" y="498"/>
                  <a:pt x="0" y="498"/>
                </a:cubicBezTo>
                <a:cubicBezTo>
                  <a:pt x="0" y="498"/>
                  <a:pt x="158" y="548"/>
                  <a:pt x="372" y="548"/>
                </a:cubicBezTo>
                <a:cubicBezTo>
                  <a:pt x="587" y="548"/>
                  <a:pt x="771" y="498"/>
                  <a:pt x="771" y="498"/>
                </a:cubicBezTo>
                <a:cubicBezTo>
                  <a:pt x="771" y="35"/>
                  <a:pt x="771" y="35"/>
                  <a:pt x="771" y="35"/>
                </a:cubicBezTo>
                <a:cubicBezTo>
                  <a:pt x="771" y="35"/>
                  <a:pt x="771" y="35"/>
                  <a:pt x="771" y="35"/>
                </a:cubicBezTo>
                <a:close/>
              </a:path>
            </a:pathLst>
          </a:custGeom>
          <a:solidFill>
            <a:srgbClr val="04609D"/>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2" name="Freeform 96"/>
          <p:cNvSpPr/>
          <p:nvPr>
            <p:custDataLst>
              <p:tags r:id="rId4"/>
            </p:custDataLst>
          </p:nvPr>
        </p:nvSpPr>
        <p:spPr bwMode="auto">
          <a:xfrm>
            <a:off x="7411720" y="1734820"/>
            <a:ext cx="3220720" cy="324485"/>
          </a:xfrm>
          <a:custGeom>
            <a:avLst/>
            <a:gdLst>
              <a:gd name="T0" fmla="*/ 735 w 771"/>
              <a:gd name="T1" fmla="*/ 0 h 85"/>
              <a:gd name="T2" fmla="*/ 372 w 771"/>
              <a:gd name="T3" fmla="*/ 41 h 85"/>
              <a:gd name="T4" fmla="*/ 34 w 771"/>
              <a:gd name="T5" fmla="*/ 1 h 85"/>
              <a:gd name="T6" fmla="*/ 0 w 771"/>
              <a:gd name="T7" fmla="*/ 35 h 85"/>
              <a:gd name="T8" fmla="*/ 372 w 771"/>
              <a:gd name="T9" fmla="*/ 85 h 85"/>
              <a:gd name="T10" fmla="*/ 771 w 771"/>
              <a:gd name="T11" fmla="*/ 35 h 85"/>
              <a:gd name="T12" fmla="*/ 735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5" y="0"/>
                </a:moveTo>
                <a:cubicBezTo>
                  <a:pt x="672" y="14"/>
                  <a:pt x="530" y="41"/>
                  <a:pt x="372" y="41"/>
                </a:cubicBezTo>
                <a:cubicBezTo>
                  <a:pt x="217" y="41"/>
                  <a:pt x="92" y="15"/>
                  <a:pt x="34" y="1"/>
                </a:cubicBezTo>
                <a:cubicBezTo>
                  <a:pt x="0" y="35"/>
                  <a:pt x="0" y="35"/>
                  <a:pt x="0" y="35"/>
                </a:cubicBezTo>
                <a:cubicBezTo>
                  <a:pt x="0" y="35"/>
                  <a:pt x="158" y="85"/>
                  <a:pt x="372" y="85"/>
                </a:cubicBezTo>
                <a:cubicBezTo>
                  <a:pt x="587" y="85"/>
                  <a:pt x="771" y="35"/>
                  <a:pt x="771" y="35"/>
                </a:cubicBezTo>
                <a:lnTo>
                  <a:pt x="735" y="0"/>
                </a:lnTo>
                <a:close/>
              </a:path>
            </a:pathLst>
          </a:custGeom>
          <a:solidFill>
            <a:srgbClr val="69A35B">
              <a:lumMod val="20000"/>
              <a:lumOff val="8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 name="Oval 67"/>
          <p:cNvSpPr/>
          <p:nvPr>
            <p:custDataLst>
              <p:tags r:id="rId5"/>
            </p:custDataLst>
          </p:nvPr>
        </p:nvSpPr>
        <p:spPr>
          <a:xfrm>
            <a:off x="8437182" y="1122670"/>
            <a:ext cx="1167086" cy="1167086"/>
          </a:xfrm>
          <a:prstGeom prst="ellipse">
            <a:avLst/>
          </a:prstGeom>
          <a:solidFill>
            <a:sysClr val="window" lastClr="FFFFFF"/>
          </a:solidFill>
          <a:ln w="25400">
            <a:solidFill>
              <a:srgbClr val="9BBB59"/>
            </a:solidFill>
          </a:ln>
        </p:spPr>
        <p:style>
          <a:lnRef idx="2">
            <a:srgbClr val="1F74AD">
              <a:shade val="50000"/>
            </a:srgbClr>
          </a:lnRef>
          <a:fillRef idx="1">
            <a:srgbClr val="1F74AD"/>
          </a:fillRef>
          <a:effectRef idx="0">
            <a:srgbClr val="1F74AD"/>
          </a:effectRef>
          <a:fontRef idx="minor">
            <a:sysClr val="window" lastClr="FFFFFF"/>
          </a:fontRef>
        </p:style>
        <p:txBody>
          <a:bodyPr lIns="182880" tIns="0" rIns="0" bIns="0" rtlCol="0" anchor="ctr"/>
          <a:p>
            <a:pPr algn="ctr" fontAlgn="base">
              <a:lnSpc>
                <a:spcPct val="150000"/>
              </a:lnSpc>
            </a:pPr>
            <a:endParaRPr lang="en-US" sz="3200" spc="125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80" name="文本框 79"/>
          <p:cNvSpPr txBox="1"/>
          <p:nvPr>
            <p:custDataLst>
              <p:tags r:id="rId6"/>
            </p:custDataLst>
          </p:nvPr>
        </p:nvSpPr>
        <p:spPr>
          <a:xfrm>
            <a:off x="7589224" y="2446573"/>
            <a:ext cx="2922266" cy="460375"/>
          </a:xfrm>
          <a:prstGeom prst="rect">
            <a:avLst/>
          </a:prstGeom>
          <a:noFill/>
        </p:spPr>
        <p:txBody>
          <a:bodyPr wrap="square" rtlCol="0">
            <a:spAutoFit/>
          </a:bodyPr>
          <a:p>
            <a:pPr algn="ctr"/>
            <a:r>
              <a:rPr lang="zh-CN" sz="2400" b="1" spc="150">
                <a:solidFill>
                  <a:sysClr val="window" lastClr="FFFFFF"/>
                </a:solidFill>
                <a:latin typeface="Arial" panose="020B0604020202020204" pitchFamily="34" charset="0"/>
                <a:ea typeface="微软雅黑" panose="020B0503020204020204" charset="-122"/>
                <a:sym typeface="Arial" panose="020B0604020202020204" pitchFamily="34" charset="0"/>
              </a:rPr>
              <a:t>现政策</a:t>
            </a:r>
            <a:endParaRPr lang="zh-CN" sz="2400" b="1" spc="15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35" name="computer_159343"/>
          <p:cNvSpPr>
            <a:spLocks noChangeAspect="1"/>
          </p:cNvSpPr>
          <p:nvPr>
            <p:custDataLst>
              <p:tags r:id="rId7"/>
            </p:custDataLst>
          </p:nvPr>
        </p:nvSpPr>
        <p:spPr bwMode="auto">
          <a:xfrm>
            <a:off x="8781194" y="1471453"/>
            <a:ext cx="538752" cy="491109"/>
          </a:xfrm>
          <a:custGeom>
            <a:avLst/>
            <a:gdLst>
              <a:gd name="T0" fmla="*/ 325000 h 606722"/>
              <a:gd name="T1" fmla="*/ 325000 h 606722"/>
              <a:gd name="T2" fmla="*/ 325000 h 606722"/>
              <a:gd name="T3" fmla="*/ 325000 h 606722"/>
              <a:gd name="T4" fmla="*/ 325000 h 606722"/>
              <a:gd name="T5" fmla="*/ 325000 h 606722"/>
              <a:gd name="T6" fmla="*/ 325000 h 606722"/>
              <a:gd name="T7" fmla="*/ 325000 h 606722"/>
              <a:gd name="T8" fmla="*/ 325000 h 606722"/>
              <a:gd name="T9" fmla="*/ 325000 h 606722"/>
              <a:gd name="T10" fmla="*/ 325000 h 606722"/>
              <a:gd name="T11" fmla="*/ 325000 h 606722"/>
              <a:gd name="T12" fmla="*/ 325000 h 606722"/>
              <a:gd name="T13" fmla="*/ 325000 h 606722"/>
              <a:gd name="T14" fmla="*/ 325000 h 606722"/>
              <a:gd name="T15" fmla="*/ 325000 h 606722"/>
              <a:gd name="T16" fmla="*/ 325000 h 606722"/>
              <a:gd name="T17" fmla="*/ 325000 h 606722"/>
              <a:gd name="T18" fmla="*/ 325000 h 606722"/>
              <a:gd name="T19" fmla="*/ 325000 h 606722"/>
              <a:gd name="T20" fmla="*/ 325000 h 606722"/>
              <a:gd name="T21" fmla="*/ 325000 h 606722"/>
              <a:gd name="T22" fmla="*/ 325000 h 606722"/>
              <a:gd name="T23" fmla="*/ 325000 h 606722"/>
              <a:gd name="T24" fmla="*/ 325000 h 606722"/>
              <a:gd name="T25" fmla="*/ 325000 h 606722"/>
              <a:gd name="T26" fmla="*/ 325000 h 606722"/>
              <a:gd name="T27" fmla="*/ 325000 h 606722"/>
              <a:gd name="T28" fmla="*/ 325000 h 606722"/>
              <a:gd name="T29" fmla="*/ 325000 h 606722"/>
              <a:gd name="T30" fmla="*/ 325000 h 606722"/>
              <a:gd name="T31" fmla="*/ 325000 h 606722"/>
              <a:gd name="T32" fmla="*/ 325000 h 606722"/>
              <a:gd name="T33" fmla="*/ 325000 h 606722"/>
              <a:gd name="T34" fmla="*/ 325000 h 606722"/>
              <a:gd name="T35" fmla="*/ 325000 h 606722"/>
              <a:gd name="T36" fmla="*/ 325000 h 606722"/>
              <a:gd name="T37" fmla="*/ 325000 h 606722"/>
              <a:gd name="T38" fmla="*/ 325000 h 606722"/>
              <a:gd name="T39" fmla="*/ 325000 h 606722"/>
              <a:gd name="T40" fmla="*/ 325000 h 606722"/>
              <a:gd name="T41" fmla="*/ 325000 h 606722"/>
              <a:gd name="T42" fmla="*/ 325000 h 606722"/>
              <a:gd name="T43" fmla="*/ 325000 h 606722"/>
              <a:gd name="T44" fmla="*/ 325000 h 606722"/>
              <a:gd name="T45" fmla="*/ 325000 h 606722"/>
              <a:gd name="T46" fmla="*/ 325000 h 606722"/>
              <a:gd name="T47" fmla="*/ 325000 h 606722"/>
              <a:gd name="T48" fmla="*/ 325000 h 606722"/>
              <a:gd name="T49" fmla="*/ 325000 h 606722"/>
              <a:gd name="T50" fmla="*/ 325000 h 606722"/>
              <a:gd name="T51" fmla="*/ 325000 h 606722"/>
              <a:gd name="T52" fmla="*/ 325000 h 606722"/>
              <a:gd name="T53" fmla="*/ 325000 h 606722"/>
              <a:gd name="T54" fmla="*/ 325000 h 606722"/>
              <a:gd name="T55" fmla="*/ 325000 h 606722"/>
              <a:gd name="T56" fmla="*/ 325000 h 606722"/>
              <a:gd name="T57" fmla="*/ 325000 h 606722"/>
              <a:gd name="T58" fmla="*/ 325000 h 606722"/>
              <a:gd name="T59" fmla="*/ 325000 h 606722"/>
              <a:gd name="T60" fmla="*/ 325000 h 606722"/>
              <a:gd name="T61" fmla="*/ 325000 h 606722"/>
              <a:gd name="T62" fmla="*/ 325000 h 606722"/>
              <a:gd name="T63" fmla="*/ 325000 h 606722"/>
              <a:gd name="T64" fmla="*/ 325000 h 606722"/>
              <a:gd name="T65" fmla="*/ 325000 h 606722"/>
              <a:gd name="T66" fmla="*/ 325000 h 606722"/>
              <a:gd name="T67" fmla="*/ 325000 h 606722"/>
              <a:gd name="T68" fmla="*/ 325000 h 606722"/>
              <a:gd name="T69" fmla="*/ 325000 h 606722"/>
              <a:gd name="T70" fmla="*/ 325000 h 606722"/>
              <a:gd name="T71" fmla="*/ 325000 h 606722"/>
              <a:gd name="T72" fmla="*/ 325000 h 606722"/>
              <a:gd name="T73" fmla="*/ 325000 h 606722"/>
              <a:gd name="T74" fmla="*/ 325000 h 606722"/>
              <a:gd name="T75" fmla="*/ 325000 h 606722"/>
              <a:gd name="T76" fmla="*/ 325000 h 606722"/>
              <a:gd name="T77" fmla="*/ 325000 h 606722"/>
              <a:gd name="T78" fmla="*/ 325000 h 606722"/>
              <a:gd name="T79" fmla="*/ 325000 h 606722"/>
              <a:gd name="T80" fmla="*/ 325000 h 606722"/>
              <a:gd name="T81" fmla="*/ 325000 h 606722"/>
              <a:gd name="T82" fmla="*/ 325000 h 606722"/>
              <a:gd name="T83" fmla="*/ 325000 h 606722"/>
              <a:gd name="T84" fmla="*/ 325000 h 606722"/>
              <a:gd name="T85" fmla="*/ 325000 h 606722"/>
              <a:gd name="T86" fmla="*/ 325000 h 606722"/>
              <a:gd name="T87" fmla="*/ 325000 h 606722"/>
              <a:gd name="T88" fmla="*/ 325000 h 606722"/>
              <a:gd name="T89" fmla="*/ 325000 h 606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23" h="5956">
                <a:moveTo>
                  <a:pt x="527" y="4748"/>
                </a:moveTo>
                <a:lnTo>
                  <a:pt x="2672" y="4748"/>
                </a:lnTo>
                <a:lnTo>
                  <a:pt x="2672" y="5336"/>
                </a:lnTo>
                <a:lnTo>
                  <a:pt x="2253" y="5336"/>
                </a:lnTo>
                <a:cubicBezTo>
                  <a:pt x="2184" y="5336"/>
                  <a:pt x="2127" y="5392"/>
                  <a:pt x="2127" y="5463"/>
                </a:cubicBezTo>
                <a:lnTo>
                  <a:pt x="2127" y="5830"/>
                </a:lnTo>
                <a:cubicBezTo>
                  <a:pt x="2127" y="5899"/>
                  <a:pt x="2183" y="5956"/>
                  <a:pt x="2253" y="5956"/>
                </a:cubicBezTo>
                <a:lnTo>
                  <a:pt x="4269" y="5956"/>
                </a:lnTo>
                <a:cubicBezTo>
                  <a:pt x="4339" y="5956"/>
                  <a:pt x="4396" y="5900"/>
                  <a:pt x="4396" y="5830"/>
                </a:cubicBezTo>
                <a:lnTo>
                  <a:pt x="4396" y="5463"/>
                </a:lnTo>
                <a:cubicBezTo>
                  <a:pt x="4396" y="5394"/>
                  <a:pt x="4340" y="5336"/>
                  <a:pt x="4269" y="5336"/>
                </a:cubicBezTo>
                <a:lnTo>
                  <a:pt x="3851" y="5336"/>
                </a:lnTo>
                <a:lnTo>
                  <a:pt x="3851" y="4748"/>
                </a:lnTo>
                <a:lnTo>
                  <a:pt x="5996" y="4748"/>
                </a:lnTo>
                <a:cubicBezTo>
                  <a:pt x="6287" y="4748"/>
                  <a:pt x="6523" y="4512"/>
                  <a:pt x="6523" y="4222"/>
                </a:cubicBezTo>
                <a:lnTo>
                  <a:pt x="6523" y="527"/>
                </a:lnTo>
                <a:cubicBezTo>
                  <a:pt x="6523" y="236"/>
                  <a:pt x="6287" y="0"/>
                  <a:pt x="5996" y="0"/>
                </a:cubicBezTo>
                <a:lnTo>
                  <a:pt x="527" y="0"/>
                </a:lnTo>
                <a:cubicBezTo>
                  <a:pt x="236" y="0"/>
                  <a:pt x="0" y="236"/>
                  <a:pt x="0" y="527"/>
                </a:cubicBezTo>
                <a:lnTo>
                  <a:pt x="0" y="4222"/>
                </a:lnTo>
                <a:cubicBezTo>
                  <a:pt x="0" y="4512"/>
                  <a:pt x="236" y="4748"/>
                  <a:pt x="527" y="4748"/>
                </a:cubicBezTo>
                <a:close/>
                <a:moveTo>
                  <a:pt x="719" y="719"/>
                </a:moveTo>
                <a:lnTo>
                  <a:pt x="5804" y="719"/>
                </a:lnTo>
                <a:lnTo>
                  <a:pt x="5804" y="4026"/>
                </a:lnTo>
                <a:lnTo>
                  <a:pt x="719" y="4026"/>
                </a:lnTo>
                <a:lnTo>
                  <a:pt x="719" y="719"/>
                </a:lnTo>
                <a:close/>
                <a:moveTo>
                  <a:pt x="2481" y="1775"/>
                </a:moveTo>
                <a:lnTo>
                  <a:pt x="1844" y="2412"/>
                </a:lnTo>
                <a:lnTo>
                  <a:pt x="2481" y="3050"/>
                </a:lnTo>
                <a:lnTo>
                  <a:pt x="2143" y="3388"/>
                </a:lnTo>
                <a:lnTo>
                  <a:pt x="1168" y="2412"/>
                </a:lnTo>
                <a:lnTo>
                  <a:pt x="2143" y="1438"/>
                </a:lnTo>
                <a:lnTo>
                  <a:pt x="2481" y="1775"/>
                </a:lnTo>
                <a:close/>
                <a:moveTo>
                  <a:pt x="4380" y="1436"/>
                </a:moveTo>
                <a:lnTo>
                  <a:pt x="5355" y="2411"/>
                </a:lnTo>
                <a:lnTo>
                  <a:pt x="4380" y="3386"/>
                </a:lnTo>
                <a:lnTo>
                  <a:pt x="4041" y="3047"/>
                </a:lnTo>
                <a:lnTo>
                  <a:pt x="4679" y="2410"/>
                </a:lnTo>
                <a:lnTo>
                  <a:pt x="4041" y="1772"/>
                </a:lnTo>
                <a:lnTo>
                  <a:pt x="4380" y="1436"/>
                </a:lnTo>
                <a:close/>
                <a:moveTo>
                  <a:pt x="3504" y="1104"/>
                </a:moveTo>
                <a:lnTo>
                  <a:pt x="3949" y="1279"/>
                </a:lnTo>
                <a:lnTo>
                  <a:pt x="3019" y="3646"/>
                </a:lnTo>
                <a:lnTo>
                  <a:pt x="2573" y="3471"/>
                </a:lnTo>
                <a:lnTo>
                  <a:pt x="3504" y="1104"/>
                </a:lnTo>
                <a:close/>
              </a:path>
            </a:pathLst>
          </a:custGeom>
          <a:solidFill>
            <a:srgbClr val="04609D"/>
          </a:solidFill>
          <a:ln>
            <a:noFill/>
          </a:ln>
        </p:spPr>
        <p:txBody>
          <a:bodyPr/>
          <a:p>
            <a:endParaRPr lang="zh-CN" altLang="en-US"/>
          </a:p>
        </p:txBody>
      </p:sp>
      <p:sp>
        <p:nvSpPr>
          <p:cNvPr id="43" name="Freeform 85"/>
          <p:cNvSpPr/>
          <p:nvPr>
            <p:custDataLst>
              <p:tags r:id="rId8"/>
            </p:custDataLst>
          </p:nvPr>
        </p:nvSpPr>
        <p:spPr bwMode="auto">
          <a:xfrm>
            <a:off x="1528445" y="1647825"/>
            <a:ext cx="3223260" cy="1402715"/>
          </a:xfrm>
          <a:custGeom>
            <a:avLst/>
            <a:gdLst>
              <a:gd name="T0" fmla="*/ 844 w 844"/>
              <a:gd name="T1" fmla="*/ 57 h 556"/>
              <a:gd name="T2" fmla="*/ 844 w 844"/>
              <a:gd name="T3" fmla="*/ 57 h 556"/>
              <a:gd name="T4" fmla="*/ 422 w 844"/>
              <a:gd name="T5" fmla="*/ 0 h 556"/>
              <a:gd name="T6" fmla="*/ 0 w 844"/>
              <a:gd name="T7" fmla="*/ 57 h 556"/>
              <a:gd name="T8" fmla="*/ 0 w 844"/>
              <a:gd name="T9" fmla="*/ 519 h 556"/>
              <a:gd name="T10" fmla="*/ 36 w 844"/>
              <a:gd name="T11" fmla="*/ 556 h 556"/>
              <a:gd name="T12" fmla="*/ 409 w 844"/>
              <a:gd name="T13" fmla="*/ 506 h 556"/>
              <a:gd name="T14" fmla="*/ 808 w 844"/>
              <a:gd name="T15" fmla="*/ 556 h 556"/>
              <a:gd name="T16" fmla="*/ 808 w 844"/>
              <a:gd name="T17" fmla="*/ 556 h 556"/>
              <a:gd name="T18" fmla="*/ 808 w 844"/>
              <a:gd name="T19" fmla="*/ 556 h 556"/>
              <a:gd name="T20" fmla="*/ 808 w 844"/>
              <a:gd name="T21" fmla="*/ 556 h 556"/>
              <a:gd name="T22" fmla="*/ 808 w 844"/>
              <a:gd name="T23" fmla="*/ 556 h 556"/>
              <a:gd name="T24" fmla="*/ 844 w 844"/>
              <a:gd name="T25" fmla="*/ 519 h 556"/>
              <a:gd name="T26" fmla="*/ 844 w 844"/>
              <a:gd name="T27" fmla="*/ 5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4" h="556">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rgbClr val="1F74AD"/>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4" name="Freeform 97"/>
          <p:cNvSpPr/>
          <p:nvPr>
            <p:custDataLst>
              <p:tags r:id="rId9"/>
            </p:custDataLst>
          </p:nvPr>
        </p:nvSpPr>
        <p:spPr bwMode="auto">
          <a:xfrm>
            <a:off x="1528636" y="1647910"/>
            <a:ext cx="3223423" cy="355518"/>
          </a:xfrm>
          <a:custGeom>
            <a:avLst/>
            <a:gdLst>
              <a:gd name="T0" fmla="*/ 844 w 844"/>
              <a:gd name="T1" fmla="*/ 57 h 93"/>
              <a:gd name="T2" fmla="*/ 808 w 844"/>
              <a:gd name="T3" fmla="*/ 93 h 93"/>
              <a:gd name="T4" fmla="*/ 409 w 844"/>
              <a:gd name="T5" fmla="*/ 44 h 93"/>
              <a:gd name="T6" fmla="*/ 36 w 844"/>
              <a:gd name="T7" fmla="*/ 93 h 93"/>
              <a:gd name="T8" fmla="*/ 0 w 844"/>
              <a:gd name="T9" fmla="*/ 57 h 93"/>
              <a:gd name="T10" fmla="*/ 422 w 844"/>
              <a:gd name="T11" fmla="*/ 0 h 93"/>
              <a:gd name="T12" fmla="*/ 844 w 844"/>
              <a:gd name="T13" fmla="*/ 57 h 93"/>
            </a:gdLst>
            <a:ahLst/>
            <a:cxnLst>
              <a:cxn ang="0">
                <a:pos x="T0" y="T1"/>
              </a:cxn>
              <a:cxn ang="0">
                <a:pos x="T2" y="T3"/>
              </a:cxn>
              <a:cxn ang="0">
                <a:pos x="T4" y="T5"/>
              </a:cxn>
              <a:cxn ang="0">
                <a:pos x="T6" y="T7"/>
              </a:cxn>
              <a:cxn ang="0">
                <a:pos x="T8" y="T9"/>
              </a:cxn>
              <a:cxn ang="0">
                <a:pos x="T10" y="T11"/>
              </a:cxn>
              <a:cxn ang="0">
                <a:pos x="T12" y="T13"/>
              </a:cxn>
            </a:cxnLst>
            <a:rect l="0" t="0" r="r" b="b"/>
            <a:pathLst>
              <a:path w="844" h="93">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rgbClr val="1F74AD">
              <a:lumMod val="20000"/>
              <a:lumOff val="8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45" name="Freeform 98"/>
          <p:cNvSpPr/>
          <p:nvPr>
            <p:custDataLst>
              <p:tags r:id="rId10"/>
            </p:custDataLst>
          </p:nvPr>
        </p:nvSpPr>
        <p:spPr bwMode="auto">
          <a:xfrm>
            <a:off x="1589405" y="1865630"/>
            <a:ext cx="76200" cy="1184910"/>
          </a:xfrm>
          <a:custGeom>
            <a:avLst/>
            <a:gdLst>
              <a:gd name="T0" fmla="*/ 72 w 72"/>
              <a:gd name="T1" fmla="*/ 998 h 998"/>
              <a:gd name="T2" fmla="*/ 0 w 72"/>
              <a:gd name="T3" fmla="*/ 924 h 998"/>
              <a:gd name="T4" fmla="*/ 0 w 72"/>
              <a:gd name="T5" fmla="*/ 0 h 998"/>
              <a:gd name="T6" fmla="*/ 72 w 72"/>
              <a:gd name="T7" fmla="*/ 72 h 998"/>
              <a:gd name="T8" fmla="*/ 72 w 72"/>
              <a:gd name="T9" fmla="*/ 998 h 998"/>
            </a:gdLst>
            <a:ahLst/>
            <a:cxnLst>
              <a:cxn ang="0">
                <a:pos x="T0" y="T1"/>
              </a:cxn>
              <a:cxn ang="0">
                <a:pos x="T2" y="T3"/>
              </a:cxn>
              <a:cxn ang="0">
                <a:pos x="T4" y="T5"/>
              </a:cxn>
              <a:cxn ang="0">
                <a:pos x="T6" y="T7"/>
              </a:cxn>
              <a:cxn ang="0">
                <a:pos x="T8" y="T9"/>
              </a:cxn>
            </a:cxnLst>
            <a:rect l="0" t="0" r="r" b="b"/>
            <a:pathLst>
              <a:path w="72" h="998">
                <a:moveTo>
                  <a:pt x="72" y="998"/>
                </a:moveTo>
                <a:lnTo>
                  <a:pt x="0" y="924"/>
                </a:lnTo>
                <a:lnTo>
                  <a:pt x="0" y="0"/>
                </a:lnTo>
                <a:lnTo>
                  <a:pt x="72" y="72"/>
                </a:lnTo>
                <a:lnTo>
                  <a:pt x="72" y="998"/>
                </a:lnTo>
                <a:close/>
              </a:path>
            </a:pathLst>
          </a:custGeom>
          <a:solidFill>
            <a:srgbClr val="1F74AD">
              <a:lumMod val="60000"/>
              <a:lumOff val="40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46" name="Freeform 99"/>
          <p:cNvSpPr/>
          <p:nvPr>
            <p:custDataLst>
              <p:tags r:id="rId11"/>
            </p:custDataLst>
          </p:nvPr>
        </p:nvSpPr>
        <p:spPr bwMode="auto">
          <a:xfrm>
            <a:off x="4615180" y="1865630"/>
            <a:ext cx="135890" cy="1184910"/>
          </a:xfrm>
          <a:custGeom>
            <a:avLst/>
            <a:gdLst>
              <a:gd name="T0" fmla="*/ 0 w 72"/>
              <a:gd name="T1" fmla="*/ 998 h 998"/>
              <a:gd name="T2" fmla="*/ 72 w 72"/>
              <a:gd name="T3" fmla="*/ 924 h 998"/>
              <a:gd name="T4" fmla="*/ 72 w 72"/>
              <a:gd name="T5" fmla="*/ 0 h 998"/>
              <a:gd name="T6" fmla="*/ 0 w 72"/>
              <a:gd name="T7" fmla="*/ 72 h 998"/>
              <a:gd name="T8" fmla="*/ 0 w 72"/>
              <a:gd name="T9" fmla="*/ 998 h 998"/>
            </a:gdLst>
            <a:ahLst/>
            <a:cxnLst>
              <a:cxn ang="0">
                <a:pos x="T0" y="T1"/>
              </a:cxn>
              <a:cxn ang="0">
                <a:pos x="T2" y="T3"/>
              </a:cxn>
              <a:cxn ang="0">
                <a:pos x="T4" y="T5"/>
              </a:cxn>
              <a:cxn ang="0">
                <a:pos x="T6" y="T7"/>
              </a:cxn>
              <a:cxn ang="0">
                <a:pos x="T8" y="T9"/>
              </a:cxn>
            </a:cxnLst>
            <a:rect l="0" t="0" r="r" b="b"/>
            <a:pathLst>
              <a:path w="72" h="998">
                <a:moveTo>
                  <a:pt x="0" y="998"/>
                </a:moveTo>
                <a:lnTo>
                  <a:pt x="72" y="924"/>
                </a:lnTo>
                <a:lnTo>
                  <a:pt x="72" y="0"/>
                </a:lnTo>
                <a:lnTo>
                  <a:pt x="0" y="72"/>
                </a:lnTo>
                <a:lnTo>
                  <a:pt x="0" y="99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en-US">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6" name="Oval 80"/>
          <p:cNvSpPr/>
          <p:nvPr>
            <p:custDataLst>
              <p:tags r:id="rId12"/>
            </p:custDataLst>
          </p:nvPr>
        </p:nvSpPr>
        <p:spPr>
          <a:xfrm>
            <a:off x="2555891" y="1118746"/>
            <a:ext cx="1167086" cy="1167086"/>
          </a:xfrm>
          <a:prstGeom prst="ellipse">
            <a:avLst/>
          </a:prstGeom>
          <a:solidFill>
            <a:sysClr val="window" lastClr="FFFFFF"/>
          </a:solidFill>
          <a:ln w="25400">
            <a:solidFill>
              <a:srgbClr val="1F74AD"/>
            </a:solidFill>
          </a:ln>
        </p:spPr>
        <p:style>
          <a:lnRef idx="2">
            <a:srgbClr val="1F74AD">
              <a:shade val="50000"/>
            </a:srgbClr>
          </a:lnRef>
          <a:fillRef idx="1">
            <a:srgbClr val="1F74AD"/>
          </a:fillRef>
          <a:effectRef idx="0">
            <a:srgbClr val="1F74AD"/>
          </a:effectRef>
          <a:fontRef idx="minor">
            <a:sysClr val="window" lastClr="FFFFFF"/>
          </a:fontRef>
        </p:style>
        <p:txBody>
          <a:bodyPr lIns="182880" tIns="91440" rIns="0" bIns="0" rtlCol="0" anchor="ctr"/>
          <a:p>
            <a:pPr algn="ctr"/>
            <a:endParaRPr lang="en-US" sz="3200"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custDataLst>
              <p:tags r:id="rId13"/>
            </p:custDataLst>
          </p:nvPr>
        </p:nvSpPr>
        <p:spPr>
          <a:xfrm>
            <a:off x="1678880" y="2423793"/>
            <a:ext cx="2922266" cy="460375"/>
          </a:xfrm>
          <a:prstGeom prst="rect">
            <a:avLst/>
          </a:prstGeom>
          <a:noFill/>
        </p:spPr>
        <p:txBody>
          <a:bodyPr wrap="square" rtlCol="0">
            <a:spAutoFit/>
          </a:bodyPr>
          <a:p>
            <a:pPr indent="0" algn="ctr">
              <a:buFont typeface="+mj-ea"/>
              <a:buNone/>
            </a:pPr>
            <a:r>
              <a:rPr lang="zh-CN" sz="2400" b="1" spc="150">
                <a:solidFill>
                  <a:sysClr val="window" lastClr="FFFFFF"/>
                </a:solidFill>
                <a:latin typeface="Arial" panose="020B0604020202020204" pitchFamily="34" charset="0"/>
                <a:ea typeface="微软雅黑" panose="020B0503020204020204" charset="-122"/>
                <a:sym typeface="Arial" panose="020B0604020202020204" pitchFamily="34" charset="0"/>
              </a:rPr>
              <a:t>原政策</a:t>
            </a:r>
            <a:endParaRPr lang="zh-CN" sz="2400" b="1" spc="15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71" name="Freeform 1028"/>
          <p:cNvSpPr>
            <a:spLocks noEditPoints="1"/>
          </p:cNvSpPr>
          <p:nvPr>
            <p:custDataLst>
              <p:tags r:id="rId14"/>
            </p:custDataLst>
          </p:nvPr>
        </p:nvSpPr>
        <p:spPr bwMode="auto">
          <a:xfrm>
            <a:off x="2790848" y="1425691"/>
            <a:ext cx="698241" cy="583086"/>
          </a:xfrm>
          <a:custGeom>
            <a:avLst/>
            <a:gdLst>
              <a:gd name="T0" fmla="*/ 2315 w 3604"/>
              <a:gd name="T1" fmla="*/ 1678 h 3007"/>
              <a:gd name="T2" fmla="*/ 2613 w 3604"/>
              <a:gd name="T3" fmla="*/ 1921 h 3007"/>
              <a:gd name="T4" fmla="*/ 2729 w 3604"/>
              <a:gd name="T5" fmla="*/ 2297 h 3007"/>
              <a:gd name="T6" fmla="*/ 2655 w 3604"/>
              <a:gd name="T7" fmla="*/ 2873 h 3007"/>
              <a:gd name="T8" fmla="*/ 2444 w 3604"/>
              <a:gd name="T9" fmla="*/ 2942 h 3007"/>
              <a:gd name="T10" fmla="*/ 2054 w 3604"/>
              <a:gd name="T11" fmla="*/ 3002 h 3007"/>
              <a:gd name="T12" fmla="*/ 1556 w 3604"/>
              <a:gd name="T13" fmla="*/ 2987 h 3007"/>
              <a:gd name="T14" fmla="*/ 967 w 3604"/>
              <a:gd name="T15" fmla="*/ 2860 h 3007"/>
              <a:gd name="T16" fmla="*/ 958 w 3604"/>
              <a:gd name="T17" fmla="*/ 2097 h 3007"/>
              <a:gd name="T18" fmla="*/ 1174 w 3604"/>
              <a:gd name="T19" fmla="*/ 1778 h 3007"/>
              <a:gd name="T20" fmla="*/ 1535 w 3604"/>
              <a:gd name="T21" fmla="*/ 1629 h 3007"/>
              <a:gd name="T22" fmla="*/ 3128 w 3604"/>
              <a:gd name="T23" fmla="*/ 1114 h 3007"/>
              <a:gd name="T24" fmla="*/ 3449 w 3604"/>
              <a:gd name="T25" fmla="*/ 1328 h 3007"/>
              <a:gd name="T26" fmla="*/ 3600 w 3604"/>
              <a:gd name="T27" fmla="*/ 1686 h 3007"/>
              <a:gd name="T28" fmla="*/ 3548 w 3604"/>
              <a:gd name="T29" fmla="*/ 2325 h 3007"/>
              <a:gd name="T30" fmla="*/ 3368 w 3604"/>
              <a:gd name="T31" fmla="*/ 2388 h 3007"/>
              <a:gd name="T32" fmla="*/ 3012 w 3604"/>
              <a:gd name="T33" fmla="*/ 2454 h 3007"/>
              <a:gd name="T34" fmla="*/ 2828 w 3604"/>
              <a:gd name="T35" fmla="*/ 2089 h 3007"/>
              <a:gd name="T36" fmla="*/ 2626 w 3604"/>
              <a:gd name="T37" fmla="*/ 1741 h 3007"/>
              <a:gd name="T38" fmla="*/ 2281 w 3604"/>
              <a:gd name="T39" fmla="*/ 1534 h 3007"/>
              <a:gd name="T40" fmla="*/ 2466 w 3604"/>
              <a:gd name="T41" fmla="*/ 1213 h 3007"/>
              <a:gd name="T42" fmla="*/ 1180 w 3604"/>
              <a:gd name="T43" fmla="*/ 1151 h 3007"/>
              <a:gd name="T44" fmla="*/ 1333 w 3604"/>
              <a:gd name="T45" fmla="*/ 1489 h 3007"/>
              <a:gd name="T46" fmla="*/ 1080 w 3604"/>
              <a:gd name="T47" fmla="*/ 1695 h 3007"/>
              <a:gd name="T48" fmla="*/ 850 w 3604"/>
              <a:gd name="T49" fmla="*/ 2023 h 3007"/>
              <a:gd name="T50" fmla="*/ 716 w 3604"/>
              <a:gd name="T51" fmla="*/ 2455 h 3007"/>
              <a:gd name="T52" fmla="*/ 145 w 3604"/>
              <a:gd name="T53" fmla="*/ 2350 h 3007"/>
              <a:gd name="T54" fmla="*/ 13 w 3604"/>
              <a:gd name="T55" fmla="*/ 1620 h 3007"/>
              <a:gd name="T56" fmla="*/ 198 w 3604"/>
              <a:gd name="T57" fmla="*/ 1281 h 3007"/>
              <a:gd name="T58" fmla="*/ 540 w 3604"/>
              <a:gd name="T59" fmla="*/ 1097 h 3007"/>
              <a:gd name="T60" fmla="*/ 1995 w 3604"/>
              <a:gd name="T61" fmla="*/ 568 h 3007"/>
              <a:gd name="T62" fmla="*/ 2254 w 3604"/>
              <a:gd name="T63" fmla="*/ 756 h 3007"/>
              <a:gd name="T64" fmla="*/ 2357 w 3604"/>
              <a:gd name="T65" fmla="*/ 1065 h 3007"/>
              <a:gd name="T66" fmla="*/ 2254 w 3604"/>
              <a:gd name="T67" fmla="*/ 1374 h 3007"/>
              <a:gd name="T68" fmla="*/ 1995 w 3604"/>
              <a:gd name="T69" fmla="*/ 1563 h 3007"/>
              <a:gd name="T70" fmla="*/ 1661 w 3604"/>
              <a:gd name="T71" fmla="*/ 1563 h 3007"/>
              <a:gd name="T72" fmla="*/ 1402 w 3604"/>
              <a:gd name="T73" fmla="*/ 1375 h 3007"/>
              <a:gd name="T74" fmla="*/ 1300 w 3604"/>
              <a:gd name="T75" fmla="*/ 1065 h 3007"/>
              <a:gd name="T76" fmla="*/ 1402 w 3604"/>
              <a:gd name="T77" fmla="*/ 756 h 3007"/>
              <a:gd name="T78" fmla="*/ 1661 w 3604"/>
              <a:gd name="T79" fmla="*/ 568 h 3007"/>
              <a:gd name="T80" fmla="*/ 2816 w 3604"/>
              <a:gd name="T81" fmla="*/ 12 h 3007"/>
              <a:gd name="T82" fmla="*/ 3095 w 3604"/>
              <a:gd name="T83" fmla="*/ 173 h 3007"/>
              <a:gd name="T84" fmla="*/ 3228 w 3604"/>
              <a:gd name="T85" fmla="*/ 467 h 3007"/>
              <a:gd name="T86" fmla="*/ 3159 w 3604"/>
              <a:gd name="T87" fmla="*/ 789 h 3007"/>
              <a:gd name="T88" fmla="*/ 2921 w 3604"/>
              <a:gd name="T89" fmla="*/ 1002 h 3007"/>
              <a:gd name="T90" fmla="*/ 2587 w 3604"/>
              <a:gd name="T91" fmla="*/ 1035 h 3007"/>
              <a:gd name="T92" fmla="*/ 2411 w 3604"/>
              <a:gd name="T93" fmla="*/ 770 h 3007"/>
              <a:gd name="T94" fmla="*/ 2175 w 3604"/>
              <a:gd name="T95" fmla="*/ 516 h 3007"/>
              <a:gd name="T96" fmla="*/ 2293 w 3604"/>
              <a:gd name="T97" fmla="*/ 192 h 3007"/>
              <a:gd name="T98" fmla="*/ 2582 w 3604"/>
              <a:gd name="T99" fmla="*/ 13 h 3007"/>
              <a:gd name="T100" fmla="*/ 1069 w 3604"/>
              <a:gd name="T101" fmla="*/ 27 h 3007"/>
              <a:gd name="T102" fmla="*/ 1328 w 3604"/>
              <a:gd name="T103" fmla="*/ 214 h 3007"/>
              <a:gd name="T104" fmla="*/ 1429 w 3604"/>
              <a:gd name="T105" fmla="*/ 524 h 3007"/>
              <a:gd name="T106" fmla="*/ 1267 w 3604"/>
              <a:gd name="T107" fmla="*/ 735 h 3007"/>
              <a:gd name="T108" fmla="*/ 1096 w 3604"/>
              <a:gd name="T109" fmla="*/ 1011 h 3007"/>
              <a:gd name="T110" fmla="*/ 787 w 3604"/>
              <a:gd name="T111" fmla="*/ 1036 h 3007"/>
              <a:gd name="T112" fmla="*/ 508 w 3604"/>
              <a:gd name="T113" fmla="*/ 876 h 3007"/>
              <a:gd name="T114" fmla="*/ 375 w 3604"/>
              <a:gd name="T115" fmla="*/ 581 h 3007"/>
              <a:gd name="T116" fmla="*/ 445 w 3604"/>
              <a:gd name="T117" fmla="*/ 259 h 3007"/>
              <a:gd name="T118" fmla="*/ 683 w 3604"/>
              <a:gd name="T119" fmla="*/ 46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4" h="3007">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solidFill>
            <a:schemeClr val="accent1"/>
          </a:solidFill>
          <a:ln w="0">
            <a:noFill/>
            <a:prstDash val="solid"/>
            <a:round/>
          </a:ln>
        </p:spPr>
        <p:txBody>
          <a:bodyPr vert="horz" wrap="square" lIns="91440" tIns="45720" rIns="91440" bIns="45720" numCol="1" anchor="t" anchorCtr="0" compatLnSpc="1"/>
          <a:p>
            <a:endParaRPr lang="en-US">
              <a:latin typeface="Arial" panose="020B0604020202020204" pitchFamily="34" charset="0"/>
              <a:ea typeface="微软雅黑" panose="020B0503020204020204" charset="-122"/>
              <a:sym typeface="Arial" panose="020B0604020202020204" pitchFamily="34" charset="0"/>
            </a:endParaRPr>
          </a:p>
        </p:txBody>
      </p:sp>
    </p:spTree>
    <p:custDataLst>
      <p:tags r:id="rId15"/>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custDataLst>
              <p:tags r:id="rId1"/>
            </p:custDataLst>
          </p:nvPr>
        </p:nvSpPr>
        <p:spPr>
          <a:xfrm>
            <a:off x="797308" y="142458"/>
            <a:ext cx="858583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城乡居民医保待遇：异地住院</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800">
                <a:solidFill>
                  <a:schemeClr val="bg1"/>
                </a:solidFill>
                <a:sym typeface="+mn-ea"/>
              </a:rPr>
              <a:t> </a:t>
            </a:r>
            <a:r>
              <a:rPr lang="zh-CN" altLang="en-US" sz="2800" b="1">
                <a:solidFill>
                  <a:srgbClr val="FFFF00"/>
                </a:solidFill>
                <a:latin typeface="黑体" panose="02010609060101010101" charset="-122"/>
                <a:ea typeface="黑体" panose="02010609060101010101" charset="-122"/>
                <a:sym typeface="+mn-ea"/>
              </a:rPr>
              <a:t>（《办法》第十六条）</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571500" y="861060"/>
            <a:ext cx="11350625" cy="1822450"/>
          </a:xfrm>
          <a:prstGeom prst="rect">
            <a:avLst/>
          </a:prstGeom>
          <a:noFill/>
        </p:spPr>
        <p:txBody>
          <a:bodyPr wrap="square" rtlCol="0" anchor="t">
            <a:spAutoFit/>
          </a:bodyPr>
          <a:p>
            <a:pPr algn="l" fontAlgn="auto">
              <a:lnSpc>
                <a:spcPts val="4500"/>
              </a:lnSpc>
              <a:buClrTx/>
              <a:buSzTx/>
              <a:buFontTx/>
            </a:pPr>
            <a:r>
              <a:rPr lang="zh-CN" altLang="en-US" sz="2000" b="1">
                <a:solidFill>
                  <a:srgbClr val="C00000"/>
                </a:solidFill>
                <a:latin typeface="新宋体" panose="02010609030101010101" charset="-122"/>
                <a:ea typeface="新宋体" panose="02010609030101010101" charset="-122"/>
                <a:cs typeface="新宋体" panose="02010609030101010101" charset="-122"/>
                <a:sym typeface="+mn-ea"/>
              </a:rPr>
              <a:t>政策要点：</a:t>
            </a:r>
            <a:r>
              <a:rPr lang="en-US" altLang="zh-CN" sz="2000">
                <a:latin typeface="新宋体" panose="02010609030101010101" charset="-122"/>
                <a:ea typeface="新宋体" panose="02010609030101010101" charset="-122"/>
                <a:cs typeface="新宋体" panose="02010609030101010101" charset="-122"/>
                <a:sym typeface="+mn-ea"/>
              </a:rPr>
              <a:t>1</a:t>
            </a:r>
            <a:r>
              <a:rPr lang="zh-CN" altLang="en-US" sz="2000">
                <a:latin typeface="新宋体" panose="02010609030101010101" charset="-122"/>
                <a:ea typeface="新宋体" panose="02010609030101010101" charset="-122"/>
                <a:cs typeface="新宋体" panose="02010609030101010101" charset="-122"/>
                <a:sym typeface="+mn-ea"/>
              </a:rPr>
              <a:t>、省内就医</a:t>
            </a:r>
            <a:r>
              <a:rPr lang="zh-CN" altLang="en-US" sz="2000" b="1">
                <a:solidFill>
                  <a:srgbClr val="FF0000"/>
                </a:solidFill>
                <a:latin typeface="新宋体" panose="02010609030101010101" charset="-122"/>
                <a:ea typeface="新宋体" panose="02010609030101010101" charset="-122"/>
                <a:cs typeface="新宋体" panose="02010609030101010101" charset="-122"/>
                <a:sym typeface="+mn-ea"/>
              </a:rPr>
              <a:t>无需备案</a:t>
            </a:r>
            <a:r>
              <a:rPr lang="zh-CN" altLang="en-US" sz="2000">
                <a:latin typeface="新宋体" panose="02010609030101010101" charset="-122"/>
                <a:ea typeface="新宋体" panose="02010609030101010101" charset="-122"/>
                <a:cs typeface="新宋体" panose="02010609030101010101" charset="-122"/>
                <a:sym typeface="+mn-ea"/>
              </a:rPr>
              <a:t>，待遇与本地一致；</a:t>
            </a:r>
            <a:endParaRPr lang="zh-CN" altLang="en-US" sz="2000">
              <a:latin typeface="新宋体" panose="02010609030101010101" charset="-122"/>
              <a:ea typeface="新宋体" panose="02010609030101010101" charset="-122"/>
              <a:cs typeface="新宋体" panose="02010609030101010101" charset="-122"/>
            </a:endParaRPr>
          </a:p>
          <a:p>
            <a:pPr algn="l" fontAlgn="auto">
              <a:lnSpc>
                <a:spcPts val="4500"/>
              </a:lnSpc>
              <a:buClrTx/>
              <a:buSzTx/>
              <a:buFontTx/>
            </a:pPr>
            <a:r>
              <a:rPr lang="zh-CN" altLang="en-US" sz="2000">
                <a:latin typeface="新宋体" panose="02010609030101010101" charset="-122"/>
                <a:ea typeface="新宋体" panose="02010609030101010101" charset="-122"/>
                <a:cs typeface="新宋体" panose="02010609030101010101" charset="-122"/>
                <a:sym typeface="+mn-ea"/>
              </a:rPr>
              <a:t> </a:t>
            </a:r>
            <a:r>
              <a:rPr lang="en-US" altLang="zh-CN" sz="2000">
                <a:latin typeface="新宋体" panose="02010609030101010101" charset="-122"/>
                <a:ea typeface="新宋体" panose="02010609030101010101" charset="-122"/>
                <a:cs typeface="新宋体" panose="02010609030101010101" charset="-122"/>
                <a:sym typeface="+mn-ea"/>
              </a:rPr>
              <a:t>         2</a:t>
            </a:r>
            <a:r>
              <a:rPr lang="zh-CN" altLang="en-US" sz="2000">
                <a:latin typeface="新宋体" panose="02010609030101010101" charset="-122"/>
                <a:ea typeface="新宋体" panose="02010609030101010101" charset="-122"/>
                <a:cs typeface="新宋体" panose="02010609030101010101" charset="-122"/>
                <a:sym typeface="+mn-ea"/>
              </a:rPr>
              <a:t>、</a:t>
            </a:r>
            <a:r>
              <a:rPr lang="zh-CN" sz="2000">
                <a:latin typeface="新宋体" panose="02010609030101010101" charset="-122"/>
                <a:ea typeface="新宋体" panose="02010609030101010101" charset="-122"/>
                <a:cs typeface="新宋体" panose="02010609030101010101" charset="-122"/>
                <a:sym typeface="+mn-ea"/>
              </a:rPr>
              <a:t>凡办理了备案的</a:t>
            </a:r>
            <a:r>
              <a:rPr lang="zh-CN" sz="2000">
                <a:latin typeface="新宋体" panose="02010609030101010101" charset="-122"/>
                <a:ea typeface="新宋体" panose="02010609030101010101" charset="-122"/>
                <a:cs typeface="新宋体" panose="02010609030101010101" charset="-122"/>
                <a:sym typeface="+mn-ea"/>
              </a:rPr>
              <a:t>跨省住院</a:t>
            </a:r>
            <a:r>
              <a:rPr lang="zh-CN" sz="2000">
                <a:latin typeface="新宋体" panose="02010609030101010101" charset="-122"/>
                <a:ea typeface="新宋体" panose="02010609030101010101" charset="-122"/>
                <a:cs typeface="新宋体" panose="02010609030101010101" charset="-122"/>
                <a:sym typeface="+mn-ea"/>
              </a:rPr>
              <a:t>，住院待遇与本地一致</a:t>
            </a:r>
            <a:r>
              <a:rPr lang="zh-CN" altLang="en-US" sz="2000">
                <a:latin typeface="新宋体" panose="02010609030101010101" charset="-122"/>
                <a:ea typeface="新宋体" panose="02010609030101010101" charset="-122"/>
                <a:cs typeface="新宋体" panose="02010609030101010101" charset="-122"/>
                <a:sym typeface="+mn-ea"/>
              </a:rPr>
              <a:t>；</a:t>
            </a:r>
            <a:endParaRPr lang="zh-CN" altLang="en-US" sz="2000">
              <a:latin typeface="新宋体" panose="02010609030101010101" charset="-122"/>
              <a:ea typeface="新宋体" panose="02010609030101010101" charset="-122"/>
              <a:cs typeface="新宋体" panose="02010609030101010101" charset="-122"/>
            </a:endParaRPr>
          </a:p>
          <a:p>
            <a:pPr algn="l" fontAlgn="auto">
              <a:lnSpc>
                <a:spcPts val="4500"/>
              </a:lnSpc>
              <a:buClrTx/>
              <a:buSzTx/>
              <a:buFontTx/>
            </a:pPr>
            <a:r>
              <a:rPr lang="zh-CN" altLang="en-US" sz="2000">
                <a:latin typeface="新宋体" panose="02010609030101010101" charset="-122"/>
                <a:ea typeface="新宋体" panose="02010609030101010101" charset="-122"/>
                <a:cs typeface="新宋体" panose="02010609030101010101" charset="-122"/>
                <a:sym typeface="+mn-ea"/>
              </a:rPr>
              <a:t> </a:t>
            </a:r>
            <a:r>
              <a:rPr lang="en-US" altLang="zh-CN" sz="2000">
                <a:latin typeface="新宋体" panose="02010609030101010101" charset="-122"/>
                <a:ea typeface="新宋体" panose="02010609030101010101" charset="-122"/>
                <a:cs typeface="新宋体" panose="02010609030101010101" charset="-122"/>
                <a:sym typeface="+mn-ea"/>
              </a:rPr>
              <a:t>         3</a:t>
            </a:r>
            <a:r>
              <a:rPr lang="zh-CN" altLang="en-US" sz="2000">
                <a:latin typeface="新宋体" panose="02010609030101010101" charset="-122"/>
                <a:ea typeface="新宋体" panose="02010609030101010101" charset="-122"/>
                <a:cs typeface="新宋体" panose="02010609030101010101" charset="-122"/>
                <a:sym typeface="+mn-ea"/>
              </a:rPr>
              <a:t>、</a:t>
            </a:r>
            <a:r>
              <a:rPr lang="zh-CN" altLang="en-US" sz="2000">
                <a:solidFill>
                  <a:srgbClr val="0070C0"/>
                </a:solidFill>
                <a:latin typeface="新宋体" panose="02010609030101010101" charset="-122"/>
                <a:ea typeface="新宋体" panose="02010609030101010101" charset="-122"/>
                <a:cs typeface="新宋体" panose="02010609030101010101" charset="-122"/>
                <a:sym typeface="+mn-ea"/>
              </a:rPr>
              <a:t>非急诊且未转诊</a:t>
            </a:r>
            <a:r>
              <a:rPr lang="zh-CN" altLang="en-US" sz="2000">
                <a:latin typeface="新宋体" panose="02010609030101010101" charset="-122"/>
                <a:ea typeface="新宋体" panose="02010609030101010101" charset="-122"/>
                <a:cs typeface="新宋体" panose="02010609030101010101" charset="-122"/>
                <a:sym typeface="+mn-ea"/>
              </a:rPr>
              <a:t>的跨省异地就医参保人员，异地就医住院报销比例降低20个百分点。</a:t>
            </a:r>
            <a:endParaRPr lang="zh-CN" altLang="en-US" sz="2000">
              <a:latin typeface="新宋体" panose="02010609030101010101" charset="-122"/>
              <a:ea typeface="新宋体" panose="02010609030101010101" charset="-122"/>
              <a:cs typeface="新宋体" panose="02010609030101010101" charset="-122"/>
              <a:sym typeface="+mn-ea"/>
            </a:endParaRPr>
          </a:p>
        </p:txBody>
      </p:sp>
      <p:graphicFrame>
        <p:nvGraphicFramePr>
          <p:cNvPr id="5" name="表格 4"/>
          <p:cNvGraphicFramePr/>
          <p:nvPr>
            <p:custDataLst>
              <p:tags r:id="rId2"/>
            </p:custDataLst>
          </p:nvPr>
        </p:nvGraphicFramePr>
        <p:xfrm>
          <a:off x="571500" y="2990215"/>
          <a:ext cx="11028680" cy="3064510"/>
        </p:xfrm>
        <a:graphic>
          <a:graphicData uri="http://schemas.openxmlformats.org/drawingml/2006/table">
            <a:tbl>
              <a:tblPr firstRow="1" bandRow="1">
                <a:tableStyleId>{5C22544A-7EE6-4342-B048-85BDC9FD1C3A}</a:tableStyleId>
              </a:tblPr>
              <a:tblGrid>
                <a:gridCol w="2176145"/>
                <a:gridCol w="2431415"/>
                <a:gridCol w="1146175"/>
                <a:gridCol w="2054860"/>
                <a:gridCol w="2349500"/>
                <a:gridCol w="870585"/>
              </a:tblGrid>
              <a:tr h="934720">
                <a:tc>
                  <a:txBody>
                    <a:bodyPr/>
                    <a:p>
                      <a:pPr algn="ctr">
                        <a:buNone/>
                      </a:pPr>
                      <a:endParaRPr lang="zh-CN" altLang="en-US"/>
                    </a:p>
                    <a:p>
                      <a:pPr algn="ctr">
                        <a:buNone/>
                      </a:pPr>
                      <a:r>
                        <a:rPr lang="zh-CN" altLang="en-US"/>
                        <a:t>类别</a:t>
                      </a:r>
                      <a:endParaRPr lang="zh-CN" altLang="en-US"/>
                    </a:p>
                  </a:txBody>
                  <a:tcPr/>
                </a:tc>
                <a:tc>
                  <a:txBody>
                    <a:bodyPr/>
                    <a:p>
                      <a:pPr algn="ctr">
                        <a:buNone/>
                      </a:pPr>
                      <a:endParaRPr lang="zh-CN" altLang="en-US"/>
                    </a:p>
                    <a:p>
                      <a:pPr algn="ctr">
                        <a:buNone/>
                      </a:pPr>
                      <a:r>
                        <a:rPr lang="zh-CN" altLang="en-US"/>
                        <a:t>起付线</a:t>
                      </a:r>
                      <a:endParaRPr lang="zh-CN" altLang="en-US"/>
                    </a:p>
                  </a:txBody>
                  <a:tcPr/>
                </a:tc>
                <a:tc>
                  <a:txBody>
                    <a:bodyPr/>
                    <a:p>
                      <a:pPr algn="ctr">
                        <a:buNone/>
                      </a:pPr>
                      <a:endParaRPr lang="zh-CN" altLang="en-US"/>
                    </a:p>
                    <a:p>
                      <a:pPr algn="ctr">
                        <a:buNone/>
                      </a:pPr>
                      <a:r>
                        <a:rPr lang="zh-CN" altLang="en-US"/>
                        <a:t>乙类先行自付比例</a:t>
                      </a:r>
                      <a:endParaRPr lang="zh-CN" altLang="en-US"/>
                    </a:p>
                  </a:txBody>
                  <a:tcPr/>
                </a:tc>
                <a:tc>
                  <a:txBody>
                    <a:bodyPr/>
                    <a:p>
                      <a:pPr algn="ctr">
                        <a:buNone/>
                      </a:pPr>
                      <a:endParaRPr lang="zh-CN" altLang="en-US"/>
                    </a:p>
                    <a:p>
                      <a:pPr algn="ctr">
                        <a:buNone/>
                      </a:pPr>
                      <a:r>
                        <a:rPr lang="zh-CN" altLang="en-US"/>
                        <a:t>报销比例</a:t>
                      </a:r>
                      <a:endParaRPr lang="zh-CN" altLang="en-US"/>
                    </a:p>
                  </a:txBody>
                  <a:tcPr/>
                </a:tc>
                <a:tc>
                  <a:txBody>
                    <a:bodyPr/>
                    <a:p>
                      <a:pPr algn="ctr">
                        <a:buNone/>
                      </a:pPr>
                      <a:endParaRPr lang="zh-CN" altLang="en-US"/>
                    </a:p>
                    <a:p>
                      <a:pPr algn="ctr">
                        <a:buNone/>
                      </a:pPr>
                      <a:r>
                        <a:rPr lang="zh-CN" altLang="en-US"/>
                        <a:t>计算公式</a:t>
                      </a:r>
                      <a:endParaRPr lang="zh-CN" altLang="en-US"/>
                    </a:p>
                  </a:txBody>
                  <a:tcPr/>
                </a:tc>
                <a:tc>
                  <a:txBody>
                    <a:bodyPr/>
                    <a:p>
                      <a:pPr algn="ctr">
                        <a:buNone/>
                      </a:pPr>
                      <a:endParaRPr lang="zh-CN" altLang="en-US"/>
                    </a:p>
                    <a:p>
                      <a:pPr algn="ctr">
                        <a:buNone/>
                      </a:pPr>
                      <a:r>
                        <a:rPr lang="zh-CN" altLang="en-US"/>
                        <a:t>年度支付限额</a:t>
                      </a:r>
                      <a:endParaRPr lang="zh-CN" altLang="en-US"/>
                    </a:p>
                  </a:txBody>
                  <a:tcPr/>
                </a:tc>
              </a:tr>
              <a:tr h="640080">
                <a:tc>
                  <a:txBody>
                    <a:bodyPr/>
                    <a:p>
                      <a:pPr algn="ctr">
                        <a:buNone/>
                      </a:pPr>
                      <a:endParaRPr lang="zh-CN" altLang="en-US"/>
                    </a:p>
                    <a:p>
                      <a:pPr algn="ctr">
                        <a:buNone/>
                      </a:pPr>
                      <a:r>
                        <a:rPr lang="zh-CN" altLang="en-US"/>
                        <a:t>异地住院</a:t>
                      </a:r>
                      <a:endParaRPr lang="zh-CN" altLang="en-US"/>
                    </a:p>
                  </a:txBody>
                  <a:tcPr/>
                </a:tc>
                <a:tc rowSpan="2">
                  <a:txBody>
                    <a:bodyPr/>
                    <a:p>
                      <a:pPr algn="ctr">
                        <a:buNone/>
                      </a:pPr>
                      <a:r>
                        <a:rPr lang="zh-CN" altLang="en-US" sz="1800">
                          <a:sym typeface="+mn-ea"/>
                        </a:rPr>
                        <a:t>一级：</a:t>
                      </a:r>
                      <a:r>
                        <a:rPr lang="en-US" altLang="zh-CN" sz="1800">
                          <a:sym typeface="+mn-ea"/>
                        </a:rPr>
                        <a:t>200</a:t>
                      </a:r>
                      <a:endParaRPr lang="en-US" altLang="zh-CN" sz="1800"/>
                    </a:p>
                    <a:p>
                      <a:pPr algn="ctr">
                        <a:buNone/>
                      </a:pPr>
                      <a:r>
                        <a:rPr lang="zh-CN" altLang="en-US" sz="1800">
                          <a:sym typeface="+mn-ea"/>
                        </a:rPr>
                        <a:t>二级：</a:t>
                      </a:r>
                      <a:r>
                        <a:rPr lang="en-US" altLang="zh-CN" sz="1800">
                          <a:sym typeface="+mn-ea"/>
                        </a:rPr>
                        <a:t>500</a:t>
                      </a:r>
                      <a:endParaRPr lang="en-US" altLang="zh-CN" sz="1800"/>
                    </a:p>
                    <a:p>
                      <a:pPr algn="ctr">
                        <a:buNone/>
                      </a:pPr>
                      <a:r>
                        <a:rPr lang="en-US" altLang="zh-CN" sz="1800">
                          <a:sym typeface="+mn-ea"/>
                        </a:rPr>
                        <a:t>  </a:t>
                      </a:r>
                      <a:r>
                        <a:rPr lang="zh-CN" altLang="en-US" sz="1800">
                          <a:sym typeface="+mn-ea"/>
                        </a:rPr>
                        <a:t>三级：</a:t>
                      </a:r>
                      <a:r>
                        <a:rPr lang="en-US" altLang="zh-CN" sz="1800">
                          <a:sym typeface="+mn-ea"/>
                        </a:rPr>
                        <a:t>1000                 </a:t>
                      </a:r>
                      <a:r>
                        <a:rPr lang="zh-CN" altLang="en-US" sz="1800">
                          <a:sym typeface="+mn-ea"/>
                        </a:rPr>
                        <a:t>（同一年度内</a:t>
                      </a:r>
                      <a:r>
                        <a:rPr lang="en-US" altLang="zh-CN" sz="1800">
                          <a:sym typeface="+mn-ea"/>
                        </a:rPr>
                        <a:t>2</a:t>
                      </a:r>
                      <a:r>
                        <a:rPr lang="zh-CN" altLang="en-US" sz="1800">
                          <a:sym typeface="+mn-ea"/>
                        </a:rPr>
                        <a:t>次及以上减半）</a:t>
                      </a:r>
                      <a:endParaRPr lang="zh-CN" altLang="en-US"/>
                    </a:p>
                  </a:txBody>
                  <a:tcPr/>
                </a:tc>
                <a:tc rowSpan="3">
                  <a:txBody>
                    <a:bodyPr/>
                    <a:p>
                      <a:pPr algn="ctr">
                        <a:buNone/>
                      </a:pPr>
                      <a:endParaRPr lang="en-US" altLang="zh-CN"/>
                    </a:p>
                    <a:p>
                      <a:pPr algn="ctr">
                        <a:buNone/>
                      </a:pPr>
                      <a:endParaRPr lang="en-US" altLang="zh-CN"/>
                    </a:p>
                    <a:p>
                      <a:pPr algn="ctr">
                        <a:buNone/>
                      </a:pPr>
                      <a:endParaRPr lang="en-US" altLang="zh-CN"/>
                    </a:p>
                    <a:p>
                      <a:pPr algn="ctr">
                        <a:buNone/>
                      </a:pPr>
                      <a:r>
                        <a:rPr lang="en-US" altLang="zh-CN"/>
                        <a:t>10%</a:t>
                      </a:r>
                      <a:endParaRPr lang="en-US" altLang="zh-CN"/>
                    </a:p>
                  </a:txBody>
                  <a:tcPr/>
                </a:tc>
                <a:tc rowSpan="3">
                  <a:txBody>
                    <a:bodyPr/>
                    <a:p>
                      <a:pPr algn="ctr">
                        <a:buNone/>
                      </a:pPr>
                      <a:endParaRPr lang="zh-CN" altLang="en-US"/>
                    </a:p>
                    <a:p>
                      <a:pPr algn="ctr">
                        <a:buNone/>
                      </a:pPr>
                      <a:r>
                        <a:rPr lang="zh-CN" altLang="en-US"/>
                        <a:t>一级：</a:t>
                      </a:r>
                      <a:r>
                        <a:rPr lang="en-US" altLang="zh-CN"/>
                        <a:t>90%</a:t>
                      </a:r>
                      <a:r>
                        <a:rPr lang="zh-CN" altLang="en-US"/>
                        <a:t>或</a:t>
                      </a:r>
                      <a:r>
                        <a:rPr lang="en-US" altLang="zh-CN"/>
                        <a:t>70</a:t>
                      </a:r>
                      <a:r>
                        <a:rPr lang="en-US" altLang="zh-CN"/>
                        <a:t>%</a:t>
                      </a:r>
                      <a:endParaRPr lang="en-US" altLang="zh-CN"/>
                    </a:p>
                    <a:p>
                      <a:pPr algn="ctr">
                        <a:buNone/>
                      </a:pPr>
                      <a:r>
                        <a:rPr lang="zh-CN" altLang="en-US"/>
                        <a:t>二级：</a:t>
                      </a:r>
                      <a:r>
                        <a:rPr lang="en-US" altLang="zh-CN"/>
                        <a:t>75%</a:t>
                      </a:r>
                      <a:r>
                        <a:rPr lang="zh-CN" altLang="en-US"/>
                        <a:t>或</a:t>
                      </a:r>
                      <a:r>
                        <a:rPr lang="en-US" altLang="zh-CN"/>
                        <a:t>55</a:t>
                      </a:r>
                      <a:r>
                        <a:rPr lang="en-US" altLang="zh-CN"/>
                        <a:t>%</a:t>
                      </a:r>
                      <a:endParaRPr lang="en-US" altLang="zh-CN"/>
                    </a:p>
                    <a:p>
                      <a:pPr algn="ctr">
                        <a:buNone/>
                      </a:pPr>
                      <a:r>
                        <a:rPr lang="zh-CN" altLang="en-US"/>
                        <a:t>三级：</a:t>
                      </a:r>
                      <a:r>
                        <a:rPr lang="en-US" altLang="zh-CN"/>
                        <a:t>60%</a:t>
                      </a:r>
                      <a:r>
                        <a:rPr lang="zh-CN" altLang="en-US"/>
                        <a:t>或</a:t>
                      </a:r>
                      <a:r>
                        <a:rPr lang="en-US" altLang="zh-CN"/>
                        <a:t>40</a:t>
                      </a:r>
                      <a:r>
                        <a:rPr lang="en-US" altLang="zh-CN"/>
                        <a:t>%</a:t>
                      </a:r>
                      <a:endParaRPr lang="en-US" altLang="zh-CN"/>
                    </a:p>
                  </a:txBody>
                  <a:tcPr/>
                </a:tc>
                <a:tc rowSpan="3">
                  <a:txBody>
                    <a:bodyPr/>
                    <a:p>
                      <a:pPr algn="ctr">
                        <a:buNone/>
                      </a:pPr>
                      <a:r>
                        <a:rPr lang="zh-CN" altLang="en-US" sz="1800">
                          <a:sym typeface="+mn-ea"/>
                        </a:rPr>
                        <a:t>乙类先行自付</a:t>
                      </a:r>
                      <a:r>
                        <a:rPr lang="en-US" altLang="zh-CN" sz="1800">
                          <a:sym typeface="+mn-ea"/>
                        </a:rPr>
                        <a:t>=</a:t>
                      </a:r>
                      <a:r>
                        <a:rPr lang="zh-CN" altLang="en-US" sz="1800">
                          <a:sym typeface="+mn-ea"/>
                        </a:rPr>
                        <a:t>（乙类总费用</a:t>
                      </a:r>
                      <a:r>
                        <a:rPr lang="en-US" altLang="zh-CN" sz="1800">
                          <a:sym typeface="+mn-ea"/>
                        </a:rPr>
                        <a:t>—</a:t>
                      </a:r>
                      <a:r>
                        <a:rPr lang="zh-CN" altLang="en-US" sz="1800">
                          <a:sym typeface="+mn-ea"/>
                        </a:rPr>
                        <a:t>超限价）×</a:t>
                      </a:r>
                      <a:r>
                        <a:rPr lang="en-US" altLang="zh-CN" sz="1800">
                          <a:sym typeface="+mn-ea"/>
                        </a:rPr>
                        <a:t>10%</a:t>
                      </a:r>
                      <a:endParaRPr lang="zh-CN" altLang="en-US" sz="1800"/>
                    </a:p>
                    <a:p>
                      <a:pPr algn="ctr">
                        <a:buNone/>
                      </a:pPr>
                      <a:endParaRPr lang="zh-CN" altLang="en-US" sz="1800"/>
                    </a:p>
                    <a:p>
                      <a:pPr algn="ctr">
                        <a:buNone/>
                      </a:pPr>
                      <a:r>
                        <a:rPr lang="zh-CN" altLang="en-US" sz="1800">
                          <a:sym typeface="+mn-ea"/>
                        </a:rPr>
                        <a:t>基金支付金额</a:t>
                      </a:r>
                      <a:r>
                        <a:rPr lang="en-US" altLang="zh-CN" sz="1800">
                          <a:sym typeface="+mn-ea"/>
                        </a:rPr>
                        <a:t>=</a:t>
                      </a:r>
                      <a:r>
                        <a:rPr lang="zh-CN" altLang="en-US" sz="1800">
                          <a:sym typeface="+mn-ea"/>
                        </a:rPr>
                        <a:t>（</a:t>
                      </a:r>
                      <a:r>
                        <a:rPr lang="zh-CN" altLang="en-US" sz="1800">
                          <a:sym typeface="+mn-ea"/>
                        </a:rPr>
                        <a:t>总费用</a:t>
                      </a:r>
                      <a:r>
                        <a:rPr lang="en-US" altLang="zh-CN" sz="1800">
                          <a:sym typeface="+mn-ea"/>
                        </a:rPr>
                        <a:t>—</a:t>
                      </a:r>
                      <a:r>
                        <a:rPr lang="zh-CN" altLang="en-US" sz="1800">
                          <a:sym typeface="+mn-ea"/>
                        </a:rPr>
                        <a:t>自费</a:t>
                      </a:r>
                      <a:r>
                        <a:rPr lang="en-US" altLang="zh-CN" sz="1800">
                          <a:sym typeface="+mn-ea"/>
                        </a:rPr>
                        <a:t>—</a:t>
                      </a:r>
                      <a:r>
                        <a:rPr lang="zh-CN" altLang="en-US" sz="1800">
                          <a:sym typeface="+mn-ea"/>
                        </a:rPr>
                        <a:t>超限价</a:t>
                      </a:r>
                      <a:r>
                        <a:rPr lang="en-US" altLang="zh-CN" sz="1800">
                          <a:sym typeface="+mn-ea"/>
                        </a:rPr>
                        <a:t>—</a:t>
                      </a:r>
                      <a:r>
                        <a:rPr lang="zh-CN" altLang="en-US" sz="1800">
                          <a:sym typeface="+mn-ea"/>
                        </a:rPr>
                        <a:t>乙类先行支付-起付线）×</a:t>
                      </a:r>
                      <a:r>
                        <a:rPr lang="zh-CN" altLang="en-US" sz="1800">
                          <a:sym typeface="+mn-ea"/>
                        </a:rPr>
                        <a:t>报销比例</a:t>
                      </a:r>
                      <a:endParaRPr lang="zh-CN" altLang="en-US"/>
                    </a:p>
                  </a:txBody>
                  <a:tcPr/>
                </a:tc>
                <a:tc rowSpan="3">
                  <a:txBody>
                    <a:bodyPr/>
                    <a:p>
                      <a:pPr algn="ctr">
                        <a:buNone/>
                      </a:pPr>
                      <a:endParaRPr lang="en-US" altLang="zh-CN"/>
                    </a:p>
                    <a:p>
                      <a:pPr algn="ctr">
                        <a:buNone/>
                      </a:pPr>
                      <a:endParaRPr lang="en-US" altLang="zh-CN"/>
                    </a:p>
                    <a:p>
                      <a:pPr algn="ctr">
                        <a:buNone/>
                      </a:pPr>
                      <a:endParaRPr lang="en-US" altLang="zh-CN"/>
                    </a:p>
                    <a:p>
                      <a:pPr algn="ctr">
                        <a:buNone/>
                      </a:pPr>
                      <a:r>
                        <a:rPr lang="en-US" altLang="zh-CN"/>
                        <a:t>15</a:t>
                      </a:r>
                      <a:r>
                        <a:rPr lang="zh-CN" altLang="en-US"/>
                        <a:t>万元</a:t>
                      </a:r>
                      <a:endParaRPr lang="zh-CN" altLang="en-US"/>
                    </a:p>
                  </a:txBody>
                  <a:tcPr/>
                </a:tc>
              </a:tr>
              <a:tr h="914400">
                <a:tc>
                  <a:txBody>
                    <a:bodyPr/>
                    <a:p>
                      <a:pPr algn="ctr">
                        <a:buNone/>
                      </a:pPr>
                      <a:endParaRPr lang="zh-CN" altLang="en-US" sz="1800">
                        <a:sym typeface="+mn-ea"/>
                      </a:endParaRPr>
                    </a:p>
                    <a:p>
                      <a:pPr algn="ctr">
                        <a:buNone/>
                      </a:pPr>
                      <a:r>
                        <a:rPr lang="zh-CN" altLang="en-US" sz="1800">
                          <a:sym typeface="+mn-ea"/>
                        </a:rPr>
                        <a:t>异地意外伤害住院</a:t>
                      </a:r>
                      <a:endParaRPr lang="zh-CN" altLang="en-US" sz="1800">
                        <a:sym typeface="+mn-ea"/>
                      </a:endParaRPr>
                    </a:p>
                    <a:p>
                      <a:pPr algn="ctr">
                        <a:buNone/>
                      </a:pPr>
                      <a:endParaRPr lang="zh-CN" altLang="en-US"/>
                    </a:p>
                  </a:txBody>
                  <a:tcPr/>
                </a:tc>
                <a:tc vMerge="1">
                  <a:tcPr/>
                </a:tc>
                <a:tc vMerge="1">
                  <a:tcPr/>
                </a:tc>
                <a:tc vMerge="1">
                  <a:tcPr/>
                </a:tc>
                <a:tc vMerge="1">
                  <a:tcPr/>
                </a:tc>
                <a:tc vMerge="1">
                  <a:tcPr/>
                </a:tc>
              </a:tr>
              <a:tr h="575310">
                <a:tc>
                  <a:txBody>
                    <a:bodyPr/>
                    <a:p>
                      <a:pPr algn="ctr">
                        <a:buNone/>
                      </a:pPr>
                      <a:r>
                        <a:rPr lang="zh-CN" altLang="en-US"/>
                        <a:t>异地生育住院</a:t>
                      </a:r>
                      <a:endParaRPr lang="zh-CN" altLang="en-US"/>
                    </a:p>
                  </a:txBody>
                  <a:tcPr/>
                </a:tc>
                <a:tc>
                  <a:txBody>
                    <a:bodyPr/>
                    <a:p>
                      <a:pPr algn="ctr">
                        <a:buNone/>
                      </a:pPr>
                      <a:r>
                        <a:rPr lang="en-US" altLang="zh-CN"/>
                        <a:t>0</a:t>
                      </a:r>
                      <a:endParaRPr lang="en-US" altLang="zh-CN"/>
                    </a:p>
                  </a:txBody>
                  <a:tcPr/>
                </a:tc>
                <a:tc vMerge="1">
                  <a:tcPr/>
                </a:tc>
                <a:tc vMerge="1">
                  <a:tcPr/>
                </a:tc>
                <a:tc vMerge="1">
                  <a:tcPr/>
                </a:tc>
                <a:tc vMerge="1">
                  <a:tcPr/>
                </a:tc>
              </a:tr>
            </a:tbl>
          </a:graphicData>
        </a:graphic>
      </p:graphicFrame>
    </p:spTree>
    <p:custDataLst>
      <p:tags r:id="rId3"/>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userDrawn="1">
            <p:custDataLst>
              <p:tags r:id="rId1"/>
            </p:custDataLst>
          </p:nvPr>
        </p:nvSpPr>
        <p:spPr>
          <a:xfrm>
            <a:off x="1515745" y="2747645"/>
            <a:ext cx="2249170" cy="1322070"/>
          </a:xfrm>
          <a:prstGeom prst="rect">
            <a:avLst/>
          </a:prstGeom>
          <a:noFill/>
        </p:spPr>
        <p:txBody>
          <a:bodyPr wrap="none" rtlCol="0">
            <a:spAutoFit/>
          </a:bodyPr>
          <a:p>
            <a:pPr algn="ctr"/>
            <a:r>
              <a:rPr lang="en-US" altLang="zh-CN" sz="4800" b="1">
                <a:solidFill>
                  <a:schemeClr val="bg1"/>
                </a:solidFill>
                <a:latin typeface="微软雅黑" panose="020B0503020204020204" charset="-122"/>
                <a:ea typeface="微软雅黑" panose="020B0503020204020204" charset="-122"/>
              </a:rPr>
              <a:t>Part.</a:t>
            </a:r>
            <a:r>
              <a:rPr lang="en-US" altLang="zh-CN" sz="8000" b="1">
                <a:solidFill>
                  <a:schemeClr val="bg1"/>
                </a:solidFill>
                <a:latin typeface="微软雅黑" panose="020B0503020204020204" charset="-122"/>
                <a:ea typeface="微软雅黑" panose="020B0503020204020204" charset="-122"/>
              </a:rPr>
              <a:t>2</a:t>
            </a:r>
            <a:endParaRPr lang="en-US" altLang="zh-CN" sz="8000" b="1">
              <a:solidFill>
                <a:schemeClr val="bg1"/>
              </a:solidFill>
              <a:latin typeface="微软雅黑" panose="020B0503020204020204" charset="-122"/>
              <a:ea typeface="微软雅黑" panose="020B0503020204020204" charset="-122"/>
            </a:endParaRPr>
          </a:p>
        </p:txBody>
      </p:sp>
      <p:sp>
        <p:nvSpPr>
          <p:cNvPr id="6" name="文本框 5"/>
          <p:cNvSpPr txBox="1"/>
          <p:nvPr userDrawn="1">
            <p:custDataLst>
              <p:tags r:id="rId2"/>
            </p:custDataLst>
          </p:nvPr>
        </p:nvSpPr>
        <p:spPr>
          <a:xfrm>
            <a:off x="5636895" y="2955586"/>
            <a:ext cx="5059680" cy="829945"/>
          </a:xfrm>
          <a:prstGeom prst="rect">
            <a:avLst/>
          </a:prstGeom>
          <a:noFill/>
        </p:spPr>
        <p:txBody>
          <a:bodyPr wrap="none" rtlCol="0">
            <a:spAutoFit/>
          </a:bodyPr>
          <a:p>
            <a:pPr algn="ctr"/>
            <a:r>
              <a:rPr lang="zh-CN" altLang="en-US" sz="4800" b="1">
                <a:solidFill>
                  <a:schemeClr val="bg1"/>
                </a:solidFill>
                <a:latin typeface="微软雅黑" panose="020B0503020204020204" charset="-122"/>
                <a:ea typeface="微软雅黑" panose="020B0503020204020204" charset="-122"/>
              </a:rPr>
              <a:t>职工基本医疗保险</a:t>
            </a:r>
            <a:endParaRPr lang="zh-CN" altLang="en-US" sz="4800" b="1">
              <a:solidFill>
                <a:schemeClr val="bg1"/>
              </a:solidFill>
              <a:latin typeface="微软雅黑" panose="020B0503020204020204" charset="-122"/>
              <a:ea typeface="微软雅黑" panose="020B0503020204020204" charset="-122"/>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465518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职工医保待遇：待遇享受期 </a:t>
            </a:r>
            <a:r>
              <a:rPr lang="en-US" altLang="zh-CN" sz="2800">
                <a:solidFill>
                  <a:schemeClr val="bg1"/>
                </a:solidFill>
                <a:sym typeface="+mn-ea"/>
              </a:rPr>
              <a:t> </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906145" y="873125"/>
            <a:ext cx="6096000" cy="521970"/>
          </a:xfrm>
          <a:prstGeom prst="rect">
            <a:avLst/>
          </a:prstGeom>
          <a:noFill/>
        </p:spPr>
        <p:txBody>
          <a:bodyPr wrap="square" rtlCol="0" anchor="t">
            <a:spAutoFit/>
          </a:bodyPr>
          <a:p>
            <a:r>
              <a:rPr lang="zh-CN" altLang="en-US" sz="2800" b="1" dirty="0" smtClean="0">
                <a:latin typeface="黑体" panose="02010609060101010101" charset="-122"/>
                <a:ea typeface="黑体" panose="02010609060101010101" charset="-122"/>
                <a:sym typeface="+mn-ea"/>
              </a:rPr>
              <a:t>一、单位职工</a:t>
            </a:r>
            <a:endParaRPr lang="zh-CN" altLang="en-US" sz="2800" b="1" dirty="0" smtClean="0">
              <a:latin typeface="黑体" panose="02010609060101010101" charset="-122"/>
              <a:ea typeface="黑体" panose="02010609060101010101" charset="-122"/>
              <a:sym typeface="+mn-ea"/>
            </a:endParaRPr>
          </a:p>
        </p:txBody>
      </p:sp>
      <p:sp>
        <p:nvSpPr>
          <p:cNvPr id="5" name="内容占位符 2"/>
          <p:cNvSpPr>
            <a:spLocks noGrp="1"/>
          </p:cNvSpPr>
          <p:nvPr>
            <p:custDataLst>
              <p:tags r:id="rId2"/>
            </p:custDataLst>
          </p:nvPr>
        </p:nvSpPr>
        <p:spPr>
          <a:xfrm>
            <a:off x="906145" y="1756410"/>
            <a:ext cx="10515600" cy="346138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a:lnSpc>
                <a:spcPts val="4000"/>
              </a:lnSpc>
              <a:buNone/>
            </a:pPr>
            <a:r>
              <a:rPr lang="en-US" altLang="zh-CN" dirty="0" smtClean="0"/>
              <a:t>    </a:t>
            </a:r>
            <a:r>
              <a:rPr lang="en-US" altLang="zh-CN" sz="2400" dirty="0" smtClean="0">
                <a:latin typeface="新宋体" panose="02010609030101010101" charset="-122"/>
                <a:ea typeface="新宋体" panose="02010609030101010101" charset="-122"/>
                <a:cs typeface="新宋体" panose="02010609030101010101" charset="-122"/>
              </a:rPr>
              <a:t> </a:t>
            </a:r>
            <a:r>
              <a:rPr lang="zh-CN" altLang="en-US" b="1" dirty="0" smtClean="0">
                <a:latin typeface="新宋体" panose="02010609030101010101" charset="-122"/>
                <a:ea typeface="新宋体" panose="02010609030101010101" charset="-122"/>
                <a:cs typeface="新宋体" panose="02010609030101010101" charset="-122"/>
              </a:rPr>
              <a:t>（一）</a:t>
            </a:r>
            <a:r>
              <a:rPr lang="en-US" altLang="zh-CN" b="1" dirty="0" smtClean="0">
                <a:latin typeface="新宋体" panose="02010609030101010101" charset="-122"/>
                <a:ea typeface="新宋体" panose="02010609030101010101" charset="-122"/>
                <a:cs typeface="新宋体" panose="02010609030101010101" charset="-122"/>
              </a:rPr>
              <a:t> 由用人单位代扣代缴医保费的</a:t>
            </a:r>
            <a:r>
              <a:rPr lang="zh-CN" altLang="en-US" b="1" dirty="0" smtClean="0">
                <a:latin typeface="新宋体" panose="02010609030101010101" charset="-122"/>
                <a:ea typeface="新宋体" panose="02010609030101010101" charset="-122"/>
                <a:cs typeface="新宋体" panose="02010609030101010101" charset="-122"/>
              </a:rPr>
              <a:t>新</a:t>
            </a:r>
            <a:r>
              <a:rPr lang="en-US" altLang="zh-CN" b="1" dirty="0" smtClean="0">
                <a:latin typeface="新宋体" panose="02010609030101010101" charset="-122"/>
                <a:ea typeface="新宋体" panose="02010609030101010101" charset="-122"/>
                <a:cs typeface="新宋体" panose="02010609030101010101" charset="-122"/>
              </a:rPr>
              <a:t>参保人员，从</a:t>
            </a:r>
            <a:r>
              <a:rPr lang="en-US" altLang="zh-CN" b="1" dirty="0" smtClean="0">
                <a:solidFill>
                  <a:srgbClr val="FF0000"/>
                </a:solidFill>
                <a:latin typeface="新宋体" panose="02010609030101010101" charset="-122"/>
                <a:ea typeface="新宋体" panose="02010609030101010101" charset="-122"/>
                <a:cs typeface="新宋体" panose="02010609030101010101" charset="-122"/>
              </a:rPr>
              <a:t>缴费到账</a:t>
            </a:r>
            <a:r>
              <a:rPr lang="en-US" altLang="zh-CN" b="1" dirty="0" smtClean="0">
                <a:solidFill>
                  <a:schemeClr val="tx1"/>
                </a:solidFill>
                <a:latin typeface="新宋体" panose="02010609030101010101" charset="-122"/>
                <a:ea typeface="新宋体" panose="02010609030101010101" charset="-122"/>
                <a:cs typeface="新宋体" panose="02010609030101010101" charset="-122"/>
              </a:rPr>
              <a:t>的次月1</a:t>
            </a:r>
            <a:r>
              <a:rPr lang="zh-CN" altLang="zh-CN" b="1" dirty="0" smtClean="0">
                <a:solidFill>
                  <a:schemeClr val="tx1"/>
                </a:solidFill>
                <a:latin typeface="新宋体" panose="02010609030101010101" charset="-122"/>
                <a:ea typeface="新宋体" panose="02010609030101010101" charset="-122"/>
                <a:cs typeface="新宋体" panose="02010609030101010101" charset="-122"/>
              </a:rPr>
              <a:t>日</a:t>
            </a:r>
            <a:r>
              <a:rPr lang="en-US" altLang="zh-CN" b="1" dirty="0" smtClean="0">
                <a:latin typeface="新宋体" panose="02010609030101010101" charset="-122"/>
                <a:ea typeface="新宋体" panose="02010609030101010101" charset="-122"/>
                <a:cs typeface="新宋体" panose="02010609030101010101" charset="-122"/>
              </a:rPr>
              <a:t>起开始享受医疗保险待遇。</a:t>
            </a:r>
            <a:endParaRPr lang="en-US" altLang="zh-CN" sz="2400" b="1" dirty="0" smtClean="0">
              <a:latin typeface="新宋体" panose="02010609030101010101" charset="-122"/>
              <a:ea typeface="新宋体" panose="02010609030101010101" charset="-122"/>
              <a:cs typeface="新宋体" panose="02010609030101010101" charset="-122"/>
            </a:endParaRPr>
          </a:p>
          <a:p>
            <a:pPr marL="0">
              <a:lnSpc>
                <a:spcPts val="4000"/>
              </a:lnSpc>
              <a:buNone/>
            </a:pPr>
            <a:r>
              <a:rPr lang="en-US" altLang="zh-CN" sz="2400" dirty="0" smtClean="0">
                <a:latin typeface="新宋体" panose="02010609030101010101" charset="-122"/>
                <a:ea typeface="新宋体" panose="02010609030101010101" charset="-122"/>
                <a:cs typeface="新宋体" panose="02010609030101010101" charset="-122"/>
              </a:rPr>
              <a:t>          </a:t>
            </a:r>
            <a:endParaRPr lang="en-US" altLang="zh-CN" sz="2400" dirty="0" smtClean="0">
              <a:latin typeface="新宋体" panose="02010609030101010101" charset="-122"/>
              <a:ea typeface="新宋体" panose="02010609030101010101" charset="-122"/>
              <a:cs typeface="新宋体" panose="02010609030101010101" charset="-122"/>
            </a:endParaRPr>
          </a:p>
          <a:p>
            <a:pPr marL="0">
              <a:lnSpc>
                <a:spcPts val="4000"/>
              </a:lnSpc>
              <a:buNone/>
            </a:pPr>
            <a:r>
              <a:rPr lang="en-US" altLang="zh-CN" dirty="0" smtClean="0">
                <a:latin typeface="新宋体" panose="02010609030101010101" charset="-122"/>
                <a:ea typeface="新宋体" panose="02010609030101010101" charset="-122"/>
                <a:cs typeface="新宋体" panose="02010609030101010101" charset="-122"/>
              </a:rPr>
              <a:t>   </a:t>
            </a:r>
            <a:r>
              <a:rPr lang="en-US" altLang="zh-CN" sz="2400" dirty="0" smtClean="0">
                <a:latin typeface="新宋体" panose="02010609030101010101" charset="-122"/>
                <a:ea typeface="新宋体" panose="02010609030101010101" charset="-122"/>
                <a:cs typeface="新宋体" panose="02010609030101010101" charset="-122"/>
              </a:rPr>
              <a:t>   例：张某于2024年1月参加工作，单位于2024年1月为其缴纳1月医疗保险并于1月到账，则张某于</a:t>
            </a:r>
            <a:r>
              <a:rPr lang="en-US" altLang="zh-CN" sz="2400" dirty="0" smtClean="0">
                <a:latin typeface="新宋体" panose="02010609030101010101" charset="-122"/>
                <a:ea typeface="新宋体" panose="02010609030101010101" charset="-122"/>
                <a:cs typeface="新宋体" panose="02010609030101010101" charset="-122"/>
                <a:sym typeface="+mn-ea"/>
              </a:rPr>
              <a:t>2024年2月1日起</a:t>
            </a:r>
            <a:r>
              <a:rPr lang="en-US" altLang="zh-CN" sz="2400" dirty="0" smtClean="0">
                <a:latin typeface="新宋体" panose="02010609030101010101" charset="-122"/>
                <a:ea typeface="新宋体" panose="02010609030101010101" charset="-122"/>
                <a:cs typeface="新宋体" panose="02010609030101010101" charset="-122"/>
              </a:rPr>
              <a:t>开始享受医疗保险待遇。     </a:t>
            </a:r>
            <a:endParaRPr lang="en-US" altLang="zh-CN" sz="2400" dirty="0" smtClean="0">
              <a:latin typeface="新宋体" panose="02010609030101010101" charset="-122"/>
              <a:ea typeface="新宋体" panose="02010609030101010101" charset="-122"/>
              <a:cs typeface="新宋体" panose="02010609030101010101" charset="-122"/>
            </a:endParaRPr>
          </a:p>
          <a:p>
            <a:pPr>
              <a:buNone/>
            </a:pPr>
            <a:endParaRPr lang="en-US" altLang="zh-CN" sz="2400" dirty="0" smtClean="0">
              <a:latin typeface="新宋体" panose="02010609030101010101" charset="-122"/>
              <a:ea typeface="新宋体" panose="02010609030101010101" charset="-122"/>
              <a:cs typeface="新宋体" panose="02010609030101010101" charset="-122"/>
            </a:endParaRPr>
          </a:p>
        </p:txBody>
      </p:sp>
    </p:spTree>
    <p:custDataLst>
      <p:tags r:id="rId3"/>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465518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职工医保待遇：待遇享受期 </a:t>
            </a:r>
            <a:r>
              <a:rPr lang="en-US" altLang="zh-CN" sz="2800">
                <a:solidFill>
                  <a:schemeClr val="bg1"/>
                </a:solidFill>
                <a:sym typeface="+mn-ea"/>
              </a:rPr>
              <a:t> </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906145" y="873125"/>
            <a:ext cx="6096000" cy="521970"/>
          </a:xfrm>
          <a:prstGeom prst="rect">
            <a:avLst/>
          </a:prstGeom>
          <a:noFill/>
        </p:spPr>
        <p:txBody>
          <a:bodyPr wrap="square" rtlCol="0" anchor="t">
            <a:spAutoFit/>
          </a:bodyPr>
          <a:p>
            <a:r>
              <a:rPr lang="zh-CN" altLang="en-US" sz="2800" b="1" dirty="0" smtClean="0">
                <a:latin typeface="黑体" panose="02010609060101010101" charset="-122"/>
                <a:ea typeface="黑体" panose="02010609060101010101" charset="-122"/>
                <a:sym typeface="+mn-ea"/>
              </a:rPr>
              <a:t>一、单位职工</a:t>
            </a:r>
            <a:endParaRPr lang="zh-CN" altLang="en-US" sz="2800" b="1" dirty="0" smtClean="0">
              <a:latin typeface="黑体" panose="02010609060101010101" charset="-122"/>
              <a:ea typeface="黑体" panose="02010609060101010101" charset="-122"/>
              <a:sym typeface="+mn-ea"/>
            </a:endParaRPr>
          </a:p>
        </p:txBody>
      </p:sp>
      <p:sp>
        <p:nvSpPr>
          <p:cNvPr id="5" name="内容占位符 2"/>
          <p:cNvSpPr>
            <a:spLocks noGrp="1"/>
          </p:cNvSpPr>
          <p:nvPr>
            <p:custDataLst>
              <p:tags r:id="rId2"/>
            </p:custDataLst>
          </p:nvPr>
        </p:nvSpPr>
        <p:spPr>
          <a:xfrm>
            <a:off x="906145" y="1756410"/>
            <a:ext cx="10515600" cy="463486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25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a:lnSpc>
                <a:spcPts val="4000"/>
              </a:lnSpc>
              <a:buNone/>
            </a:pPr>
            <a:r>
              <a:rPr lang="en-US" altLang="zh-CN" sz="7000" dirty="0" smtClean="0">
                <a:latin typeface="新宋体" panose="02010609030101010101" charset="-122"/>
                <a:ea typeface="新宋体" panose="02010609030101010101" charset="-122"/>
                <a:cs typeface="新宋体" panose="02010609030101010101" charset="-122"/>
              </a:rPr>
              <a:t>  </a:t>
            </a:r>
            <a:r>
              <a:rPr lang="en-US" altLang="zh-CN" sz="11200" dirty="0" smtClean="0">
                <a:latin typeface="新宋体" panose="02010609030101010101" charset="-122"/>
                <a:ea typeface="新宋体" panose="02010609030101010101" charset="-122"/>
                <a:cs typeface="新宋体" panose="02010609030101010101" charset="-122"/>
              </a:rPr>
              <a:t> </a:t>
            </a:r>
            <a:r>
              <a:rPr lang="en-US" altLang="zh-CN" sz="11200" b="1" dirty="0" smtClean="0">
                <a:latin typeface="新宋体" panose="02010609030101010101" charset="-122"/>
                <a:ea typeface="新宋体" panose="02010609030101010101" charset="-122"/>
                <a:cs typeface="新宋体" panose="02010609030101010101" charset="-122"/>
                <a:sym typeface="+mn-ea"/>
              </a:rPr>
              <a:t>（</a:t>
            </a:r>
            <a:r>
              <a:rPr lang="en-US" altLang="zh-CN" sz="11200" b="1" dirty="0" smtClean="0">
                <a:latin typeface="新宋体" panose="02010609030101010101" charset="-122"/>
                <a:ea typeface="新宋体" panose="02010609030101010101" charset="-122"/>
                <a:cs typeface="新宋体" panose="02010609030101010101" charset="-122"/>
                <a:sym typeface="+mn-ea"/>
              </a:rPr>
              <a:t>二</a:t>
            </a:r>
            <a:r>
              <a:rPr lang="en-US" altLang="zh-CN" sz="11200" b="1" dirty="0" smtClean="0">
                <a:latin typeface="新宋体" panose="02010609030101010101" charset="-122"/>
                <a:ea typeface="新宋体" panose="02010609030101010101" charset="-122"/>
                <a:cs typeface="新宋体" panose="02010609030101010101" charset="-122"/>
                <a:sym typeface="+mn-ea"/>
              </a:rPr>
              <a:t>）用人单位及参保人员未按规定及时足额缴纳医疗保险费的，从</a:t>
            </a:r>
            <a:r>
              <a:rPr lang="en-US" altLang="zh-CN" sz="11200" b="1" dirty="0" smtClean="0">
                <a:solidFill>
                  <a:srgbClr val="FF0000"/>
                </a:solidFill>
                <a:latin typeface="新宋体" panose="02010609030101010101" charset="-122"/>
                <a:ea typeface="新宋体" panose="02010609030101010101" charset="-122"/>
                <a:cs typeface="新宋体" panose="02010609030101010101" charset="-122"/>
                <a:sym typeface="+mn-ea"/>
              </a:rPr>
              <a:t>欠费次月1日</a:t>
            </a:r>
            <a:r>
              <a:rPr lang="en-US" altLang="zh-CN" sz="11200" b="1" dirty="0" smtClean="0">
                <a:latin typeface="新宋体" panose="02010609030101010101" charset="-122"/>
                <a:ea typeface="新宋体" panose="02010609030101010101" charset="-122"/>
                <a:cs typeface="新宋体" panose="02010609030101010101" charset="-122"/>
                <a:sym typeface="+mn-ea"/>
              </a:rPr>
              <a:t>起视为停保，停保期间不享受医疗保险待遇。</a:t>
            </a:r>
            <a:endParaRPr lang="en-US" altLang="zh-CN" sz="7000" dirty="0" smtClean="0">
              <a:latin typeface="新宋体" panose="02010609030101010101" charset="-122"/>
              <a:ea typeface="新宋体" panose="02010609030101010101" charset="-122"/>
              <a:cs typeface="新宋体" panose="02010609030101010101" charset="-122"/>
            </a:endParaRPr>
          </a:p>
          <a:p>
            <a:pPr marL="0">
              <a:lnSpc>
                <a:spcPts val="4000"/>
              </a:lnSpc>
              <a:buNone/>
            </a:pPr>
            <a:r>
              <a:rPr lang="en-US" altLang="zh-CN" dirty="0" smtClean="0">
                <a:latin typeface="微软雅黑" panose="020B0503020204020204" charset="-122"/>
                <a:ea typeface="微软雅黑" panose="020B0503020204020204" charset="-122"/>
                <a:cs typeface="微软雅黑" panose="020B0503020204020204" charset="-122"/>
                <a:sym typeface="+mn-ea"/>
              </a:rPr>
              <a:t> </a:t>
            </a:r>
            <a:r>
              <a:rPr lang="en-US" altLang="zh-CN" sz="9600" dirty="0" smtClean="0">
                <a:latin typeface="新宋体" panose="02010609030101010101" charset="-122"/>
                <a:ea typeface="新宋体" panose="02010609030101010101" charset="-122"/>
                <a:cs typeface="新宋体" panose="02010609030101010101" charset="-122"/>
                <a:sym typeface="+mn-ea"/>
              </a:rPr>
              <a:t>     </a:t>
            </a:r>
            <a:r>
              <a:rPr lang="en-US" altLang="zh-CN" sz="9600" dirty="0" smtClean="0">
                <a:latin typeface="新宋体" panose="02010609030101010101" charset="-122"/>
                <a:ea typeface="新宋体" panose="02010609030101010101" charset="-122"/>
                <a:cs typeface="新宋体" panose="02010609030101010101" charset="-122"/>
                <a:sym typeface="+mn-ea"/>
              </a:rPr>
              <a:t> </a:t>
            </a:r>
            <a:r>
              <a:rPr lang="zh-CN" altLang="zh-CN" sz="9600" dirty="0" smtClean="0">
                <a:latin typeface="新宋体" panose="02010609030101010101" charset="-122"/>
                <a:ea typeface="新宋体" panose="02010609030101010101" charset="-122"/>
                <a:cs typeface="新宋体" panose="02010609030101010101" charset="-122"/>
                <a:sym typeface="+mn-ea"/>
              </a:rPr>
              <a:t>例：张某</a:t>
            </a:r>
            <a:r>
              <a:rPr lang="zh-CN" sz="9600" dirty="0" smtClean="0">
                <a:latin typeface="新宋体" panose="02010609030101010101" charset="-122"/>
                <a:ea typeface="新宋体" panose="02010609030101010101" charset="-122"/>
                <a:cs typeface="新宋体" panose="02010609030101010101" charset="-122"/>
                <a:sym typeface="+mn-ea"/>
              </a:rPr>
              <a:t>所在</a:t>
            </a:r>
            <a:r>
              <a:rPr lang="zh-CN" altLang="en-US" sz="9600" dirty="0" smtClean="0">
                <a:latin typeface="新宋体" panose="02010609030101010101" charset="-122"/>
                <a:ea typeface="新宋体" panose="02010609030101010101" charset="-122"/>
                <a:cs typeface="新宋体" panose="02010609030101010101" charset="-122"/>
                <a:sym typeface="+mn-ea"/>
              </a:rPr>
              <a:t>单位为其正常缴费至</a:t>
            </a:r>
            <a:r>
              <a:rPr lang="en-US" altLang="zh-CN" sz="9600" dirty="0" smtClean="0">
                <a:latin typeface="新宋体" panose="02010609030101010101" charset="-122"/>
                <a:ea typeface="新宋体" panose="02010609030101010101" charset="-122"/>
                <a:cs typeface="新宋体" panose="02010609030101010101" charset="-122"/>
                <a:sym typeface="+mn-ea"/>
              </a:rPr>
              <a:t>2024</a:t>
            </a:r>
            <a:r>
              <a:rPr lang="zh-CN" altLang="en-US" sz="9600" dirty="0" smtClean="0">
                <a:latin typeface="新宋体" panose="02010609030101010101" charset="-122"/>
                <a:ea typeface="新宋体" panose="02010609030101010101" charset="-122"/>
                <a:cs typeface="新宋体" panose="02010609030101010101" charset="-122"/>
                <a:sym typeface="+mn-ea"/>
              </a:rPr>
              <a:t>年</a:t>
            </a:r>
            <a:r>
              <a:rPr lang="en-US" altLang="zh-CN" sz="9600" dirty="0" smtClean="0">
                <a:latin typeface="新宋体" panose="02010609030101010101" charset="-122"/>
                <a:ea typeface="新宋体" panose="02010609030101010101" charset="-122"/>
                <a:cs typeface="新宋体" panose="02010609030101010101" charset="-122"/>
                <a:sym typeface="+mn-ea"/>
              </a:rPr>
              <a:t>2</a:t>
            </a:r>
            <a:r>
              <a:rPr lang="zh-CN" altLang="en-US" sz="9600" dirty="0" smtClean="0">
                <a:latin typeface="新宋体" panose="02010609030101010101" charset="-122"/>
                <a:ea typeface="新宋体" panose="02010609030101010101" charset="-122"/>
                <a:cs typeface="新宋体" panose="02010609030101010101" charset="-122"/>
                <a:sym typeface="+mn-ea"/>
              </a:rPr>
              <a:t>月，</a:t>
            </a:r>
            <a:r>
              <a:rPr lang="en-US" altLang="zh-CN" sz="9600" dirty="0" smtClean="0">
                <a:latin typeface="新宋体" panose="02010609030101010101" charset="-122"/>
                <a:ea typeface="新宋体" panose="02010609030101010101" charset="-122"/>
                <a:cs typeface="新宋体" panose="02010609030101010101" charset="-122"/>
                <a:sym typeface="+mn-ea"/>
              </a:rPr>
              <a:t>3</a:t>
            </a:r>
            <a:r>
              <a:rPr lang="zh-CN" altLang="en-US" sz="9600" dirty="0" smtClean="0">
                <a:latin typeface="新宋体" panose="02010609030101010101" charset="-122"/>
                <a:ea typeface="新宋体" panose="02010609030101010101" charset="-122"/>
                <a:cs typeface="新宋体" panose="02010609030101010101" charset="-122"/>
                <a:sym typeface="+mn-ea"/>
              </a:rPr>
              <a:t>月未按规定及时缴纳医疗保险，则张某于</a:t>
            </a:r>
            <a:r>
              <a:rPr lang="en-US" altLang="zh-CN" sz="9600" dirty="0" smtClean="0">
                <a:latin typeface="新宋体" panose="02010609030101010101" charset="-122"/>
                <a:ea typeface="新宋体" panose="02010609030101010101" charset="-122"/>
                <a:cs typeface="新宋体" panose="02010609030101010101" charset="-122"/>
                <a:sym typeface="+mn-ea"/>
              </a:rPr>
              <a:t>2024</a:t>
            </a:r>
            <a:r>
              <a:rPr lang="zh-CN" altLang="en-US" sz="9600" dirty="0" smtClean="0">
                <a:latin typeface="新宋体" panose="02010609030101010101" charset="-122"/>
                <a:ea typeface="新宋体" panose="02010609030101010101" charset="-122"/>
                <a:cs typeface="新宋体" panose="02010609030101010101" charset="-122"/>
                <a:sym typeface="+mn-ea"/>
              </a:rPr>
              <a:t>年</a:t>
            </a:r>
            <a:r>
              <a:rPr lang="en-US" altLang="zh-CN" sz="9600" dirty="0" smtClean="0">
                <a:latin typeface="新宋体" panose="02010609030101010101" charset="-122"/>
                <a:ea typeface="新宋体" panose="02010609030101010101" charset="-122"/>
                <a:cs typeface="新宋体" panose="02010609030101010101" charset="-122"/>
                <a:sym typeface="+mn-ea"/>
              </a:rPr>
              <a:t>4</a:t>
            </a:r>
            <a:r>
              <a:rPr lang="zh-CN" altLang="en-US" sz="9600" dirty="0" smtClean="0">
                <a:latin typeface="新宋体" panose="02010609030101010101" charset="-122"/>
                <a:ea typeface="新宋体" panose="02010609030101010101" charset="-122"/>
                <a:cs typeface="新宋体" panose="02010609030101010101" charset="-122"/>
                <a:sym typeface="+mn-ea"/>
              </a:rPr>
              <a:t>月</a:t>
            </a:r>
            <a:r>
              <a:rPr lang="en-US" altLang="zh-CN" sz="9600" dirty="0" smtClean="0">
                <a:latin typeface="新宋体" panose="02010609030101010101" charset="-122"/>
                <a:ea typeface="新宋体" panose="02010609030101010101" charset="-122"/>
                <a:cs typeface="新宋体" panose="02010609030101010101" charset="-122"/>
                <a:sym typeface="+mn-ea"/>
              </a:rPr>
              <a:t>1</a:t>
            </a:r>
            <a:r>
              <a:rPr lang="zh-CN" altLang="en-US" sz="9600" dirty="0" smtClean="0">
                <a:latin typeface="新宋体" panose="02010609030101010101" charset="-122"/>
                <a:ea typeface="新宋体" panose="02010609030101010101" charset="-122"/>
                <a:cs typeface="新宋体" panose="02010609030101010101" charset="-122"/>
                <a:sym typeface="+mn-ea"/>
              </a:rPr>
              <a:t>日起，停止享受医疗保险待遇。</a:t>
            </a:r>
            <a:endParaRPr lang="zh-CN" altLang="en-US" sz="9600" dirty="0" smtClean="0">
              <a:latin typeface="新宋体" panose="02010609030101010101" charset="-122"/>
              <a:ea typeface="新宋体" panose="02010609030101010101" charset="-122"/>
              <a:cs typeface="新宋体" panose="02010609030101010101" charset="-122"/>
              <a:sym typeface="+mn-ea"/>
            </a:endParaRPr>
          </a:p>
          <a:p>
            <a:pPr marL="0">
              <a:lnSpc>
                <a:spcPts val="4000"/>
              </a:lnSpc>
              <a:buNone/>
            </a:pPr>
            <a:endParaRPr lang="zh-CN" altLang="en-US" sz="9600" dirty="0" smtClean="0">
              <a:latin typeface="新宋体" panose="02010609030101010101" charset="-122"/>
              <a:ea typeface="新宋体" panose="02010609030101010101" charset="-122"/>
              <a:cs typeface="新宋体" panose="02010609030101010101" charset="-122"/>
              <a:sym typeface="+mn-ea"/>
            </a:endParaRPr>
          </a:p>
          <a:p>
            <a:pPr marL="0">
              <a:lnSpc>
                <a:spcPts val="4000"/>
              </a:lnSpc>
              <a:buNone/>
            </a:pPr>
            <a:r>
              <a:rPr lang="en-US" altLang="zh-CN" dirty="0" smtClean="0">
                <a:sym typeface="+mn-ea"/>
              </a:rPr>
              <a:t>  </a:t>
            </a:r>
            <a:r>
              <a:rPr lang="en-US" altLang="zh-CN" sz="11200" dirty="0" smtClean="0">
                <a:latin typeface="新宋体" panose="02010609030101010101" charset="-122"/>
                <a:ea typeface="新宋体" panose="02010609030101010101" charset="-122"/>
                <a:cs typeface="新宋体" panose="02010609030101010101" charset="-122"/>
                <a:sym typeface="+mn-ea"/>
              </a:rPr>
              <a:t>  （三）</a:t>
            </a:r>
            <a:r>
              <a:rPr lang="en-US" altLang="zh-CN" sz="11200" b="1" dirty="0" smtClean="0">
                <a:latin typeface="新宋体" panose="02010609030101010101" charset="-122"/>
                <a:ea typeface="新宋体" panose="02010609030101010101" charset="-122"/>
                <a:cs typeface="新宋体" panose="02010609030101010101" charset="-122"/>
                <a:sym typeface="+mn-ea"/>
              </a:rPr>
              <a:t>单位职工补缴欠费的，从</a:t>
            </a:r>
            <a:r>
              <a:rPr lang="en-US" altLang="zh-CN" sz="11200" b="1" dirty="0" smtClean="0">
                <a:solidFill>
                  <a:srgbClr val="0070C0"/>
                </a:solidFill>
                <a:latin typeface="新宋体" panose="02010609030101010101" charset="-122"/>
                <a:ea typeface="新宋体" panose="02010609030101010101" charset="-122"/>
                <a:cs typeface="新宋体" panose="02010609030101010101" charset="-122"/>
                <a:sym typeface="+mn-ea"/>
              </a:rPr>
              <a:t>足额</a:t>
            </a:r>
            <a:r>
              <a:rPr lang="en-US" altLang="zh-CN" sz="11200" b="1" dirty="0" smtClean="0">
                <a:latin typeface="新宋体" panose="02010609030101010101" charset="-122"/>
                <a:ea typeface="新宋体" panose="02010609030101010101" charset="-122"/>
                <a:cs typeface="新宋体" panose="02010609030101010101" charset="-122"/>
                <a:sym typeface="+mn-ea"/>
              </a:rPr>
              <a:t>补缴到账的</a:t>
            </a:r>
            <a:r>
              <a:rPr lang="en-US" altLang="zh-CN" sz="11200" b="1" dirty="0" smtClean="0">
                <a:solidFill>
                  <a:srgbClr val="FF0000"/>
                </a:solidFill>
                <a:latin typeface="新宋体" panose="02010609030101010101" charset="-122"/>
                <a:ea typeface="新宋体" panose="02010609030101010101" charset="-122"/>
                <a:cs typeface="新宋体" panose="02010609030101010101" charset="-122"/>
                <a:sym typeface="+mn-ea"/>
              </a:rPr>
              <a:t>当月1日</a:t>
            </a:r>
            <a:r>
              <a:rPr lang="en-US" altLang="zh-CN" sz="11200" b="1" dirty="0" smtClean="0">
                <a:latin typeface="新宋体" panose="02010609030101010101" charset="-122"/>
                <a:ea typeface="新宋体" panose="02010609030101010101" charset="-122"/>
                <a:cs typeface="新宋体" panose="02010609030101010101" charset="-122"/>
                <a:sym typeface="+mn-ea"/>
              </a:rPr>
              <a:t>起，开始享受职工医疗保险待遇。</a:t>
            </a:r>
            <a:endParaRPr lang="en-US" altLang="zh-CN" sz="11200" b="1" dirty="0" smtClean="0">
              <a:latin typeface="新宋体" panose="02010609030101010101" charset="-122"/>
              <a:ea typeface="新宋体" panose="02010609030101010101" charset="-122"/>
              <a:cs typeface="新宋体" panose="02010609030101010101" charset="-122"/>
              <a:sym typeface="+mn-ea"/>
            </a:endParaRPr>
          </a:p>
          <a:p>
            <a:pPr marL="0">
              <a:lnSpc>
                <a:spcPts val="4000"/>
              </a:lnSpc>
              <a:buNone/>
            </a:pPr>
            <a:r>
              <a:rPr lang="en-US" altLang="zh-CN" sz="11200" b="1" dirty="0" smtClean="0">
                <a:latin typeface="新宋体" panose="02010609030101010101" charset="-122"/>
                <a:ea typeface="新宋体" panose="02010609030101010101" charset="-122"/>
                <a:cs typeface="新宋体" panose="02010609030101010101" charset="-122"/>
              </a:rPr>
              <a:t>    </a:t>
            </a:r>
            <a:endParaRPr lang="en-US" altLang="zh-CN" sz="11200" b="1" dirty="0" smtClean="0">
              <a:latin typeface="新宋体" panose="02010609030101010101" charset="-122"/>
              <a:ea typeface="新宋体" panose="02010609030101010101" charset="-122"/>
              <a:cs typeface="新宋体" panose="02010609030101010101" charset="-122"/>
            </a:endParaRPr>
          </a:p>
          <a:p>
            <a:pPr>
              <a:buNone/>
            </a:pPr>
            <a:endParaRPr lang="en-US" altLang="zh-CN" sz="2400" dirty="0" smtClean="0">
              <a:latin typeface="新宋体" panose="02010609030101010101" charset="-122"/>
              <a:ea typeface="新宋体" panose="02010609030101010101" charset="-122"/>
              <a:cs typeface="新宋体" panose="02010609030101010101" charset="-122"/>
            </a:endParaRPr>
          </a:p>
        </p:txBody>
      </p:sp>
    </p:spTree>
    <p:custDataLst>
      <p:tags r:id="rId3"/>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465518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职工医保待遇：待遇享受期 </a:t>
            </a:r>
            <a:r>
              <a:rPr lang="en-US" altLang="zh-CN" sz="2800">
                <a:solidFill>
                  <a:schemeClr val="bg1"/>
                </a:solidFill>
                <a:sym typeface="+mn-ea"/>
              </a:rPr>
              <a:t> </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906145" y="873125"/>
            <a:ext cx="6096000" cy="521970"/>
          </a:xfrm>
          <a:prstGeom prst="rect">
            <a:avLst/>
          </a:prstGeom>
          <a:noFill/>
        </p:spPr>
        <p:txBody>
          <a:bodyPr wrap="square" rtlCol="0" anchor="t">
            <a:spAutoFit/>
          </a:bodyPr>
          <a:p>
            <a:r>
              <a:rPr lang="zh-CN" altLang="en-US" sz="2800" b="1" dirty="0" smtClean="0">
                <a:latin typeface="黑体" panose="02010609060101010101" charset="-122"/>
                <a:ea typeface="黑体" panose="02010609060101010101" charset="-122"/>
                <a:sym typeface="+mn-ea"/>
              </a:rPr>
              <a:t>二、灵活就业人员</a:t>
            </a:r>
            <a:endParaRPr lang="zh-CN" altLang="en-US" sz="2800" b="1" dirty="0" smtClean="0">
              <a:latin typeface="黑体" panose="02010609060101010101" charset="-122"/>
              <a:ea typeface="黑体" panose="02010609060101010101" charset="-122"/>
              <a:sym typeface="+mn-ea"/>
            </a:endParaRPr>
          </a:p>
        </p:txBody>
      </p:sp>
      <p:sp>
        <p:nvSpPr>
          <p:cNvPr id="5" name="内容占位符 2"/>
          <p:cNvSpPr>
            <a:spLocks noGrp="1"/>
          </p:cNvSpPr>
          <p:nvPr>
            <p:custDataLst>
              <p:tags r:id="rId2"/>
            </p:custDataLst>
          </p:nvPr>
        </p:nvSpPr>
        <p:spPr>
          <a:xfrm>
            <a:off x="906145" y="1756410"/>
            <a:ext cx="10515600" cy="463486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3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ts val="4000"/>
              </a:lnSpc>
              <a:buNone/>
            </a:pPr>
            <a:r>
              <a:rPr lang="en-US" altLang="zh-CN" sz="9335" dirty="0" smtClean="0">
                <a:latin typeface="新宋体" panose="02010609030101010101" charset="-122"/>
                <a:ea typeface="新宋体" panose="02010609030101010101" charset="-122"/>
                <a:cs typeface="新宋体" panose="02010609030101010101" charset="-122"/>
              </a:rPr>
              <a:t> </a:t>
            </a:r>
            <a:r>
              <a:rPr lang="en-US" altLang="zh-CN" sz="11200" b="1" dirty="0" smtClean="0">
                <a:latin typeface="新宋体" panose="02010609030101010101" charset="-122"/>
                <a:ea typeface="新宋体" panose="02010609030101010101" charset="-122"/>
                <a:cs typeface="新宋体" panose="02010609030101010101" charset="-122"/>
              </a:rPr>
              <a:t>  </a:t>
            </a:r>
            <a:r>
              <a:rPr lang="en-US" altLang="zh-CN" sz="9335" b="1" dirty="0" smtClean="0">
                <a:latin typeface="新宋体" panose="02010609030101010101" charset="-122"/>
                <a:ea typeface="新宋体" panose="02010609030101010101" charset="-122"/>
                <a:cs typeface="新宋体" panose="02010609030101010101" charset="-122"/>
                <a:sym typeface="+mn-ea"/>
              </a:rPr>
              <a:t>（</a:t>
            </a:r>
            <a:r>
              <a:rPr lang="en-US" altLang="zh-CN" sz="9335" b="1" dirty="0" smtClean="0">
                <a:latin typeface="新宋体" panose="02010609030101010101" charset="-122"/>
                <a:ea typeface="新宋体" panose="02010609030101010101" charset="-122"/>
                <a:cs typeface="新宋体" panose="02010609030101010101" charset="-122"/>
                <a:sym typeface="+mn-ea"/>
              </a:rPr>
              <a:t>一</a:t>
            </a:r>
            <a:r>
              <a:rPr lang="en-US" altLang="zh-CN" sz="9335" b="1" dirty="0" smtClean="0">
                <a:latin typeface="新宋体" panose="02010609030101010101" charset="-122"/>
                <a:ea typeface="新宋体" panose="02010609030101010101" charset="-122"/>
                <a:cs typeface="新宋体" panose="02010609030101010101" charset="-122"/>
                <a:sym typeface="+mn-ea"/>
              </a:rPr>
              <a:t>）灵活就业人员首次参保，从</a:t>
            </a:r>
            <a:r>
              <a:rPr lang="en-US" altLang="zh-CN" sz="9335" b="1" dirty="0" smtClean="0">
                <a:solidFill>
                  <a:srgbClr val="FF0000"/>
                </a:solidFill>
                <a:latin typeface="新宋体" panose="02010609030101010101" charset="-122"/>
                <a:ea typeface="新宋体" panose="02010609030101010101" charset="-122"/>
                <a:cs typeface="新宋体" panose="02010609030101010101" charset="-122"/>
                <a:sym typeface="+mn-ea"/>
              </a:rPr>
              <a:t>缴费到账</a:t>
            </a:r>
            <a:r>
              <a:rPr lang="en-US" altLang="zh-CN" sz="9335" b="1" dirty="0" smtClean="0">
                <a:solidFill>
                  <a:srgbClr val="0523BB"/>
                </a:solidFill>
                <a:latin typeface="新宋体" panose="02010609030101010101" charset="-122"/>
                <a:ea typeface="新宋体" panose="02010609030101010101" charset="-122"/>
                <a:cs typeface="新宋体" panose="02010609030101010101" charset="-122"/>
                <a:sym typeface="+mn-ea"/>
              </a:rPr>
              <a:t>第四个月1日</a:t>
            </a:r>
            <a:r>
              <a:rPr lang="en-US" altLang="zh-CN" sz="9335" b="1" dirty="0" smtClean="0">
                <a:latin typeface="新宋体" panose="02010609030101010101" charset="-122"/>
                <a:ea typeface="新宋体" panose="02010609030101010101" charset="-122"/>
                <a:cs typeface="新宋体" panose="02010609030101010101" charset="-122"/>
                <a:sym typeface="+mn-ea"/>
              </a:rPr>
              <a:t>起，开始享受职工医疗保险待遇。</a:t>
            </a:r>
            <a:endParaRPr lang="en-US" altLang="zh-CN" sz="9335" dirty="0" smtClean="0">
              <a:latin typeface="新宋体" panose="02010609030101010101" charset="-122"/>
              <a:ea typeface="新宋体" panose="02010609030101010101" charset="-122"/>
              <a:cs typeface="新宋体" panose="02010609030101010101" charset="-122"/>
            </a:endParaRPr>
          </a:p>
          <a:p>
            <a:pPr>
              <a:lnSpc>
                <a:spcPts val="4000"/>
              </a:lnSpc>
              <a:buNone/>
            </a:pPr>
            <a:r>
              <a:rPr lang="en-US" altLang="zh-CN" sz="11200" dirty="0" smtClean="0">
                <a:sym typeface="+mn-ea"/>
              </a:rPr>
              <a:t>   </a:t>
            </a:r>
            <a:r>
              <a:rPr lang="zh-CN" altLang="en-US" sz="9600" dirty="0" smtClean="0">
                <a:latin typeface="新宋体" panose="02010609030101010101" charset="-122"/>
                <a:ea typeface="新宋体" panose="02010609030101010101" charset="-122"/>
                <a:cs typeface="新宋体" panose="02010609030101010101" charset="-122"/>
                <a:sym typeface="+mn-ea"/>
              </a:rPr>
              <a:t>    </a:t>
            </a:r>
            <a:r>
              <a:rPr lang="en-US" altLang="zh-CN" sz="9335" b="1" dirty="0" smtClean="0">
                <a:solidFill>
                  <a:srgbClr val="FF0000"/>
                </a:solidFill>
                <a:latin typeface="新宋体" panose="02010609030101010101" charset="-122"/>
                <a:ea typeface="新宋体" panose="02010609030101010101" charset="-122"/>
                <a:cs typeface="新宋体" panose="02010609030101010101" charset="-122"/>
                <a:sym typeface="+mn-ea"/>
              </a:rPr>
              <a:t> 政策调整</a:t>
            </a:r>
            <a:r>
              <a:rPr lang="en-US" altLang="zh-CN" sz="9335" b="1" dirty="0" smtClean="0">
                <a:latin typeface="新宋体" panose="02010609030101010101" charset="-122"/>
                <a:ea typeface="新宋体" panose="02010609030101010101" charset="-122"/>
                <a:cs typeface="新宋体" panose="02010609030101010101" charset="-122"/>
                <a:sym typeface="+mn-ea"/>
              </a:rPr>
              <a:t>：灵活就业人员首次参保，待遇等待期由以往的6个月调整为3个月。</a:t>
            </a:r>
            <a:endParaRPr lang="en-US" altLang="zh-CN" sz="9335" b="1" dirty="0" smtClean="0">
              <a:latin typeface="新宋体" panose="02010609030101010101" charset="-122"/>
              <a:ea typeface="新宋体" panose="02010609030101010101" charset="-122"/>
              <a:cs typeface="新宋体" panose="02010609030101010101" charset="-122"/>
            </a:endParaRPr>
          </a:p>
          <a:p>
            <a:pPr>
              <a:lnSpc>
                <a:spcPts val="4000"/>
              </a:lnSpc>
              <a:buNone/>
            </a:pPr>
            <a:r>
              <a:rPr lang="en-US" altLang="zh-CN" sz="11200" dirty="0" smtClean="0">
                <a:sym typeface="+mn-ea"/>
              </a:rPr>
              <a:t>        </a:t>
            </a:r>
            <a:endParaRPr lang="en-US" altLang="zh-CN" sz="11200" dirty="0" smtClean="0"/>
          </a:p>
          <a:p>
            <a:pPr>
              <a:lnSpc>
                <a:spcPts val="4000"/>
              </a:lnSpc>
              <a:buNone/>
            </a:pPr>
            <a:r>
              <a:rPr lang="en-US" altLang="zh-CN" sz="11200" dirty="0" smtClean="0">
                <a:sym typeface="+mn-ea"/>
              </a:rPr>
              <a:t>     </a:t>
            </a:r>
            <a:r>
              <a:rPr lang="zh-CN" altLang="en-US" sz="9600" dirty="0" smtClean="0">
                <a:latin typeface="新宋体" panose="02010609030101010101" charset="-122"/>
                <a:ea typeface="新宋体" panose="02010609030101010101" charset="-122"/>
                <a:cs typeface="新宋体" panose="02010609030101010101" charset="-122"/>
                <a:sym typeface="+mn-ea"/>
              </a:rPr>
              <a:t>  例如：陈某于2024年1月首次以灵活就业身份参加职工医疗保险并缴费到账，2月、3月正常缴费，则</a:t>
            </a:r>
            <a:r>
              <a:rPr lang="zh-CN" altLang="en-US" sz="9600" dirty="0" smtClean="0">
                <a:latin typeface="新宋体" panose="02010609030101010101" charset="-122"/>
                <a:ea typeface="新宋体" panose="02010609030101010101" charset="-122"/>
                <a:cs typeface="新宋体" panose="02010609030101010101" charset="-122"/>
                <a:sym typeface="+mn-ea"/>
              </a:rPr>
              <a:t>陈某</a:t>
            </a:r>
            <a:r>
              <a:rPr lang="zh-CN" altLang="en-US" sz="9600" dirty="0" smtClean="0">
                <a:latin typeface="新宋体" panose="02010609030101010101" charset="-122"/>
                <a:ea typeface="新宋体" panose="02010609030101010101" charset="-122"/>
                <a:cs typeface="新宋体" panose="02010609030101010101" charset="-122"/>
                <a:sym typeface="+mn-ea"/>
              </a:rPr>
              <a:t>2023年4月1日起开始享受职工医疗保险待遇。</a:t>
            </a:r>
            <a:endParaRPr lang="zh-CN" altLang="en-US" sz="9600" dirty="0" smtClean="0">
              <a:latin typeface="新宋体" panose="02010609030101010101" charset="-122"/>
              <a:ea typeface="新宋体" panose="02010609030101010101" charset="-122"/>
              <a:cs typeface="新宋体" panose="02010609030101010101" charset="-122"/>
            </a:endParaRPr>
          </a:p>
          <a:p>
            <a:pPr marL="0">
              <a:lnSpc>
                <a:spcPts val="4000"/>
              </a:lnSpc>
              <a:buNone/>
            </a:pPr>
            <a:endParaRPr lang="en-US" altLang="zh-CN" sz="2400" dirty="0" smtClean="0">
              <a:latin typeface="新宋体" panose="02010609030101010101" charset="-122"/>
              <a:ea typeface="新宋体" panose="02010609030101010101" charset="-122"/>
              <a:cs typeface="新宋体" panose="02010609030101010101" charset="-122"/>
            </a:endParaRPr>
          </a:p>
        </p:txBody>
      </p:sp>
    </p:spTree>
    <p:custDataLst>
      <p:tags r:id="rId3"/>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465518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职工医保待遇：待遇享受期 </a:t>
            </a:r>
            <a:r>
              <a:rPr lang="en-US" altLang="zh-CN" sz="2800">
                <a:solidFill>
                  <a:schemeClr val="bg1"/>
                </a:solidFill>
                <a:sym typeface="+mn-ea"/>
              </a:rPr>
              <a:t> </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906145" y="873125"/>
            <a:ext cx="6096000" cy="521970"/>
          </a:xfrm>
          <a:prstGeom prst="rect">
            <a:avLst/>
          </a:prstGeom>
          <a:noFill/>
        </p:spPr>
        <p:txBody>
          <a:bodyPr wrap="square" rtlCol="0" anchor="t">
            <a:spAutoFit/>
          </a:bodyPr>
          <a:p>
            <a:r>
              <a:rPr lang="zh-CN" altLang="en-US" sz="2800" b="1" dirty="0" smtClean="0">
                <a:latin typeface="黑体" panose="02010609060101010101" charset="-122"/>
                <a:ea typeface="黑体" panose="02010609060101010101" charset="-122"/>
                <a:sym typeface="+mn-ea"/>
              </a:rPr>
              <a:t>二、灵活就业人员</a:t>
            </a:r>
            <a:endParaRPr lang="zh-CN" altLang="en-US" sz="2800" b="1" dirty="0" smtClean="0">
              <a:latin typeface="黑体" panose="02010609060101010101" charset="-122"/>
              <a:ea typeface="黑体" panose="02010609060101010101" charset="-122"/>
              <a:sym typeface="+mn-ea"/>
            </a:endParaRPr>
          </a:p>
        </p:txBody>
      </p:sp>
      <p:sp>
        <p:nvSpPr>
          <p:cNvPr id="5" name="内容占位符 2"/>
          <p:cNvSpPr>
            <a:spLocks noGrp="1"/>
          </p:cNvSpPr>
          <p:nvPr>
            <p:custDataLst>
              <p:tags r:id="rId2"/>
            </p:custDataLst>
          </p:nvPr>
        </p:nvSpPr>
        <p:spPr>
          <a:xfrm>
            <a:off x="906145" y="1976755"/>
            <a:ext cx="10515600" cy="344551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ts val="4000"/>
              </a:lnSpc>
              <a:buNone/>
            </a:pPr>
            <a:r>
              <a:rPr lang="en-US" altLang="zh-CN" dirty="0" smtClean="0">
                <a:latin typeface="新宋体" panose="02010609030101010101" charset="-122"/>
                <a:ea typeface="新宋体" panose="02010609030101010101" charset="-122"/>
                <a:cs typeface="新宋体" panose="02010609030101010101" charset="-122"/>
              </a:rPr>
              <a:t> </a:t>
            </a:r>
            <a:r>
              <a:rPr lang="en-US" altLang="zh-CN" b="1" dirty="0" smtClean="0">
                <a:latin typeface="新宋体" panose="02010609030101010101" charset="-122"/>
                <a:ea typeface="新宋体" panose="02010609030101010101" charset="-122"/>
                <a:cs typeface="新宋体" panose="02010609030101010101" charset="-122"/>
                <a:sym typeface="+mn-ea"/>
              </a:rPr>
              <a:t>   （二）灵活就业人员断保</a:t>
            </a:r>
            <a:r>
              <a:rPr lang="en-US" altLang="zh-CN" b="1" dirty="0" smtClean="0">
                <a:solidFill>
                  <a:srgbClr val="0523BB"/>
                </a:solidFill>
                <a:latin typeface="新宋体" panose="02010609030101010101" charset="-122"/>
                <a:ea typeface="新宋体" panose="02010609030101010101" charset="-122"/>
                <a:cs typeface="新宋体" panose="02010609030101010101" charset="-122"/>
                <a:sym typeface="+mn-ea"/>
              </a:rPr>
              <a:t>欠费在3个月以内</a:t>
            </a:r>
            <a:r>
              <a:rPr lang="en-US" altLang="zh-CN" b="1" dirty="0" smtClean="0">
                <a:latin typeface="新宋体" panose="02010609030101010101" charset="-122"/>
                <a:ea typeface="新宋体" panose="02010609030101010101" charset="-122"/>
                <a:cs typeface="新宋体" panose="02010609030101010101" charset="-122"/>
                <a:sym typeface="+mn-ea"/>
              </a:rPr>
              <a:t>（含3个月）且连续参加基本医疗保险</a:t>
            </a:r>
            <a:r>
              <a:rPr lang="en-US" altLang="zh-CN" b="1" dirty="0" smtClean="0">
                <a:solidFill>
                  <a:srgbClr val="0523BB"/>
                </a:solidFill>
                <a:latin typeface="新宋体" panose="02010609030101010101" charset="-122"/>
                <a:ea typeface="新宋体" panose="02010609030101010101" charset="-122"/>
                <a:cs typeface="新宋体" panose="02010609030101010101" charset="-122"/>
                <a:sym typeface="+mn-ea"/>
              </a:rPr>
              <a:t>满2年以上</a:t>
            </a:r>
            <a:r>
              <a:rPr lang="en-US" altLang="zh-CN" b="1" dirty="0" smtClean="0">
                <a:latin typeface="新宋体" panose="02010609030101010101" charset="-122"/>
                <a:ea typeface="新宋体" panose="02010609030101010101" charset="-122"/>
                <a:cs typeface="新宋体" panose="02010609030101010101" charset="-122"/>
                <a:sym typeface="+mn-ea"/>
              </a:rPr>
              <a:t>的（含2年），可补缴中断期间的医保费用；从足额</a:t>
            </a:r>
            <a:r>
              <a:rPr lang="en-US" altLang="zh-CN" b="1" dirty="0" smtClean="0">
                <a:solidFill>
                  <a:srgbClr val="0523BB"/>
                </a:solidFill>
                <a:latin typeface="新宋体" panose="02010609030101010101" charset="-122"/>
                <a:ea typeface="新宋体" panose="02010609030101010101" charset="-122"/>
                <a:cs typeface="新宋体" panose="02010609030101010101" charset="-122"/>
                <a:sym typeface="+mn-ea"/>
              </a:rPr>
              <a:t>补缴到账的当月1日</a:t>
            </a:r>
            <a:r>
              <a:rPr lang="en-US" altLang="zh-CN" b="1" dirty="0" smtClean="0">
                <a:latin typeface="新宋体" panose="02010609030101010101" charset="-122"/>
                <a:ea typeface="新宋体" panose="02010609030101010101" charset="-122"/>
                <a:cs typeface="新宋体" panose="02010609030101010101" charset="-122"/>
                <a:sym typeface="+mn-ea"/>
              </a:rPr>
              <a:t>起，开始享受职工医疗保险待遇。中断期间的待遇可按规定</a:t>
            </a:r>
            <a:r>
              <a:rPr lang="en-US" altLang="zh-CN" b="1" dirty="0" smtClean="0">
                <a:solidFill>
                  <a:srgbClr val="FF0000"/>
                </a:solidFill>
                <a:latin typeface="新宋体" panose="02010609030101010101" charset="-122"/>
                <a:ea typeface="新宋体" panose="02010609030101010101" charset="-122"/>
                <a:cs typeface="新宋体" panose="02010609030101010101" charset="-122"/>
                <a:sym typeface="+mn-ea"/>
              </a:rPr>
              <a:t>追溯享受</a:t>
            </a:r>
            <a:r>
              <a:rPr lang="en-US" altLang="zh-CN" b="1" dirty="0" smtClean="0">
                <a:latin typeface="新宋体" panose="02010609030101010101" charset="-122"/>
                <a:ea typeface="新宋体" panose="02010609030101010101" charset="-122"/>
                <a:cs typeface="新宋体" panose="02010609030101010101" charset="-122"/>
                <a:sym typeface="+mn-ea"/>
              </a:rPr>
              <a:t>。不补缴或不足额补缴的，从再次缴费到账的</a:t>
            </a:r>
            <a:r>
              <a:rPr lang="en-US" altLang="zh-CN" b="1" dirty="0" smtClean="0">
                <a:solidFill>
                  <a:srgbClr val="0523BB"/>
                </a:solidFill>
                <a:latin typeface="新宋体" panose="02010609030101010101" charset="-122"/>
                <a:ea typeface="新宋体" panose="02010609030101010101" charset="-122"/>
                <a:cs typeface="新宋体" panose="02010609030101010101" charset="-122"/>
                <a:sym typeface="+mn-ea"/>
              </a:rPr>
              <a:t>第4个月1日</a:t>
            </a:r>
            <a:r>
              <a:rPr lang="en-US" altLang="zh-CN" b="1" dirty="0" smtClean="0">
                <a:latin typeface="新宋体" panose="02010609030101010101" charset="-122"/>
                <a:ea typeface="新宋体" panose="02010609030101010101" charset="-122"/>
                <a:cs typeface="新宋体" panose="02010609030101010101" charset="-122"/>
                <a:sym typeface="+mn-ea"/>
              </a:rPr>
              <a:t>起开始享受职工医疗保险待遇。</a:t>
            </a:r>
            <a:endParaRPr lang="en-US" altLang="zh-CN" b="1" dirty="0" smtClean="0">
              <a:latin typeface="新宋体" panose="02010609030101010101" charset="-122"/>
              <a:ea typeface="新宋体" panose="02010609030101010101" charset="-122"/>
              <a:cs typeface="新宋体" panose="02010609030101010101" charset="-122"/>
            </a:endParaRPr>
          </a:p>
          <a:p>
            <a:pPr>
              <a:lnSpc>
                <a:spcPts val="4000"/>
              </a:lnSpc>
              <a:buNone/>
            </a:pPr>
            <a:endParaRPr lang="en-US" altLang="zh-CN" sz="9335" dirty="0" smtClean="0">
              <a:latin typeface="新宋体" panose="02010609030101010101" charset="-122"/>
              <a:ea typeface="新宋体" panose="02010609030101010101" charset="-122"/>
              <a:cs typeface="新宋体" panose="02010609030101010101" charset="-122"/>
            </a:endParaRPr>
          </a:p>
          <a:p>
            <a:pPr marL="0">
              <a:lnSpc>
                <a:spcPts val="4000"/>
              </a:lnSpc>
              <a:buNone/>
            </a:pPr>
            <a:endParaRPr lang="en-US" altLang="zh-CN" sz="2400" dirty="0" smtClean="0">
              <a:latin typeface="新宋体" panose="02010609030101010101" charset="-122"/>
              <a:ea typeface="新宋体" panose="02010609030101010101" charset="-122"/>
              <a:cs typeface="新宋体" panose="02010609030101010101" charset="-122"/>
            </a:endParaRPr>
          </a:p>
        </p:txBody>
      </p:sp>
    </p:spTree>
    <p:custDataLst>
      <p:tags r:id="rId3"/>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465518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职工医保待遇：待遇享受期 </a:t>
            </a:r>
            <a:r>
              <a:rPr lang="en-US" altLang="zh-CN" sz="2800">
                <a:solidFill>
                  <a:schemeClr val="bg1"/>
                </a:solidFill>
                <a:sym typeface="+mn-ea"/>
              </a:rPr>
              <a:t> </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906145" y="873125"/>
            <a:ext cx="6096000" cy="521970"/>
          </a:xfrm>
          <a:prstGeom prst="rect">
            <a:avLst/>
          </a:prstGeom>
          <a:noFill/>
        </p:spPr>
        <p:txBody>
          <a:bodyPr wrap="square" rtlCol="0" anchor="t">
            <a:spAutoFit/>
          </a:bodyPr>
          <a:p>
            <a:r>
              <a:rPr lang="zh-CN" altLang="en-US" sz="2800" b="1" dirty="0" smtClean="0">
                <a:latin typeface="黑体" panose="02010609060101010101" charset="-122"/>
                <a:ea typeface="黑体" panose="02010609060101010101" charset="-122"/>
                <a:sym typeface="+mn-ea"/>
              </a:rPr>
              <a:t>二、灵活就业人员</a:t>
            </a:r>
            <a:endParaRPr lang="zh-CN" altLang="en-US" sz="2800" b="1" dirty="0" smtClean="0">
              <a:latin typeface="黑体" panose="02010609060101010101" charset="-122"/>
              <a:ea typeface="黑体" panose="02010609060101010101" charset="-122"/>
              <a:sym typeface="+mn-ea"/>
            </a:endParaRPr>
          </a:p>
        </p:txBody>
      </p:sp>
      <p:sp>
        <p:nvSpPr>
          <p:cNvPr id="7" name="文本框 6"/>
          <p:cNvSpPr txBox="1"/>
          <p:nvPr/>
        </p:nvSpPr>
        <p:spPr>
          <a:xfrm>
            <a:off x="797560" y="1579880"/>
            <a:ext cx="10651490" cy="4707890"/>
          </a:xfrm>
          <a:prstGeom prst="rect">
            <a:avLst/>
          </a:prstGeom>
          <a:noFill/>
        </p:spPr>
        <p:txBody>
          <a:bodyPr wrap="square" rtlCol="0">
            <a:spAutoFit/>
          </a:bodyPr>
          <a:p>
            <a:pPr>
              <a:lnSpc>
                <a:spcPts val="4000"/>
              </a:lnSpc>
              <a:buNone/>
            </a:pPr>
            <a:r>
              <a:rPr lang="en-US" altLang="zh-CN" sz="2800" b="1" dirty="0" smtClean="0">
                <a:solidFill>
                  <a:srgbClr val="FF0000"/>
                </a:solidFill>
                <a:latin typeface="新宋体" panose="02010609030101010101" charset="-122"/>
                <a:ea typeface="新宋体" panose="02010609030101010101" charset="-122"/>
                <a:cs typeface="新宋体" panose="02010609030101010101" charset="-122"/>
                <a:sym typeface="+mn-ea"/>
              </a:rPr>
              <a:t>政策调整：</a:t>
            </a:r>
            <a:r>
              <a:rPr lang="en-US" altLang="zh-CN" sz="2800" b="1" dirty="0" smtClean="0">
                <a:latin typeface="新宋体" panose="02010609030101010101" charset="-122"/>
                <a:ea typeface="新宋体" panose="02010609030101010101" charset="-122"/>
                <a:cs typeface="新宋体" panose="02010609030101010101" charset="-122"/>
                <a:sym typeface="+mn-ea"/>
              </a:rPr>
              <a:t>灵活就业人员断保欠费待遇享受，需同时满足两个条件，一是断保欠费在3个月以内（含3个月），二是连续参加基本医疗保险满2年以上的（含2年）。待遇享受从足额补缴到账的当月起，开始享受职工医疗保险待遇。中断期间的待遇可按规定追溯享受。</a:t>
            </a:r>
            <a:endParaRPr lang="zh-CN" altLang="en-US"/>
          </a:p>
          <a:p>
            <a:pPr>
              <a:lnSpc>
                <a:spcPts val="4000"/>
              </a:lnSpc>
              <a:buNone/>
            </a:pPr>
            <a:r>
              <a:rPr lang="en-US" altLang="zh-CN" dirty="0">
                <a:sym typeface="+mn-ea"/>
              </a:rPr>
              <a:t>  </a:t>
            </a:r>
            <a:r>
              <a:rPr lang="en-US" altLang="zh-CN" sz="2800" dirty="0">
                <a:latin typeface="新宋体" panose="02010609030101010101" charset="-122"/>
                <a:ea typeface="新宋体" panose="02010609030101010101" charset="-122"/>
                <a:cs typeface="新宋体" panose="02010609030101010101" charset="-122"/>
                <a:sym typeface="+mn-ea"/>
              </a:rPr>
              <a:t>  </a:t>
            </a:r>
            <a:endParaRPr lang="en-US" altLang="zh-CN" sz="2800" dirty="0">
              <a:latin typeface="新宋体" panose="02010609030101010101" charset="-122"/>
              <a:ea typeface="新宋体" panose="02010609030101010101" charset="-122"/>
              <a:cs typeface="新宋体" panose="02010609030101010101" charset="-122"/>
              <a:sym typeface="+mn-ea"/>
            </a:endParaRPr>
          </a:p>
          <a:p>
            <a:pPr>
              <a:lnSpc>
                <a:spcPts val="4000"/>
              </a:lnSpc>
              <a:buNone/>
            </a:pPr>
            <a:r>
              <a:rPr lang="en-US" altLang="zh-CN" sz="2800" dirty="0">
                <a:latin typeface="新宋体" panose="02010609030101010101" charset="-122"/>
                <a:ea typeface="新宋体" panose="02010609030101010101" charset="-122"/>
                <a:cs typeface="新宋体" panose="02010609030101010101" charset="-122"/>
                <a:sym typeface="+mn-ea"/>
              </a:rPr>
              <a:t>   </a:t>
            </a:r>
            <a:r>
              <a:rPr lang="zh-CN" altLang="en-US" sz="2800" dirty="0">
                <a:latin typeface="新宋体" panose="02010609030101010101" charset="-122"/>
                <a:ea typeface="新宋体" panose="02010609030101010101" charset="-122"/>
                <a:cs typeface="新宋体" panose="02010609030101010101" charset="-122"/>
                <a:sym typeface="+mn-ea"/>
              </a:rPr>
              <a:t>例如：灵活就业人员陈某</a:t>
            </a:r>
            <a:r>
              <a:rPr lang="en-US" altLang="zh-CN" sz="2800" dirty="0">
                <a:latin typeface="新宋体" panose="02010609030101010101" charset="-122"/>
                <a:ea typeface="新宋体" panose="02010609030101010101" charset="-122"/>
                <a:cs typeface="新宋体" panose="02010609030101010101" charset="-122"/>
                <a:sym typeface="+mn-ea"/>
              </a:rPr>
              <a:t>2022</a:t>
            </a:r>
            <a:r>
              <a:rPr lang="zh-CN" altLang="en-US" sz="2800" dirty="0">
                <a:latin typeface="新宋体" panose="02010609030101010101" charset="-122"/>
                <a:ea typeface="新宋体" panose="02010609030101010101" charset="-122"/>
                <a:cs typeface="新宋体" panose="02010609030101010101" charset="-122"/>
                <a:sym typeface="+mn-ea"/>
              </a:rPr>
              <a:t>年</a:t>
            </a:r>
            <a:r>
              <a:rPr lang="en-US" altLang="zh-CN" sz="2800" dirty="0">
                <a:latin typeface="新宋体" panose="02010609030101010101" charset="-122"/>
                <a:ea typeface="新宋体" panose="02010609030101010101" charset="-122"/>
                <a:cs typeface="新宋体" panose="02010609030101010101" charset="-122"/>
                <a:sym typeface="+mn-ea"/>
              </a:rPr>
              <a:t>1</a:t>
            </a:r>
            <a:r>
              <a:rPr lang="zh-CN" altLang="en-US" sz="2800" dirty="0">
                <a:latin typeface="新宋体" panose="02010609030101010101" charset="-122"/>
                <a:ea typeface="新宋体" panose="02010609030101010101" charset="-122"/>
                <a:cs typeface="新宋体" panose="02010609030101010101" charset="-122"/>
                <a:sym typeface="+mn-ea"/>
              </a:rPr>
              <a:t>月首次参保并正常缴费至</a:t>
            </a:r>
            <a:r>
              <a:rPr lang="en-US" altLang="zh-CN" sz="2800" dirty="0">
                <a:latin typeface="新宋体" panose="02010609030101010101" charset="-122"/>
                <a:ea typeface="新宋体" panose="02010609030101010101" charset="-122"/>
                <a:cs typeface="新宋体" panose="02010609030101010101" charset="-122"/>
                <a:sym typeface="+mn-ea"/>
              </a:rPr>
              <a:t>2024</a:t>
            </a:r>
            <a:r>
              <a:rPr lang="zh-CN" altLang="en-US" sz="2800" dirty="0">
                <a:latin typeface="新宋体" panose="02010609030101010101" charset="-122"/>
                <a:ea typeface="新宋体" panose="02010609030101010101" charset="-122"/>
                <a:cs typeface="新宋体" panose="02010609030101010101" charset="-122"/>
                <a:sym typeface="+mn-ea"/>
              </a:rPr>
              <a:t>年</a:t>
            </a:r>
            <a:r>
              <a:rPr lang="en-US" altLang="zh-CN" sz="2800" dirty="0">
                <a:latin typeface="新宋体" panose="02010609030101010101" charset="-122"/>
                <a:ea typeface="新宋体" panose="02010609030101010101" charset="-122"/>
                <a:cs typeface="新宋体" panose="02010609030101010101" charset="-122"/>
                <a:sym typeface="+mn-ea"/>
              </a:rPr>
              <a:t>2</a:t>
            </a:r>
            <a:r>
              <a:rPr lang="zh-CN" altLang="en-US" sz="2800" dirty="0">
                <a:latin typeface="新宋体" panose="02010609030101010101" charset="-122"/>
                <a:ea typeface="新宋体" panose="02010609030101010101" charset="-122"/>
                <a:cs typeface="新宋体" panose="02010609030101010101" charset="-122"/>
                <a:sym typeface="+mn-ea"/>
              </a:rPr>
              <a:t>月，</a:t>
            </a:r>
            <a:r>
              <a:rPr lang="en-US" altLang="zh-CN" sz="2800" dirty="0">
                <a:latin typeface="新宋体" panose="02010609030101010101" charset="-122"/>
                <a:ea typeface="新宋体" panose="02010609030101010101" charset="-122"/>
                <a:cs typeface="新宋体" panose="02010609030101010101" charset="-122"/>
                <a:sym typeface="+mn-ea"/>
              </a:rPr>
              <a:t>2024</a:t>
            </a:r>
            <a:r>
              <a:rPr lang="zh-CN" altLang="en-US" sz="2800" dirty="0">
                <a:latin typeface="新宋体" panose="02010609030101010101" charset="-122"/>
                <a:ea typeface="新宋体" panose="02010609030101010101" charset="-122"/>
                <a:cs typeface="新宋体" panose="02010609030101010101" charset="-122"/>
                <a:sym typeface="+mn-ea"/>
              </a:rPr>
              <a:t>年</a:t>
            </a:r>
            <a:r>
              <a:rPr lang="en-US" altLang="zh-CN" sz="2800" dirty="0">
                <a:latin typeface="新宋体" panose="02010609030101010101" charset="-122"/>
                <a:ea typeface="新宋体" panose="02010609030101010101" charset="-122"/>
                <a:cs typeface="新宋体" panose="02010609030101010101" charset="-122"/>
                <a:sym typeface="+mn-ea"/>
              </a:rPr>
              <a:t>3</a:t>
            </a:r>
            <a:r>
              <a:rPr lang="zh-CN" altLang="en-US" sz="2800" dirty="0">
                <a:latin typeface="新宋体" panose="02010609030101010101" charset="-122"/>
                <a:ea typeface="新宋体" panose="02010609030101010101" charset="-122"/>
                <a:cs typeface="新宋体" panose="02010609030101010101" charset="-122"/>
                <a:sym typeface="+mn-ea"/>
              </a:rPr>
              <a:t>月、</a:t>
            </a:r>
            <a:r>
              <a:rPr lang="en-US" altLang="zh-CN" sz="2800" dirty="0">
                <a:latin typeface="新宋体" panose="02010609030101010101" charset="-122"/>
                <a:ea typeface="新宋体" panose="02010609030101010101" charset="-122"/>
                <a:cs typeface="新宋体" panose="02010609030101010101" charset="-122"/>
                <a:sym typeface="+mn-ea"/>
              </a:rPr>
              <a:t>4</a:t>
            </a:r>
            <a:r>
              <a:rPr lang="zh-CN" altLang="en-US" sz="2800" dirty="0">
                <a:latin typeface="新宋体" panose="02010609030101010101" charset="-122"/>
                <a:ea typeface="新宋体" panose="02010609030101010101" charset="-122"/>
                <a:cs typeface="新宋体" panose="02010609030101010101" charset="-122"/>
                <a:sym typeface="+mn-ea"/>
              </a:rPr>
              <a:t>月未按规定及时缴纳医疗保险，</a:t>
            </a:r>
            <a:r>
              <a:rPr lang="en-US" altLang="zh-CN" sz="2800" dirty="0">
                <a:latin typeface="新宋体" panose="02010609030101010101" charset="-122"/>
                <a:ea typeface="新宋体" panose="02010609030101010101" charset="-122"/>
                <a:cs typeface="新宋体" panose="02010609030101010101" charset="-122"/>
                <a:sym typeface="+mn-ea"/>
              </a:rPr>
              <a:t>2024</a:t>
            </a:r>
            <a:r>
              <a:rPr lang="zh-CN" altLang="en-US" sz="2800" dirty="0">
                <a:latin typeface="新宋体" panose="02010609030101010101" charset="-122"/>
                <a:ea typeface="新宋体" panose="02010609030101010101" charset="-122"/>
                <a:cs typeface="新宋体" panose="02010609030101010101" charset="-122"/>
                <a:sym typeface="+mn-ea"/>
              </a:rPr>
              <a:t>年</a:t>
            </a:r>
            <a:r>
              <a:rPr lang="en-US" altLang="zh-CN" sz="2800" dirty="0">
                <a:latin typeface="新宋体" panose="02010609030101010101" charset="-122"/>
                <a:ea typeface="新宋体" panose="02010609030101010101" charset="-122"/>
                <a:cs typeface="新宋体" panose="02010609030101010101" charset="-122"/>
                <a:sym typeface="+mn-ea"/>
              </a:rPr>
              <a:t>5</a:t>
            </a:r>
            <a:r>
              <a:rPr lang="zh-CN" altLang="en-US" sz="2800" dirty="0">
                <a:latin typeface="新宋体" panose="02010609030101010101" charset="-122"/>
                <a:ea typeface="新宋体" panose="02010609030101010101" charset="-122"/>
                <a:cs typeface="新宋体" panose="02010609030101010101" charset="-122"/>
                <a:sym typeface="+mn-ea"/>
              </a:rPr>
              <a:t>月份补缴</a:t>
            </a:r>
            <a:r>
              <a:rPr lang="en-US" altLang="zh-CN" sz="2800" dirty="0">
                <a:latin typeface="新宋体" panose="02010609030101010101" charset="-122"/>
                <a:ea typeface="新宋体" panose="02010609030101010101" charset="-122"/>
                <a:cs typeface="新宋体" panose="02010609030101010101" charset="-122"/>
                <a:sym typeface="+mn-ea"/>
              </a:rPr>
              <a:t>3</a:t>
            </a:r>
            <a:r>
              <a:rPr lang="zh-CN" altLang="en-US" sz="2800" dirty="0">
                <a:latin typeface="新宋体" panose="02010609030101010101" charset="-122"/>
                <a:ea typeface="新宋体" panose="02010609030101010101" charset="-122"/>
                <a:cs typeface="新宋体" panose="02010609030101010101" charset="-122"/>
                <a:sym typeface="+mn-ea"/>
              </a:rPr>
              <a:t>月、</a:t>
            </a:r>
            <a:r>
              <a:rPr lang="en-US" altLang="zh-CN" sz="2800" dirty="0">
                <a:latin typeface="新宋体" panose="02010609030101010101" charset="-122"/>
                <a:ea typeface="新宋体" panose="02010609030101010101" charset="-122"/>
                <a:cs typeface="新宋体" panose="02010609030101010101" charset="-122"/>
                <a:sym typeface="+mn-ea"/>
              </a:rPr>
              <a:t>4</a:t>
            </a:r>
            <a:r>
              <a:rPr lang="zh-CN" altLang="en-US" sz="2800" dirty="0">
                <a:latin typeface="新宋体" panose="02010609030101010101" charset="-122"/>
                <a:ea typeface="新宋体" panose="02010609030101010101" charset="-122"/>
                <a:cs typeface="新宋体" panose="02010609030101010101" charset="-122"/>
                <a:sym typeface="+mn-ea"/>
              </a:rPr>
              <a:t>月费用并足额到账，则陈某于</a:t>
            </a:r>
            <a:r>
              <a:rPr lang="en-US" altLang="zh-CN" sz="2800" dirty="0">
                <a:latin typeface="新宋体" panose="02010609030101010101" charset="-122"/>
                <a:ea typeface="新宋体" panose="02010609030101010101" charset="-122"/>
                <a:cs typeface="新宋体" panose="02010609030101010101" charset="-122"/>
                <a:sym typeface="+mn-ea"/>
              </a:rPr>
              <a:t>2024</a:t>
            </a:r>
            <a:r>
              <a:rPr lang="zh-CN" altLang="en-US" sz="2800" dirty="0">
                <a:latin typeface="新宋体" panose="02010609030101010101" charset="-122"/>
                <a:ea typeface="新宋体" panose="02010609030101010101" charset="-122"/>
                <a:cs typeface="新宋体" panose="02010609030101010101" charset="-122"/>
                <a:sym typeface="+mn-ea"/>
              </a:rPr>
              <a:t>年</a:t>
            </a:r>
            <a:r>
              <a:rPr lang="en-US" altLang="zh-CN" sz="2800" dirty="0">
                <a:latin typeface="新宋体" panose="02010609030101010101" charset="-122"/>
                <a:ea typeface="新宋体" panose="02010609030101010101" charset="-122"/>
                <a:cs typeface="新宋体" panose="02010609030101010101" charset="-122"/>
                <a:sym typeface="+mn-ea"/>
              </a:rPr>
              <a:t>5</a:t>
            </a:r>
            <a:r>
              <a:rPr lang="zh-CN" altLang="en-US" sz="2800" dirty="0">
                <a:latin typeface="新宋体" panose="02010609030101010101" charset="-122"/>
                <a:ea typeface="新宋体" panose="02010609030101010101" charset="-122"/>
                <a:cs typeface="新宋体" panose="02010609030101010101" charset="-122"/>
                <a:sym typeface="+mn-ea"/>
              </a:rPr>
              <a:t>月</a:t>
            </a:r>
            <a:r>
              <a:rPr lang="en-US" altLang="zh-CN" sz="2800" dirty="0">
                <a:latin typeface="新宋体" panose="02010609030101010101" charset="-122"/>
                <a:ea typeface="新宋体" panose="02010609030101010101" charset="-122"/>
                <a:cs typeface="新宋体" panose="02010609030101010101" charset="-122"/>
                <a:sym typeface="+mn-ea"/>
              </a:rPr>
              <a:t>1</a:t>
            </a:r>
            <a:r>
              <a:rPr lang="zh-CN" altLang="en-US" sz="2800" dirty="0">
                <a:latin typeface="新宋体" panose="02010609030101010101" charset="-122"/>
                <a:ea typeface="新宋体" panose="02010609030101010101" charset="-122"/>
                <a:cs typeface="新宋体" panose="02010609030101010101" charset="-122"/>
                <a:sym typeface="+mn-ea"/>
              </a:rPr>
              <a:t>日开始享受医疗保险待遇，</a:t>
            </a:r>
            <a:r>
              <a:rPr lang="en-US" altLang="zh-CN" sz="2800" dirty="0" smtClean="0">
                <a:latin typeface="新宋体" panose="02010609030101010101" charset="-122"/>
                <a:ea typeface="新宋体" panose="02010609030101010101" charset="-122"/>
                <a:cs typeface="新宋体" panose="02010609030101010101" charset="-122"/>
                <a:sym typeface="+mn-ea"/>
              </a:rPr>
              <a:t>中断期间的待遇可按规定追溯享受。</a:t>
            </a:r>
            <a:endParaRPr lang="zh-CN" altLang="en-US" sz="2800">
              <a:latin typeface="新宋体" panose="02010609030101010101" charset="-122"/>
              <a:ea typeface="新宋体" panose="02010609030101010101" charset="-122"/>
              <a:cs typeface="新宋体" panose="02010609030101010101" charset="-122"/>
            </a:endParaRPr>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5197475" y="898525"/>
            <a:ext cx="5975884" cy="4556125"/>
            <a:chOff x="2116" y="2000"/>
            <a:chExt cx="15796" cy="7175"/>
          </a:xfrm>
        </p:grpSpPr>
        <p:sp>
          <p:nvSpPr>
            <p:cNvPr id="16" name="矩形 15"/>
            <p:cNvSpPr/>
            <p:nvPr>
              <p:custDataLst>
                <p:tags r:id="rId1"/>
              </p:custDataLst>
            </p:nvPr>
          </p:nvSpPr>
          <p:spPr>
            <a:xfrm>
              <a:off x="2116" y="2000"/>
              <a:ext cx="15257" cy="1169"/>
            </a:xfrm>
            <a:prstGeom prst="rect">
              <a:avLst/>
            </a:prstGeom>
            <a:noFill/>
            <a:ln w="38100">
              <a:solidFill>
                <a:srgbClr val="0061AE"/>
              </a:solidFill>
              <a:miter lim="800000"/>
            </a:ln>
            <a:extLst>
              <a:ext uri="{909E8E84-426E-40DD-AFC4-6F175D3DCCD1}">
                <a14:hiddenFill xmlns:a14="http://schemas.microsoft.com/office/drawing/2010/main">
                  <a:solidFill>
                    <a:srgbClr val="0061A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2"/>
            <p:cNvSpPr txBox="1"/>
            <p:nvPr>
              <p:custDataLst>
                <p:tags r:id="rId2"/>
              </p:custDataLst>
            </p:nvPr>
          </p:nvSpPr>
          <p:spPr>
            <a:xfrm>
              <a:off x="2683" y="2295"/>
              <a:ext cx="13666" cy="580"/>
            </a:xfrm>
            <a:prstGeom prst="rect">
              <a:avLst/>
            </a:prstGeom>
            <a:noFill/>
            <a:ln w="9525">
              <a:noFill/>
            </a:ln>
          </p:spPr>
          <p:txBody>
            <a:bodyPr wrap="square" anchor="t">
              <a:spAutoFit/>
            </a:bodyPr>
            <a:p>
              <a:pPr marL="285750" indent="-285750">
                <a:lnSpc>
                  <a:spcPct val="100000"/>
                </a:lnSpc>
                <a:buClr>
                  <a:srgbClr val="005BAC"/>
                </a:buClr>
                <a:buFont typeface="Wingdings" panose="05000000000000000000" charset="0"/>
                <a:buChar char="n"/>
              </a:pPr>
              <a:r>
                <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城乡居民基本医疗保险</a:t>
              </a:r>
              <a:endPar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2116" y="3500"/>
              <a:ext cx="15257" cy="1169"/>
            </a:xfrm>
            <a:prstGeom prst="rect">
              <a:avLst/>
            </a:prstGeom>
            <a:noFill/>
            <a:ln w="38100">
              <a:solidFill>
                <a:srgbClr val="0061AE"/>
              </a:solidFill>
              <a:miter lim="800000"/>
            </a:ln>
            <a:extLst>
              <a:ext uri="{909E8E84-426E-40DD-AFC4-6F175D3DCCD1}">
                <a14:hiddenFill xmlns:a14="http://schemas.microsoft.com/office/drawing/2010/main">
                  <a:solidFill>
                    <a:srgbClr val="0061A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
            <p:cNvSpPr txBox="1"/>
            <p:nvPr>
              <p:custDataLst>
                <p:tags r:id="rId4"/>
              </p:custDataLst>
            </p:nvPr>
          </p:nvSpPr>
          <p:spPr>
            <a:xfrm>
              <a:off x="2683" y="3795"/>
              <a:ext cx="13666" cy="580"/>
            </a:xfrm>
            <a:prstGeom prst="rect">
              <a:avLst/>
            </a:prstGeom>
            <a:noFill/>
            <a:ln w="9525">
              <a:noFill/>
            </a:ln>
          </p:spPr>
          <p:txBody>
            <a:bodyPr wrap="square" anchor="t">
              <a:spAutoFit/>
            </a:bodyPr>
            <a:p>
              <a:pPr marL="285750" indent="-285750">
                <a:lnSpc>
                  <a:spcPct val="100000"/>
                </a:lnSpc>
                <a:buClr>
                  <a:srgbClr val="005BAC"/>
                </a:buClr>
                <a:buFont typeface="Wingdings" panose="05000000000000000000" charset="0"/>
                <a:buChar char="n"/>
              </a:pPr>
              <a:r>
                <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职工基本医疗医保</a:t>
              </a:r>
              <a:endPar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2" name="矩形 21"/>
            <p:cNvSpPr/>
            <p:nvPr>
              <p:custDataLst>
                <p:tags r:id="rId5"/>
              </p:custDataLst>
            </p:nvPr>
          </p:nvSpPr>
          <p:spPr>
            <a:xfrm>
              <a:off x="2116" y="5001"/>
              <a:ext cx="15257" cy="1169"/>
            </a:xfrm>
            <a:prstGeom prst="rect">
              <a:avLst/>
            </a:prstGeom>
            <a:noFill/>
            <a:ln w="38100">
              <a:solidFill>
                <a:srgbClr val="0061AE"/>
              </a:solidFill>
              <a:miter lim="800000"/>
            </a:ln>
            <a:extLst>
              <a:ext uri="{909E8E84-426E-40DD-AFC4-6F175D3DCCD1}">
                <a14:hiddenFill xmlns:a14="http://schemas.microsoft.com/office/drawing/2010/main">
                  <a:solidFill>
                    <a:srgbClr val="0061A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
            <p:cNvSpPr txBox="1"/>
            <p:nvPr>
              <p:custDataLst>
                <p:tags r:id="rId6"/>
              </p:custDataLst>
            </p:nvPr>
          </p:nvSpPr>
          <p:spPr>
            <a:xfrm>
              <a:off x="2683" y="5296"/>
              <a:ext cx="13666" cy="580"/>
            </a:xfrm>
            <a:prstGeom prst="rect">
              <a:avLst/>
            </a:prstGeom>
            <a:noFill/>
            <a:ln w="9525">
              <a:noFill/>
            </a:ln>
          </p:spPr>
          <p:txBody>
            <a:bodyPr wrap="square" anchor="t">
              <a:spAutoFit/>
            </a:bodyPr>
            <a:p>
              <a:pPr marL="285750" indent="-285750">
                <a:lnSpc>
                  <a:spcPct val="100000"/>
                </a:lnSpc>
                <a:buClr>
                  <a:srgbClr val="005BAC"/>
                </a:buClr>
                <a:buFont typeface="Wingdings" panose="05000000000000000000" charset="0"/>
                <a:buChar char="n"/>
              </a:pPr>
              <a:r>
                <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职工大额医疗费用补助</a:t>
              </a:r>
              <a:endPar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4" name="矩形 23"/>
            <p:cNvSpPr/>
            <p:nvPr>
              <p:custDataLst>
                <p:tags r:id="rId7"/>
              </p:custDataLst>
            </p:nvPr>
          </p:nvSpPr>
          <p:spPr>
            <a:xfrm>
              <a:off x="2116" y="6503"/>
              <a:ext cx="15257" cy="1169"/>
            </a:xfrm>
            <a:prstGeom prst="rect">
              <a:avLst/>
            </a:prstGeom>
            <a:noFill/>
            <a:ln w="38100">
              <a:solidFill>
                <a:srgbClr val="0061AE"/>
              </a:solidFill>
              <a:miter lim="800000"/>
            </a:ln>
            <a:extLst>
              <a:ext uri="{909E8E84-426E-40DD-AFC4-6F175D3DCCD1}">
                <a14:hiddenFill xmlns:a14="http://schemas.microsoft.com/office/drawing/2010/main">
                  <a:solidFill>
                    <a:srgbClr val="0061A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
            <p:cNvSpPr txBox="1"/>
            <p:nvPr>
              <p:custDataLst>
                <p:tags r:id="rId8"/>
              </p:custDataLst>
            </p:nvPr>
          </p:nvSpPr>
          <p:spPr>
            <a:xfrm>
              <a:off x="2683" y="6798"/>
              <a:ext cx="15229" cy="580"/>
            </a:xfrm>
            <a:prstGeom prst="rect">
              <a:avLst/>
            </a:prstGeom>
            <a:noFill/>
            <a:ln w="9525">
              <a:noFill/>
            </a:ln>
          </p:spPr>
          <p:txBody>
            <a:bodyPr wrap="square" anchor="t">
              <a:spAutoFit/>
            </a:bodyPr>
            <a:p>
              <a:pPr marL="285750" indent="-285750">
                <a:lnSpc>
                  <a:spcPct val="100000"/>
                </a:lnSpc>
                <a:buClr>
                  <a:srgbClr val="005BAC"/>
                </a:buClr>
                <a:buFont typeface="Wingdings" panose="05000000000000000000" charset="0"/>
                <a:buChar char="n"/>
              </a:pPr>
              <a:r>
                <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门诊慢特病、</a:t>
              </a:r>
              <a:r>
                <a:rPr lang="en-US" altLang="zh-CN"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双通道</a:t>
              </a:r>
              <a:r>
                <a:rPr lang="en-US" altLang="zh-CN"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药品、</a:t>
              </a:r>
              <a:r>
                <a:rPr lang="en-US" altLang="zh-CN"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单独支付</a:t>
              </a:r>
              <a:r>
                <a:rPr lang="en-US" altLang="zh-CN"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药品</a:t>
              </a:r>
              <a:endPar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6" name="矩形 25"/>
            <p:cNvSpPr/>
            <p:nvPr>
              <p:custDataLst>
                <p:tags r:id="rId9"/>
              </p:custDataLst>
            </p:nvPr>
          </p:nvSpPr>
          <p:spPr>
            <a:xfrm>
              <a:off x="2116" y="8006"/>
              <a:ext cx="15257" cy="1169"/>
            </a:xfrm>
            <a:prstGeom prst="rect">
              <a:avLst/>
            </a:prstGeom>
            <a:noFill/>
            <a:ln w="38100">
              <a:solidFill>
                <a:srgbClr val="0061AE"/>
              </a:solidFill>
              <a:miter lim="800000"/>
            </a:ln>
            <a:extLst>
              <a:ext uri="{909E8E84-426E-40DD-AFC4-6F175D3DCCD1}">
                <a14:hiddenFill xmlns:a14="http://schemas.microsoft.com/office/drawing/2010/main">
                  <a:solidFill>
                    <a:srgbClr val="0061A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文本框 2"/>
            <p:cNvSpPr txBox="1"/>
            <p:nvPr>
              <p:custDataLst>
                <p:tags r:id="rId10"/>
              </p:custDataLst>
            </p:nvPr>
          </p:nvSpPr>
          <p:spPr>
            <a:xfrm>
              <a:off x="2683" y="8301"/>
              <a:ext cx="13666" cy="580"/>
            </a:xfrm>
            <a:prstGeom prst="rect">
              <a:avLst/>
            </a:prstGeom>
            <a:noFill/>
            <a:ln w="9525">
              <a:noFill/>
            </a:ln>
          </p:spPr>
          <p:txBody>
            <a:bodyPr wrap="square" anchor="t">
              <a:spAutoFit/>
            </a:bodyPr>
            <a:p>
              <a:pPr marL="285750" indent="-285750">
                <a:lnSpc>
                  <a:spcPct val="100000"/>
                </a:lnSpc>
                <a:buClr>
                  <a:srgbClr val="005BAC"/>
                </a:buClr>
                <a:buFont typeface="Wingdings" panose="05000000000000000000" charset="0"/>
                <a:buChar char="n"/>
              </a:pPr>
              <a:r>
                <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生育医疗保障</a:t>
              </a:r>
              <a:endPar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grpSp>
      <p:sp>
        <p:nvSpPr>
          <p:cNvPr id="2" name="矩形 1"/>
          <p:cNvSpPr/>
          <p:nvPr>
            <p:custDataLst>
              <p:tags r:id="rId11"/>
            </p:custDataLst>
          </p:nvPr>
        </p:nvSpPr>
        <p:spPr>
          <a:xfrm>
            <a:off x="5197475" y="5667375"/>
            <a:ext cx="5772150" cy="742315"/>
          </a:xfrm>
          <a:prstGeom prst="rect">
            <a:avLst/>
          </a:prstGeom>
          <a:noFill/>
          <a:ln w="38100">
            <a:solidFill>
              <a:srgbClr val="0061AE"/>
            </a:solidFill>
            <a:miter lim="800000"/>
          </a:ln>
          <a:extLst>
            <a:ext uri="{909E8E84-426E-40DD-AFC4-6F175D3DCCD1}">
              <a14:hiddenFill xmlns:a14="http://schemas.microsoft.com/office/drawing/2010/main">
                <a:solidFill>
                  <a:srgbClr val="0061A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412105" y="5854065"/>
            <a:ext cx="6096000" cy="368300"/>
          </a:xfrm>
          <a:prstGeom prst="rect">
            <a:avLst/>
          </a:prstGeom>
          <a:noFill/>
        </p:spPr>
        <p:txBody>
          <a:bodyPr wrap="square" rtlCol="0" anchor="t">
            <a:spAutoFit/>
          </a:bodyPr>
          <a:p>
            <a:pPr marL="285750" indent="-285750">
              <a:lnSpc>
                <a:spcPct val="100000"/>
              </a:lnSpc>
              <a:buClr>
                <a:srgbClr val="005BAC"/>
              </a:buClr>
              <a:buFont typeface="Wingdings" panose="05000000000000000000" charset="0"/>
              <a:buChar char="n"/>
            </a:pPr>
            <a:r>
              <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异地就医</a:t>
            </a:r>
            <a:endParaRPr lang="zh-CN" altLang="en-US" b="1">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465518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职工医保待遇：待遇享受期 </a:t>
            </a:r>
            <a:r>
              <a:rPr lang="en-US" altLang="zh-CN" sz="2800">
                <a:solidFill>
                  <a:schemeClr val="bg1"/>
                </a:solidFill>
                <a:sym typeface="+mn-ea"/>
              </a:rPr>
              <a:t> </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906145" y="873125"/>
            <a:ext cx="6096000" cy="521970"/>
          </a:xfrm>
          <a:prstGeom prst="rect">
            <a:avLst/>
          </a:prstGeom>
          <a:noFill/>
        </p:spPr>
        <p:txBody>
          <a:bodyPr wrap="square" rtlCol="0" anchor="t">
            <a:spAutoFit/>
          </a:bodyPr>
          <a:p>
            <a:r>
              <a:rPr lang="zh-CN" altLang="en-US" sz="2800" b="1" dirty="0" smtClean="0">
                <a:latin typeface="黑体" panose="02010609060101010101" charset="-122"/>
                <a:ea typeface="黑体" panose="02010609060101010101" charset="-122"/>
                <a:sym typeface="+mn-ea"/>
              </a:rPr>
              <a:t>二、灵活就业人员</a:t>
            </a:r>
            <a:endParaRPr lang="zh-CN" altLang="en-US" sz="2800" b="1" dirty="0" smtClean="0">
              <a:latin typeface="黑体" panose="02010609060101010101" charset="-122"/>
              <a:ea typeface="黑体" panose="02010609060101010101" charset="-122"/>
              <a:sym typeface="+mn-ea"/>
            </a:endParaRPr>
          </a:p>
        </p:txBody>
      </p:sp>
      <p:sp>
        <p:nvSpPr>
          <p:cNvPr id="7" name="文本框 6"/>
          <p:cNvSpPr txBox="1"/>
          <p:nvPr/>
        </p:nvSpPr>
        <p:spPr>
          <a:xfrm>
            <a:off x="797560" y="1395095"/>
            <a:ext cx="10651490" cy="4707890"/>
          </a:xfrm>
          <a:prstGeom prst="rect">
            <a:avLst/>
          </a:prstGeom>
          <a:noFill/>
        </p:spPr>
        <p:txBody>
          <a:bodyPr wrap="square" rtlCol="0">
            <a:spAutoFit/>
          </a:bodyPr>
          <a:p>
            <a:pPr marL="71755" fontAlgn="ctr">
              <a:lnSpc>
                <a:spcPts val="4500"/>
              </a:lnSpc>
              <a:buNone/>
            </a:pPr>
            <a:r>
              <a:rPr lang="en-US" altLang="zh-CN" sz="2800" dirty="0" smtClean="0">
                <a:latin typeface="微软雅黑" panose="020B0503020204020204" charset="-122"/>
                <a:ea typeface="微软雅黑" panose="020B0503020204020204" charset="-122"/>
                <a:cs typeface="微软雅黑" panose="020B0503020204020204" charset="-122"/>
                <a:sym typeface="+mn-ea"/>
              </a:rPr>
              <a:t>    </a:t>
            </a:r>
            <a:r>
              <a:rPr lang="en-US" altLang="zh-CN" sz="2800" b="1" dirty="0" smtClean="0">
                <a:latin typeface="新宋体" panose="02010609030101010101" charset="-122"/>
                <a:ea typeface="新宋体" panose="02010609030101010101" charset="-122"/>
                <a:cs typeface="新宋体" panose="02010609030101010101" charset="-122"/>
                <a:sym typeface="+mn-ea"/>
              </a:rPr>
              <a:t> （三）灵活就业人员断保欠费超过3个月的，不可补缴中断期间医保费，从再次参保缴费到账后的第4个月起开始享受医疗保险待遇。</a:t>
            </a:r>
            <a:endParaRPr lang="en-US" altLang="zh-CN" sz="2800" b="1" dirty="0" smtClean="0">
              <a:latin typeface="新宋体" panose="02010609030101010101" charset="-122"/>
              <a:ea typeface="新宋体" panose="02010609030101010101" charset="-122"/>
              <a:cs typeface="新宋体" panose="02010609030101010101" charset="-122"/>
              <a:sym typeface="+mn-ea"/>
            </a:endParaRPr>
          </a:p>
          <a:p>
            <a:pPr marL="71755" fontAlgn="ctr">
              <a:lnSpc>
                <a:spcPts val="4500"/>
              </a:lnSpc>
              <a:buNone/>
            </a:pPr>
            <a:endParaRPr lang="en-US" altLang="zh-CN" sz="2800" b="1" dirty="0" smtClean="0">
              <a:latin typeface="新宋体" panose="02010609030101010101" charset="-122"/>
              <a:ea typeface="新宋体" panose="02010609030101010101" charset="-122"/>
              <a:cs typeface="新宋体" panose="02010609030101010101" charset="-122"/>
            </a:endParaRPr>
          </a:p>
          <a:p>
            <a:pPr marL="71755" fontAlgn="ctr">
              <a:lnSpc>
                <a:spcPts val="4500"/>
              </a:lnSpc>
              <a:buNone/>
            </a:pPr>
            <a:r>
              <a:rPr lang="en-US" altLang="zh-CN" sz="2800" b="1" dirty="0" smtClean="0">
                <a:latin typeface="新宋体" panose="02010609030101010101" charset="-122"/>
                <a:ea typeface="新宋体" panose="02010609030101010101" charset="-122"/>
                <a:cs typeface="新宋体" panose="02010609030101010101" charset="-122"/>
                <a:sym typeface="+mn-ea"/>
              </a:rPr>
              <a:t>    （四）灵活就业人员断保欠费在3个月以内（含3个月）且连续参加基本医疗保险不足2年的，不可补缴中断期间医保费，从再次参保缴费到账后的第4个月起开始享受医疗保险待遇。</a:t>
            </a:r>
            <a:r>
              <a:rPr lang="en-US" altLang="zh-CN" sz="2800" dirty="0" smtClean="0">
                <a:solidFill>
                  <a:srgbClr val="000000"/>
                </a:solidFill>
                <a:latin typeface="+mj-ea"/>
                <a:ea typeface="+mj-ea"/>
                <a:cs typeface="+mj-ea"/>
                <a:sym typeface="+mn-ea"/>
              </a:rPr>
              <a:t>   </a:t>
            </a:r>
            <a:endParaRPr lang="en-US" altLang="zh-CN" sz="2800" dirty="0" smtClean="0">
              <a:solidFill>
                <a:srgbClr val="000000"/>
              </a:solidFill>
              <a:latin typeface="+mj-ea"/>
              <a:ea typeface="+mj-ea"/>
              <a:cs typeface="+mj-ea"/>
              <a:sym typeface="+mn-ea"/>
            </a:endParaRPr>
          </a:p>
          <a:p>
            <a:pPr marL="71755" fontAlgn="ctr">
              <a:lnSpc>
                <a:spcPts val="4500"/>
              </a:lnSpc>
              <a:buNone/>
            </a:pPr>
            <a:r>
              <a:rPr lang="en-US" altLang="zh-CN" sz="2800" dirty="0" smtClean="0">
                <a:solidFill>
                  <a:srgbClr val="000000"/>
                </a:solidFill>
                <a:latin typeface="+mj-ea"/>
                <a:ea typeface="+mj-ea"/>
                <a:cs typeface="+mj-ea"/>
                <a:sym typeface="+mn-ea"/>
              </a:rPr>
              <a:t>       </a:t>
            </a:r>
            <a:endParaRPr lang="en-US" altLang="zh-CN" sz="2800" b="1" dirty="0" smtClean="0">
              <a:latin typeface="新宋体" panose="02010609030101010101" charset="-122"/>
              <a:ea typeface="新宋体" panose="02010609030101010101" charset="-122"/>
              <a:cs typeface="新宋体" panose="02010609030101010101" charset="-122"/>
            </a:endParaRPr>
          </a:p>
        </p:txBody>
      </p:sp>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465518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职工医保待遇：待遇享受期 </a:t>
            </a:r>
            <a:r>
              <a:rPr lang="en-US" altLang="zh-CN" sz="2800">
                <a:solidFill>
                  <a:schemeClr val="bg1"/>
                </a:solidFill>
                <a:sym typeface="+mn-ea"/>
              </a:rPr>
              <a:t> </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906145" y="873125"/>
            <a:ext cx="6096000" cy="521970"/>
          </a:xfrm>
          <a:prstGeom prst="rect">
            <a:avLst/>
          </a:prstGeom>
          <a:noFill/>
        </p:spPr>
        <p:txBody>
          <a:bodyPr wrap="square" rtlCol="0" anchor="t">
            <a:spAutoFit/>
          </a:bodyPr>
          <a:p>
            <a:r>
              <a:rPr lang="zh-CN" altLang="en-US" sz="2800" b="1" dirty="0" smtClean="0">
                <a:latin typeface="黑体" panose="02010609060101010101" charset="-122"/>
                <a:ea typeface="黑体" panose="02010609060101010101" charset="-122"/>
                <a:sym typeface="+mn-ea"/>
              </a:rPr>
              <a:t>二、灵活就业人员</a:t>
            </a:r>
            <a:endParaRPr lang="zh-CN" altLang="en-US" sz="2800" b="1" dirty="0" smtClean="0">
              <a:latin typeface="黑体" panose="02010609060101010101" charset="-122"/>
              <a:ea typeface="黑体" panose="02010609060101010101" charset="-122"/>
              <a:sym typeface="+mn-ea"/>
            </a:endParaRPr>
          </a:p>
        </p:txBody>
      </p:sp>
      <p:sp>
        <p:nvSpPr>
          <p:cNvPr id="7" name="文本框 6"/>
          <p:cNvSpPr txBox="1"/>
          <p:nvPr/>
        </p:nvSpPr>
        <p:spPr>
          <a:xfrm>
            <a:off x="797560" y="1395095"/>
            <a:ext cx="10651490" cy="3553460"/>
          </a:xfrm>
          <a:prstGeom prst="rect">
            <a:avLst/>
          </a:prstGeom>
          <a:noFill/>
        </p:spPr>
        <p:txBody>
          <a:bodyPr wrap="square" rtlCol="0">
            <a:spAutoFit/>
          </a:bodyPr>
          <a:p>
            <a:pPr marL="71755" fontAlgn="ctr">
              <a:lnSpc>
                <a:spcPts val="4500"/>
              </a:lnSpc>
              <a:buNone/>
            </a:pPr>
            <a:r>
              <a:rPr lang="en-US" altLang="zh-CN" sz="2800" dirty="0" smtClean="0">
                <a:latin typeface="微软雅黑" panose="020B0503020204020204" charset="-122"/>
                <a:ea typeface="微软雅黑" panose="020B0503020204020204" charset="-122"/>
                <a:cs typeface="微软雅黑" panose="020B0503020204020204" charset="-122"/>
                <a:sym typeface="+mn-ea"/>
              </a:rPr>
              <a:t>   </a:t>
            </a:r>
            <a:r>
              <a:rPr lang="en-US" altLang="zh-CN" sz="2800" dirty="0" smtClean="0">
                <a:solidFill>
                  <a:srgbClr val="000000"/>
                </a:solidFill>
                <a:latin typeface="+mj-ea"/>
                <a:ea typeface="+mj-ea"/>
                <a:cs typeface="+mj-ea"/>
                <a:sym typeface="+mn-ea"/>
              </a:rPr>
              <a:t>   </a:t>
            </a:r>
            <a:endParaRPr lang="en-US" altLang="zh-CN" sz="2800" dirty="0" smtClean="0">
              <a:solidFill>
                <a:srgbClr val="000000"/>
              </a:solidFill>
              <a:latin typeface="+mj-ea"/>
              <a:ea typeface="+mj-ea"/>
              <a:cs typeface="+mj-ea"/>
              <a:sym typeface="+mn-ea"/>
            </a:endParaRPr>
          </a:p>
          <a:p>
            <a:pPr marL="71755" fontAlgn="ctr">
              <a:lnSpc>
                <a:spcPts val="4500"/>
              </a:lnSpc>
              <a:buNone/>
            </a:pPr>
            <a:r>
              <a:rPr lang="en-US" altLang="zh-CN" sz="2800" dirty="0" smtClean="0">
                <a:solidFill>
                  <a:srgbClr val="000000"/>
                </a:solidFill>
                <a:latin typeface="+mj-ea"/>
                <a:ea typeface="+mj-ea"/>
                <a:cs typeface="+mj-ea"/>
                <a:sym typeface="+mn-ea"/>
              </a:rPr>
              <a:t>       </a:t>
            </a:r>
            <a:r>
              <a:rPr lang="en-US" altLang="zh-CN" sz="2800" b="1" dirty="0" smtClean="0">
                <a:latin typeface="新宋体" panose="02010609030101010101" charset="-122"/>
                <a:ea typeface="新宋体" panose="02010609030101010101" charset="-122"/>
                <a:cs typeface="新宋体" panose="02010609030101010101" charset="-122"/>
                <a:sym typeface="+mn-ea"/>
              </a:rPr>
              <a:t>（五）</a:t>
            </a:r>
            <a:r>
              <a:rPr lang="en-US" altLang="zh-CN" sz="2800" b="1" dirty="0" smtClean="0">
                <a:latin typeface="新宋体" panose="02010609030101010101" charset="-122"/>
                <a:ea typeface="新宋体" panose="02010609030101010101" charset="-122"/>
                <a:cs typeface="新宋体" panose="02010609030101010101" charset="-122"/>
                <a:sym typeface="+mn-ea"/>
              </a:rPr>
              <a:t>其他医疗保障制度（复转军人、原享受公费医疗人员、刑满释放人员等）终止后3个月内（含3个月）以灵活就业人员身份参保的，缴费到账当月1日起，开始享受职工基本医疗保险待遇。超过3个月的，从参保缴费到账后的第4个月1日起开始享受医疗保险待遇。</a:t>
            </a:r>
            <a:endParaRPr lang="en-US" altLang="zh-CN" sz="2800" b="1" dirty="0" smtClean="0">
              <a:latin typeface="新宋体" panose="02010609030101010101" charset="-122"/>
              <a:ea typeface="新宋体" panose="02010609030101010101" charset="-122"/>
              <a:cs typeface="新宋体" panose="02010609030101010101" charset="-122"/>
            </a:endParaRPr>
          </a:p>
        </p:txBody>
      </p:sp>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429958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职工医保待遇：住院待遇 </a:t>
            </a:r>
            <a:r>
              <a:rPr lang="en-US" altLang="zh-CN" sz="2800">
                <a:solidFill>
                  <a:schemeClr val="bg1"/>
                </a:solidFill>
                <a:sym typeface="+mn-ea"/>
              </a:rPr>
              <a:t> </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906145" y="873125"/>
            <a:ext cx="6096000" cy="521970"/>
          </a:xfrm>
          <a:prstGeom prst="rect">
            <a:avLst/>
          </a:prstGeom>
          <a:noFill/>
        </p:spPr>
        <p:txBody>
          <a:bodyPr wrap="square" rtlCol="0" anchor="t">
            <a:spAutoFit/>
          </a:bodyPr>
          <a:p>
            <a:r>
              <a:rPr lang="zh-CN" altLang="en-US" sz="2800" b="1" dirty="0" smtClean="0">
                <a:latin typeface="黑体" panose="02010609060101010101" charset="-122"/>
                <a:ea typeface="黑体" panose="02010609060101010101" charset="-122"/>
                <a:sym typeface="+mn-ea"/>
              </a:rPr>
              <a:t>一、起付标准</a:t>
            </a:r>
            <a:endParaRPr lang="zh-CN" altLang="en-US" sz="2800" b="1" dirty="0" smtClean="0">
              <a:latin typeface="黑体" panose="02010609060101010101" charset="-122"/>
              <a:ea typeface="黑体" panose="02010609060101010101" charset="-122"/>
              <a:sym typeface="+mn-ea"/>
            </a:endParaRPr>
          </a:p>
        </p:txBody>
      </p:sp>
      <p:sp>
        <p:nvSpPr>
          <p:cNvPr id="2" name="文本框 1"/>
          <p:cNvSpPr txBox="1"/>
          <p:nvPr>
            <p:custDataLst>
              <p:tags r:id="rId2"/>
            </p:custDataLst>
          </p:nvPr>
        </p:nvSpPr>
        <p:spPr>
          <a:xfrm>
            <a:off x="7465695" y="1738630"/>
            <a:ext cx="3888740" cy="2399665"/>
          </a:xfrm>
          <a:prstGeom prst="rect">
            <a:avLst/>
          </a:prstGeom>
          <a:noFill/>
        </p:spPr>
        <p:txBody>
          <a:bodyPr wrap="square" rtlCol="0">
            <a:spAutoFit/>
          </a:bodyPr>
          <a:p>
            <a:pPr marL="71755" fontAlgn="ctr">
              <a:lnSpc>
                <a:spcPts val="4500"/>
              </a:lnSpc>
              <a:buNone/>
            </a:pPr>
            <a:r>
              <a:rPr lang="zh-CN" altLang="zh-CN" sz="2400" kern="100" dirty="0">
                <a:effectLst/>
                <a:latin typeface="新宋体" panose="02010609030101010101" charset="-122"/>
                <a:ea typeface="新宋体" panose="02010609030101010101" charset="-122"/>
                <a:cs typeface="新宋体" panose="02010609030101010101" charset="-122"/>
                <a:sym typeface="+mn-lt"/>
              </a:rPr>
              <a:t>一级医疗机构为</a:t>
            </a:r>
            <a:r>
              <a:rPr lang="en-US" altLang="zh-CN" sz="2400" kern="100" dirty="0">
                <a:solidFill>
                  <a:srgbClr val="FF0000"/>
                </a:solidFill>
                <a:effectLst/>
                <a:latin typeface="新宋体" panose="02010609030101010101" charset="-122"/>
                <a:ea typeface="新宋体" panose="02010609030101010101" charset="-122"/>
                <a:cs typeface="新宋体" panose="02010609030101010101" charset="-122"/>
                <a:sym typeface="+mn-lt"/>
              </a:rPr>
              <a:t>200</a:t>
            </a:r>
            <a:r>
              <a:rPr lang="zh-CN" altLang="zh-CN" sz="2400" kern="100" dirty="0">
                <a:effectLst/>
                <a:latin typeface="新宋体" panose="02010609030101010101" charset="-122"/>
                <a:ea typeface="新宋体" panose="02010609030101010101" charset="-122"/>
                <a:cs typeface="新宋体" panose="02010609030101010101" charset="-122"/>
                <a:sym typeface="+mn-lt"/>
              </a:rPr>
              <a:t>元</a:t>
            </a:r>
            <a:endParaRPr lang="en-US" altLang="zh-CN" sz="2400" kern="100" dirty="0">
              <a:effectLst/>
              <a:latin typeface="新宋体" panose="02010609030101010101" charset="-122"/>
              <a:ea typeface="新宋体" panose="02010609030101010101" charset="-122"/>
              <a:cs typeface="新宋体" panose="02010609030101010101" charset="-122"/>
              <a:sym typeface="+mn-lt"/>
            </a:endParaRPr>
          </a:p>
          <a:p>
            <a:pPr marL="71755" fontAlgn="ctr">
              <a:lnSpc>
                <a:spcPts val="4500"/>
              </a:lnSpc>
              <a:buNone/>
            </a:pPr>
            <a:r>
              <a:rPr lang="zh-CN" altLang="zh-CN" sz="2400" kern="100" dirty="0">
                <a:effectLst/>
                <a:latin typeface="新宋体" panose="02010609030101010101" charset="-122"/>
                <a:ea typeface="新宋体" panose="02010609030101010101" charset="-122"/>
                <a:cs typeface="新宋体" panose="02010609030101010101" charset="-122"/>
                <a:sym typeface="+mn-lt"/>
              </a:rPr>
              <a:t>二级医疗机构为</a:t>
            </a:r>
            <a:r>
              <a:rPr lang="en-US" altLang="zh-CN" sz="2400" kern="100" dirty="0">
                <a:solidFill>
                  <a:srgbClr val="FF0000"/>
                </a:solidFill>
                <a:effectLst/>
                <a:latin typeface="新宋体" panose="02010609030101010101" charset="-122"/>
                <a:ea typeface="新宋体" panose="02010609030101010101" charset="-122"/>
                <a:cs typeface="新宋体" panose="02010609030101010101" charset="-122"/>
                <a:sym typeface="+mn-lt"/>
              </a:rPr>
              <a:t>500</a:t>
            </a:r>
            <a:r>
              <a:rPr lang="zh-CN" altLang="zh-CN" sz="2400" kern="100" dirty="0">
                <a:effectLst/>
                <a:latin typeface="新宋体" panose="02010609030101010101" charset="-122"/>
                <a:ea typeface="新宋体" panose="02010609030101010101" charset="-122"/>
                <a:cs typeface="新宋体" panose="02010609030101010101" charset="-122"/>
                <a:sym typeface="+mn-lt"/>
              </a:rPr>
              <a:t>元</a:t>
            </a:r>
            <a:endParaRPr lang="en-US" altLang="zh-CN" sz="2400" kern="100" dirty="0">
              <a:effectLst/>
              <a:latin typeface="新宋体" panose="02010609030101010101" charset="-122"/>
              <a:ea typeface="新宋体" panose="02010609030101010101" charset="-122"/>
              <a:cs typeface="新宋体" panose="02010609030101010101" charset="-122"/>
              <a:sym typeface="+mn-lt"/>
            </a:endParaRPr>
          </a:p>
          <a:p>
            <a:pPr marL="71755" fontAlgn="ctr">
              <a:lnSpc>
                <a:spcPts val="4500"/>
              </a:lnSpc>
              <a:buNone/>
            </a:pPr>
            <a:r>
              <a:rPr lang="zh-CN" altLang="zh-CN" sz="2400" kern="100" dirty="0">
                <a:effectLst/>
                <a:latin typeface="新宋体" panose="02010609030101010101" charset="-122"/>
                <a:ea typeface="新宋体" panose="02010609030101010101" charset="-122"/>
                <a:cs typeface="新宋体" panose="02010609030101010101" charset="-122"/>
                <a:sym typeface="+mn-lt"/>
              </a:rPr>
              <a:t>三级医疗机构为</a:t>
            </a:r>
            <a:r>
              <a:rPr lang="en-US" altLang="zh-CN" sz="2400" kern="100" dirty="0">
                <a:solidFill>
                  <a:srgbClr val="FF0000"/>
                </a:solidFill>
                <a:effectLst/>
                <a:latin typeface="新宋体" panose="02010609030101010101" charset="-122"/>
                <a:ea typeface="新宋体" panose="02010609030101010101" charset="-122"/>
                <a:cs typeface="新宋体" panose="02010609030101010101" charset="-122"/>
                <a:sym typeface="+mn-lt"/>
              </a:rPr>
              <a:t>1000</a:t>
            </a:r>
            <a:r>
              <a:rPr lang="zh-CN" altLang="zh-CN" sz="2400" kern="100" dirty="0">
                <a:effectLst/>
                <a:latin typeface="新宋体" panose="02010609030101010101" charset="-122"/>
                <a:ea typeface="新宋体" panose="02010609030101010101" charset="-122"/>
                <a:cs typeface="新宋体" panose="02010609030101010101" charset="-122"/>
                <a:sym typeface="+mn-lt"/>
              </a:rPr>
              <a:t>元</a:t>
            </a:r>
            <a:endParaRPr lang="en-US" altLang="zh-CN" sz="2400" kern="100" dirty="0">
              <a:effectLst/>
              <a:latin typeface="新宋体" panose="02010609030101010101" charset="-122"/>
              <a:ea typeface="新宋体" panose="02010609030101010101" charset="-122"/>
              <a:cs typeface="新宋体" panose="02010609030101010101" charset="-122"/>
              <a:sym typeface="+mn-lt"/>
            </a:endParaRPr>
          </a:p>
          <a:p>
            <a:pPr marL="71755" fontAlgn="ctr">
              <a:lnSpc>
                <a:spcPts val="4500"/>
              </a:lnSpc>
              <a:buNone/>
            </a:pPr>
            <a:endParaRPr lang="en-US" altLang="zh-CN" sz="2400" b="1" dirty="0" smtClean="0">
              <a:latin typeface="新宋体" panose="02010609030101010101" charset="-122"/>
              <a:ea typeface="新宋体" panose="02010609030101010101" charset="-122"/>
              <a:cs typeface="新宋体" panose="02010609030101010101" charset="-122"/>
            </a:endParaRPr>
          </a:p>
        </p:txBody>
      </p:sp>
      <p:sp>
        <p:nvSpPr>
          <p:cNvPr id="3" name="文本框 2"/>
          <p:cNvSpPr txBox="1"/>
          <p:nvPr/>
        </p:nvSpPr>
        <p:spPr>
          <a:xfrm>
            <a:off x="797560" y="1738630"/>
            <a:ext cx="3970655" cy="2399665"/>
          </a:xfrm>
          <a:prstGeom prst="rect">
            <a:avLst/>
          </a:prstGeom>
          <a:noFill/>
        </p:spPr>
        <p:txBody>
          <a:bodyPr wrap="square" rtlCol="0" anchor="t">
            <a:spAutoFit/>
          </a:bodyPr>
          <a:p>
            <a:pPr marL="71755" algn="l" fontAlgn="ctr">
              <a:lnSpc>
                <a:spcPts val="4500"/>
              </a:lnSpc>
              <a:buClrTx/>
              <a:buSzTx/>
              <a:buNone/>
            </a:pPr>
            <a:r>
              <a:rPr lang="zh-CN" altLang="zh-CN" sz="2400" kern="100" dirty="0">
                <a:effectLst/>
                <a:latin typeface="新宋体" panose="02010609030101010101" charset="-122"/>
                <a:ea typeface="新宋体" panose="02010609030101010101" charset="-122"/>
                <a:cs typeface="新宋体" panose="02010609030101010101" charset="-122"/>
                <a:sym typeface="+mn-lt"/>
              </a:rPr>
              <a:t>一级医疗机构为</a:t>
            </a:r>
            <a:r>
              <a:rPr lang="zh-CN" altLang="zh-CN" sz="2400" kern="100" dirty="0">
                <a:solidFill>
                  <a:srgbClr val="FF0000"/>
                </a:solidFill>
                <a:effectLst/>
                <a:latin typeface="新宋体" panose="02010609030101010101" charset="-122"/>
                <a:ea typeface="新宋体" panose="02010609030101010101" charset="-122"/>
                <a:cs typeface="新宋体" panose="02010609030101010101" charset="-122"/>
                <a:sym typeface="+mn-lt"/>
              </a:rPr>
              <a:t>300</a:t>
            </a:r>
            <a:r>
              <a:rPr lang="zh-CN" altLang="zh-CN" sz="2400" kern="100" dirty="0">
                <a:effectLst/>
                <a:latin typeface="新宋体" panose="02010609030101010101" charset="-122"/>
                <a:ea typeface="新宋体" panose="02010609030101010101" charset="-122"/>
                <a:cs typeface="新宋体" panose="02010609030101010101" charset="-122"/>
                <a:sym typeface="+mn-lt"/>
              </a:rPr>
              <a:t>元</a:t>
            </a:r>
            <a:endParaRPr lang="zh-CN" altLang="zh-CN" sz="2400" kern="100" dirty="0">
              <a:solidFill>
                <a:schemeClr val="tx1"/>
              </a:solidFill>
              <a:effectLst/>
              <a:latin typeface="新宋体" panose="02010609030101010101" charset="-122"/>
              <a:ea typeface="新宋体" panose="02010609030101010101" charset="-122"/>
              <a:cs typeface="新宋体" panose="02010609030101010101" charset="-122"/>
              <a:sym typeface="+mn-lt"/>
            </a:endParaRPr>
          </a:p>
          <a:p>
            <a:pPr marL="71755" algn="l" fontAlgn="ctr">
              <a:lnSpc>
                <a:spcPts val="4500"/>
              </a:lnSpc>
              <a:buClrTx/>
              <a:buSzTx/>
              <a:buNone/>
            </a:pPr>
            <a:r>
              <a:rPr lang="zh-CN" altLang="zh-CN" sz="2400" kern="100" dirty="0">
                <a:effectLst/>
                <a:latin typeface="新宋体" panose="02010609030101010101" charset="-122"/>
                <a:ea typeface="新宋体" panose="02010609030101010101" charset="-122"/>
                <a:cs typeface="新宋体" panose="02010609030101010101" charset="-122"/>
                <a:sym typeface="+mn-lt"/>
              </a:rPr>
              <a:t>二级医疗机构为</a:t>
            </a:r>
            <a:r>
              <a:rPr lang="zh-CN" altLang="zh-CN" sz="2400" kern="100" dirty="0">
                <a:solidFill>
                  <a:srgbClr val="FF0000"/>
                </a:solidFill>
                <a:effectLst/>
                <a:latin typeface="新宋体" panose="02010609030101010101" charset="-122"/>
                <a:ea typeface="新宋体" panose="02010609030101010101" charset="-122"/>
                <a:cs typeface="新宋体" panose="02010609030101010101" charset="-122"/>
                <a:sym typeface="+mn-lt"/>
              </a:rPr>
              <a:t>600</a:t>
            </a:r>
            <a:r>
              <a:rPr lang="zh-CN" altLang="zh-CN" sz="2400" kern="100" dirty="0">
                <a:effectLst/>
                <a:latin typeface="新宋体" panose="02010609030101010101" charset="-122"/>
                <a:ea typeface="新宋体" panose="02010609030101010101" charset="-122"/>
                <a:cs typeface="新宋体" panose="02010609030101010101" charset="-122"/>
                <a:sym typeface="+mn-lt"/>
              </a:rPr>
              <a:t>元</a:t>
            </a:r>
            <a:endParaRPr lang="zh-CN" altLang="zh-CN" sz="2400" kern="100" dirty="0">
              <a:effectLst/>
              <a:latin typeface="新宋体" panose="02010609030101010101" charset="-122"/>
              <a:ea typeface="新宋体" panose="02010609030101010101" charset="-122"/>
              <a:cs typeface="新宋体" panose="02010609030101010101" charset="-122"/>
              <a:sym typeface="+mn-lt"/>
            </a:endParaRPr>
          </a:p>
          <a:p>
            <a:pPr marL="71755" algn="l" fontAlgn="ctr">
              <a:lnSpc>
                <a:spcPts val="4500"/>
              </a:lnSpc>
              <a:buClrTx/>
              <a:buSzTx/>
              <a:buNone/>
            </a:pPr>
            <a:r>
              <a:rPr lang="zh-CN" altLang="zh-CN" sz="2400" kern="100" dirty="0">
                <a:effectLst/>
                <a:latin typeface="新宋体" panose="02010609030101010101" charset="-122"/>
                <a:ea typeface="新宋体" panose="02010609030101010101" charset="-122"/>
                <a:cs typeface="新宋体" panose="02010609030101010101" charset="-122"/>
                <a:sym typeface="+mn-lt"/>
              </a:rPr>
              <a:t>三级医疗机构为</a:t>
            </a:r>
            <a:r>
              <a:rPr lang="zh-CN" altLang="zh-CN" sz="2400" kern="100" dirty="0">
                <a:solidFill>
                  <a:srgbClr val="FF0000"/>
                </a:solidFill>
                <a:effectLst/>
                <a:latin typeface="新宋体" panose="02010609030101010101" charset="-122"/>
                <a:ea typeface="新宋体" panose="02010609030101010101" charset="-122"/>
                <a:cs typeface="新宋体" panose="02010609030101010101" charset="-122"/>
                <a:sym typeface="+mn-lt"/>
              </a:rPr>
              <a:t>1000</a:t>
            </a:r>
            <a:r>
              <a:rPr lang="zh-CN" altLang="zh-CN" sz="2400" kern="100" dirty="0">
                <a:effectLst/>
                <a:latin typeface="新宋体" panose="02010609030101010101" charset="-122"/>
                <a:ea typeface="新宋体" panose="02010609030101010101" charset="-122"/>
                <a:cs typeface="新宋体" panose="02010609030101010101" charset="-122"/>
                <a:sym typeface="+mn-lt"/>
              </a:rPr>
              <a:t>元</a:t>
            </a:r>
            <a:endParaRPr lang="zh-CN" altLang="zh-CN" sz="2400" kern="100" dirty="0">
              <a:effectLst/>
              <a:latin typeface="新宋体" panose="02010609030101010101" charset="-122"/>
              <a:ea typeface="新宋体" panose="02010609030101010101" charset="-122"/>
              <a:cs typeface="新宋体" panose="02010609030101010101" charset="-122"/>
              <a:sym typeface="+mn-lt"/>
            </a:endParaRPr>
          </a:p>
          <a:p>
            <a:pPr marL="71755" algn="l" fontAlgn="ctr">
              <a:lnSpc>
                <a:spcPts val="4500"/>
              </a:lnSpc>
              <a:buClrTx/>
              <a:buSzTx/>
              <a:buNone/>
            </a:pPr>
            <a:endParaRPr lang="zh-CN" altLang="zh-CN" sz="2400" kern="100" dirty="0">
              <a:effectLst/>
              <a:latin typeface="新宋体" panose="02010609030101010101" charset="-122"/>
              <a:ea typeface="新宋体" panose="02010609030101010101" charset="-122"/>
              <a:cs typeface="新宋体" panose="02010609030101010101" charset="-122"/>
              <a:sym typeface="+mn-lt"/>
            </a:endParaRPr>
          </a:p>
        </p:txBody>
      </p:sp>
      <p:sp>
        <p:nvSpPr>
          <p:cNvPr id="5" name="文本框 4"/>
          <p:cNvSpPr txBox="1"/>
          <p:nvPr/>
        </p:nvSpPr>
        <p:spPr>
          <a:xfrm>
            <a:off x="906145" y="4664075"/>
            <a:ext cx="10128885" cy="668020"/>
          </a:xfrm>
          <a:prstGeom prst="rect">
            <a:avLst/>
          </a:prstGeom>
          <a:noFill/>
        </p:spPr>
        <p:txBody>
          <a:bodyPr wrap="square" rtlCol="0" anchor="t">
            <a:spAutoFit/>
          </a:bodyPr>
          <a:p>
            <a:pPr marL="71755" algn="l" fontAlgn="ctr">
              <a:lnSpc>
                <a:spcPts val="4500"/>
              </a:lnSpc>
              <a:buClrTx/>
              <a:buSzTx/>
              <a:buNone/>
            </a:pPr>
            <a:r>
              <a:rPr lang="zh-CN" altLang="zh-CN" sz="2400" kern="100" dirty="0">
                <a:effectLst/>
                <a:latin typeface="新宋体" panose="02010609030101010101" charset="-122"/>
                <a:ea typeface="新宋体" panose="02010609030101010101" charset="-122"/>
                <a:cs typeface="新宋体" panose="02010609030101010101" charset="-122"/>
                <a:sym typeface="+mn-lt"/>
              </a:rPr>
              <a:t>在同一年度内住院2次及以上的，起付标准按不同等级医疗机构减半</a:t>
            </a:r>
            <a:endParaRPr lang="zh-CN" altLang="zh-CN" sz="2400" kern="100" dirty="0">
              <a:effectLst/>
              <a:latin typeface="新宋体" panose="02010609030101010101" charset="-122"/>
              <a:ea typeface="新宋体" panose="02010609030101010101" charset="-122"/>
              <a:cs typeface="新宋体" panose="02010609030101010101" charset="-122"/>
              <a:sym typeface="+mn-lt"/>
            </a:endParaRPr>
          </a:p>
        </p:txBody>
      </p:sp>
      <p:sp>
        <p:nvSpPr>
          <p:cNvPr id="10" name="燕尾形箭头 9"/>
          <p:cNvSpPr/>
          <p:nvPr>
            <p:custDataLst>
              <p:tags r:id="rId3"/>
            </p:custDataLst>
          </p:nvPr>
        </p:nvSpPr>
        <p:spPr>
          <a:xfrm>
            <a:off x="4976495" y="2425700"/>
            <a:ext cx="1979295" cy="3606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5099050" y="1887220"/>
            <a:ext cx="1856740" cy="645160"/>
          </a:xfrm>
          <a:prstGeom prst="rect">
            <a:avLst/>
          </a:prstGeom>
          <a:noFill/>
        </p:spPr>
        <p:txBody>
          <a:bodyPr wrap="square" rtlCol="0">
            <a:spAutoFit/>
          </a:bodyPr>
          <a:p>
            <a:r>
              <a:rPr lang="zh-CN" altLang="en-US" sz="3600" b="1">
                <a:solidFill>
                  <a:schemeClr val="tx1"/>
                </a:solidFill>
                <a:effectLst>
                  <a:outerShdw blurRad="38100" dist="19050" dir="2700000" algn="tl" rotWithShape="0">
                    <a:schemeClr val="dk1">
                      <a:alpha val="40000"/>
                    </a:schemeClr>
                  </a:outerShdw>
                </a:effectLst>
              </a:rPr>
              <a:t>变化后</a:t>
            </a:r>
            <a:endParaRPr lang="zh-CN" altLang="en-US" sz="3600" b="1">
              <a:solidFill>
                <a:schemeClr val="tx1"/>
              </a:solidFill>
              <a:effectLst>
                <a:outerShdw blurRad="38100" dist="19050" dir="2700000" algn="tl" rotWithShape="0">
                  <a:schemeClr val="dk1">
                    <a:alpha val="40000"/>
                  </a:schemeClr>
                </a:outerShdw>
              </a:effectLst>
            </a:endParaRPr>
          </a:p>
        </p:txBody>
      </p:sp>
    </p:spTree>
    <p:custDataLst>
      <p:tags r:id="rId4"/>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429958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职工医保待遇：住院待遇 </a:t>
            </a:r>
            <a:r>
              <a:rPr lang="en-US" altLang="zh-CN" sz="2800">
                <a:solidFill>
                  <a:schemeClr val="bg1"/>
                </a:solidFill>
                <a:sym typeface="+mn-ea"/>
              </a:rPr>
              <a:t> </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797560" y="878205"/>
            <a:ext cx="6096000" cy="521970"/>
          </a:xfrm>
          <a:prstGeom prst="rect">
            <a:avLst/>
          </a:prstGeom>
          <a:noFill/>
        </p:spPr>
        <p:txBody>
          <a:bodyPr wrap="square" rtlCol="0" anchor="t">
            <a:spAutoFit/>
          </a:bodyPr>
          <a:p>
            <a:r>
              <a:rPr lang="zh-CN" altLang="en-US" sz="2800" b="1" dirty="0" smtClean="0">
                <a:latin typeface="黑体" panose="02010609060101010101" charset="-122"/>
                <a:ea typeface="黑体" panose="02010609060101010101" charset="-122"/>
                <a:sym typeface="+mn-ea"/>
              </a:rPr>
              <a:t>一、报销比例</a:t>
            </a:r>
            <a:endParaRPr lang="zh-CN" altLang="en-US" sz="2800" b="1" dirty="0" smtClean="0">
              <a:latin typeface="黑体" panose="02010609060101010101" charset="-122"/>
              <a:ea typeface="黑体" panose="02010609060101010101" charset="-122"/>
              <a:sym typeface="+mn-ea"/>
            </a:endParaRPr>
          </a:p>
        </p:txBody>
      </p:sp>
      <p:sp>
        <p:nvSpPr>
          <p:cNvPr id="2" name="文本框 1"/>
          <p:cNvSpPr txBox="1"/>
          <p:nvPr>
            <p:custDataLst>
              <p:tags r:id="rId2"/>
            </p:custDataLst>
          </p:nvPr>
        </p:nvSpPr>
        <p:spPr>
          <a:xfrm>
            <a:off x="5009515" y="1762760"/>
            <a:ext cx="1261745" cy="402590"/>
          </a:xfrm>
          <a:prstGeom prst="rect">
            <a:avLst/>
          </a:prstGeom>
          <a:noFill/>
        </p:spPr>
        <p:txBody>
          <a:bodyPr wrap="square" rtlCol="0">
            <a:noAutofit/>
          </a:bodyPr>
          <a:p>
            <a:r>
              <a:rPr lang="zh-CN" altLang="en-US"/>
              <a:t>甲类费用</a:t>
            </a:r>
            <a:endParaRPr lang="zh-CN" altLang="en-US"/>
          </a:p>
        </p:txBody>
      </p:sp>
      <p:sp>
        <p:nvSpPr>
          <p:cNvPr id="3" name="文本框 2"/>
          <p:cNvSpPr txBox="1"/>
          <p:nvPr>
            <p:custDataLst>
              <p:tags r:id="rId3"/>
            </p:custDataLst>
          </p:nvPr>
        </p:nvSpPr>
        <p:spPr>
          <a:xfrm>
            <a:off x="7861935" y="1762760"/>
            <a:ext cx="1261745" cy="402590"/>
          </a:xfrm>
          <a:prstGeom prst="rect">
            <a:avLst/>
          </a:prstGeom>
          <a:noFill/>
        </p:spPr>
        <p:txBody>
          <a:bodyPr wrap="square" rtlCol="0">
            <a:noAutofit/>
          </a:bodyPr>
          <a:p>
            <a:r>
              <a:rPr lang="zh-CN" altLang="en-US"/>
              <a:t>乙类费用</a:t>
            </a:r>
            <a:endParaRPr lang="zh-CN" altLang="en-US"/>
          </a:p>
        </p:txBody>
      </p:sp>
      <p:sp>
        <p:nvSpPr>
          <p:cNvPr id="5" name="文本框 4"/>
          <p:cNvSpPr txBox="1"/>
          <p:nvPr>
            <p:custDataLst>
              <p:tags r:id="rId4"/>
            </p:custDataLst>
          </p:nvPr>
        </p:nvSpPr>
        <p:spPr>
          <a:xfrm>
            <a:off x="2313940" y="1776095"/>
            <a:ext cx="1261745" cy="402590"/>
          </a:xfrm>
          <a:prstGeom prst="rect">
            <a:avLst/>
          </a:prstGeom>
          <a:noFill/>
        </p:spPr>
        <p:txBody>
          <a:bodyPr wrap="square" rtlCol="0">
            <a:noAutofit/>
          </a:bodyPr>
          <a:p>
            <a:r>
              <a:rPr lang="zh-CN" altLang="en-US"/>
              <a:t>机构等级</a:t>
            </a:r>
            <a:endParaRPr lang="zh-CN" altLang="en-US"/>
          </a:p>
        </p:txBody>
      </p:sp>
      <p:sp>
        <p:nvSpPr>
          <p:cNvPr id="11" name="文本框 10"/>
          <p:cNvSpPr txBox="1"/>
          <p:nvPr>
            <p:custDataLst>
              <p:tags r:id="rId5"/>
            </p:custDataLst>
          </p:nvPr>
        </p:nvSpPr>
        <p:spPr>
          <a:xfrm>
            <a:off x="2535555" y="2915285"/>
            <a:ext cx="1261745" cy="402590"/>
          </a:xfrm>
          <a:prstGeom prst="rect">
            <a:avLst/>
          </a:prstGeom>
          <a:noFill/>
        </p:spPr>
        <p:txBody>
          <a:bodyPr wrap="square" rtlCol="0">
            <a:noAutofit/>
          </a:bodyPr>
          <a:p>
            <a:r>
              <a:rPr lang="zh-CN" altLang="en-US"/>
              <a:t>一级</a:t>
            </a:r>
            <a:endParaRPr lang="zh-CN" altLang="en-US"/>
          </a:p>
        </p:txBody>
      </p:sp>
      <p:sp>
        <p:nvSpPr>
          <p:cNvPr id="12" name="文本框 11"/>
          <p:cNvSpPr txBox="1"/>
          <p:nvPr>
            <p:custDataLst>
              <p:tags r:id="rId6"/>
            </p:custDataLst>
          </p:nvPr>
        </p:nvSpPr>
        <p:spPr>
          <a:xfrm>
            <a:off x="2535555" y="3520440"/>
            <a:ext cx="1261745" cy="402590"/>
          </a:xfrm>
          <a:prstGeom prst="rect">
            <a:avLst/>
          </a:prstGeom>
          <a:noFill/>
        </p:spPr>
        <p:txBody>
          <a:bodyPr wrap="square" rtlCol="0">
            <a:noAutofit/>
          </a:bodyPr>
          <a:p>
            <a:r>
              <a:rPr lang="zh-CN" altLang="en-US"/>
              <a:t>二级</a:t>
            </a:r>
            <a:endParaRPr lang="zh-CN" altLang="en-US"/>
          </a:p>
        </p:txBody>
      </p:sp>
      <p:sp>
        <p:nvSpPr>
          <p:cNvPr id="13" name="文本框 12"/>
          <p:cNvSpPr txBox="1"/>
          <p:nvPr>
            <p:custDataLst>
              <p:tags r:id="rId7"/>
            </p:custDataLst>
          </p:nvPr>
        </p:nvSpPr>
        <p:spPr>
          <a:xfrm>
            <a:off x="2535555" y="4125595"/>
            <a:ext cx="1261745" cy="402590"/>
          </a:xfrm>
          <a:prstGeom prst="rect">
            <a:avLst/>
          </a:prstGeom>
          <a:noFill/>
        </p:spPr>
        <p:txBody>
          <a:bodyPr wrap="square" rtlCol="0">
            <a:noAutofit/>
          </a:bodyPr>
          <a:p>
            <a:r>
              <a:rPr lang="zh-CN" altLang="en-US"/>
              <a:t>三级</a:t>
            </a:r>
            <a:endParaRPr lang="zh-CN" altLang="en-US"/>
          </a:p>
        </p:txBody>
      </p:sp>
      <p:sp>
        <p:nvSpPr>
          <p:cNvPr id="14" name="文本框 13"/>
          <p:cNvSpPr txBox="1"/>
          <p:nvPr>
            <p:custDataLst>
              <p:tags r:id="rId8"/>
            </p:custDataLst>
          </p:nvPr>
        </p:nvSpPr>
        <p:spPr>
          <a:xfrm>
            <a:off x="4538980" y="2915285"/>
            <a:ext cx="808355" cy="402590"/>
          </a:xfrm>
          <a:prstGeom prst="rect">
            <a:avLst/>
          </a:prstGeom>
          <a:noFill/>
        </p:spPr>
        <p:txBody>
          <a:bodyPr wrap="square" rtlCol="0">
            <a:noAutofit/>
          </a:bodyPr>
          <a:p>
            <a:r>
              <a:rPr lang="en-US" altLang="zh-CN"/>
              <a:t>90%</a:t>
            </a:r>
            <a:endParaRPr lang="en-US" altLang="zh-CN"/>
          </a:p>
        </p:txBody>
      </p:sp>
      <p:sp>
        <p:nvSpPr>
          <p:cNvPr id="15" name="文本框 14"/>
          <p:cNvSpPr txBox="1"/>
          <p:nvPr>
            <p:custDataLst>
              <p:tags r:id="rId9"/>
            </p:custDataLst>
          </p:nvPr>
        </p:nvSpPr>
        <p:spPr>
          <a:xfrm>
            <a:off x="4538980" y="3522980"/>
            <a:ext cx="1261745" cy="402590"/>
          </a:xfrm>
          <a:prstGeom prst="rect">
            <a:avLst/>
          </a:prstGeom>
          <a:noFill/>
        </p:spPr>
        <p:txBody>
          <a:bodyPr wrap="square" rtlCol="0">
            <a:noAutofit/>
          </a:bodyPr>
          <a:p>
            <a:r>
              <a:rPr lang="en-US" altLang="zh-CN"/>
              <a:t>88%</a:t>
            </a:r>
            <a:endParaRPr lang="en-US" altLang="zh-CN"/>
          </a:p>
        </p:txBody>
      </p:sp>
      <p:sp>
        <p:nvSpPr>
          <p:cNvPr id="16" name="文本框 15"/>
          <p:cNvSpPr txBox="1"/>
          <p:nvPr>
            <p:custDataLst>
              <p:tags r:id="rId10"/>
            </p:custDataLst>
          </p:nvPr>
        </p:nvSpPr>
        <p:spPr>
          <a:xfrm>
            <a:off x="4538980" y="4125595"/>
            <a:ext cx="1261745" cy="402590"/>
          </a:xfrm>
          <a:prstGeom prst="rect">
            <a:avLst/>
          </a:prstGeom>
          <a:noFill/>
        </p:spPr>
        <p:txBody>
          <a:bodyPr wrap="square" rtlCol="0">
            <a:noAutofit/>
          </a:bodyPr>
          <a:p>
            <a:r>
              <a:rPr lang="en-US" altLang="zh-CN"/>
              <a:t>85%</a:t>
            </a:r>
            <a:endParaRPr lang="en-US" altLang="zh-CN"/>
          </a:p>
        </p:txBody>
      </p:sp>
      <p:sp>
        <p:nvSpPr>
          <p:cNvPr id="17" name="文本框 16"/>
          <p:cNvSpPr txBox="1"/>
          <p:nvPr>
            <p:custDataLst>
              <p:tags r:id="rId11"/>
            </p:custDataLst>
          </p:nvPr>
        </p:nvSpPr>
        <p:spPr>
          <a:xfrm>
            <a:off x="7377430" y="2915285"/>
            <a:ext cx="1261745" cy="402590"/>
          </a:xfrm>
          <a:prstGeom prst="rect">
            <a:avLst/>
          </a:prstGeom>
          <a:noFill/>
        </p:spPr>
        <p:txBody>
          <a:bodyPr wrap="square" rtlCol="0">
            <a:noAutofit/>
          </a:bodyPr>
          <a:p>
            <a:r>
              <a:rPr lang="en-US" altLang="zh-CN"/>
              <a:t>70%</a:t>
            </a:r>
            <a:endParaRPr lang="en-US" altLang="zh-CN"/>
          </a:p>
        </p:txBody>
      </p:sp>
      <p:sp>
        <p:nvSpPr>
          <p:cNvPr id="18" name="文本框 17"/>
          <p:cNvSpPr txBox="1"/>
          <p:nvPr>
            <p:custDataLst>
              <p:tags r:id="rId12"/>
            </p:custDataLst>
          </p:nvPr>
        </p:nvSpPr>
        <p:spPr>
          <a:xfrm>
            <a:off x="7377430" y="4125595"/>
            <a:ext cx="1261745" cy="402590"/>
          </a:xfrm>
          <a:prstGeom prst="rect">
            <a:avLst/>
          </a:prstGeom>
          <a:noFill/>
        </p:spPr>
        <p:txBody>
          <a:bodyPr wrap="square" rtlCol="0">
            <a:noAutofit/>
          </a:bodyPr>
          <a:p>
            <a:r>
              <a:rPr lang="en-US" altLang="zh-CN"/>
              <a:t>70%</a:t>
            </a:r>
            <a:endParaRPr lang="en-US" altLang="zh-CN"/>
          </a:p>
        </p:txBody>
      </p:sp>
      <p:sp>
        <p:nvSpPr>
          <p:cNvPr id="19" name="文本框 18"/>
          <p:cNvSpPr txBox="1"/>
          <p:nvPr>
            <p:custDataLst>
              <p:tags r:id="rId13"/>
            </p:custDataLst>
          </p:nvPr>
        </p:nvSpPr>
        <p:spPr>
          <a:xfrm>
            <a:off x="7377430" y="3523615"/>
            <a:ext cx="1261745" cy="402590"/>
          </a:xfrm>
          <a:prstGeom prst="rect">
            <a:avLst/>
          </a:prstGeom>
          <a:noFill/>
        </p:spPr>
        <p:txBody>
          <a:bodyPr wrap="square" rtlCol="0">
            <a:noAutofit/>
          </a:bodyPr>
          <a:p>
            <a:r>
              <a:rPr lang="en-US" altLang="zh-CN"/>
              <a:t>70%</a:t>
            </a:r>
            <a:endParaRPr lang="en-US" altLang="zh-CN"/>
          </a:p>
        </p:txBody>
      </p:sp>
      <p:sp>
        <p:nvSpPr>
          <p:cNvPr id="20" name="文本框 19"/>
          <p:cNvSpPr txBox="1"/>
          <p:nvPr>
            <p:custDataLst>
              <p:tags r:id="rId14"/>
            </p:custDataLst>
          </p:nvPr>
        </p:nvSpPr>
        <p:spPr>
          <a:xfrm>
            <a:off x="5946775" y="2915285"/>
            <a:ext cx="808355" cy="402590"/>
          </a:xfrm>
          <a:prstGeom prst="rect">
            <a:avLst/>
          </a:prstGeom>
          <a:noFill/>
        </p:spPr>
        <p:txBody>
          <a:bodyPr wrap="square" rtlCol="0">
            <a:noAutofit/>
          </a:bodyPr>
          <a:p>
            <a:r>
              <a:rPr lang="en-US" altLang="zh-CN"/>
              <a:t>92%</a:t>
            </a:r>
            <a:endParaRPr lang="en-US" altLang="zh-CN"/>
          </a:p>
        </p:txBody>
      </p:sp>
      <p:sp>
        <p:nvSpPr>
          <p:cNvPr id="21" name="文本框 20"/>
          <p:cNvSpPr txBox="1"/>
          <p:nvPr>
            <p:custDataLst>
              <p:tags r:id="rId15"/>
            </p:custDataLst>
          </p:nvPr>
        </p:nvSpPr>
        <p:spPr>
          <a:xfrm>
            <a:off x="5946775" y="3520440"/>
            <a:ext cx="808355" cy="402590"/>
          </a:xfrm>
          <a:prstGeom prst="rect">
            <a:avLst/>
          </a:prstGeom>
          <a:noFill/>
        </p:spPr>
        <p:txBody>
          <a:bodyPr wrap="square" rtlCol="0">
            <a:noAutofit/>
          </a:bodyPr>
          <a:p>
            <a:r>
              <a:rPr lang="en-US" altLang="zh-CN"/>
              <a:t>90%</a:t>
            </a:r>
            <a:endParaRPr lang="en-US" altLang="zh-CN"/>
          </a:p>
        </p:txBody>
      </p:sp>
      <p:sp>
        <p:nvSpPr>
          <p:cNvPr id="22" name="文本框 21"/>
          <p:cNvSpPr txBox="1"/>
          <p:nvPr>
            <p:custDataLst>
              <p:tags r:id="rId16"/>
            </p:custDataLst>
          </p:nvPr>
        </p:nvSpPr>
        <p:spPr>
          <a:xfrm>
            <a:off x="5946775" y="4125595"/>
            <a:ext cx="808355" cy="402590"/>
          </a:xfrm>
          <a:prstGeom prst="rect">
            <a:avLst/>
          </a:prstGeom>
          <a:noFill/>
        </p:spPr>
        <p:txBody>
          <a:bodyPr wrap="square" rtlCol="0">
            <a:noAutofit/>
          </a:bodyPr>
          <a:p>
            <a:r>
              <a:rPr lang="en-US" altLang="zh-CN"/>
              <a:t>88%</a:t>
            </a:r>
            <a:endParaRPr lang="en-US" altLang="zh-CN"/>
          </a:p>
        </p:txBody>
      </p:sp>
      <p:sp>
        <p:nvSpPr>
          <p:cNvPr id="23" name="文本框 22"/>
          <p:cNvSpPr txBox="1"/>
          <p:nvPr>
            <p:custDataLst>
              <p:tags r:id="rId17"/>
            </p:custDataLst>
          </p:nvPr>
        </p:nvSpPr>
        <p:spPr>
          <a:xfrm>
            <a:off x="8591550" y="3520440"/>
            <a:ext cx="939165" cy="402590"/>
          </a:xfrm>
          <a:prstGeom prst="rect">
            <a:avLst/>
          </a:prstGeom>
          <a:noFill/>
        </p:spPr>
        <p:txBody>
          <a:bodyPr wrap="square" rtlCol="0">
            <a:noAutofit/>
          </a:bodyPr>
          <a:p>
            <a:r>
              <a:rPr lang="en-US" altLang="zh-CN"/>
              <a:t>85.5%</a:t>
            </a:r>
            <a:endParaRPr lang="en-US" altLang="zh-CN"/>
          </a:p>
        </p:txBody>
      </p:sp>
      <p:sp>
        <p:nvSpPr>
          <p:cNvPr id="24" name="文本框 23"/>
          <p:cNvSpPr txBox="1"/>
          <p:nvPr>
            <p:custDataLst>
              <p:tags r:id="rId18"/>
            </p:custDataLst>
          </p:nvPr>
        </p:nvSpPr>
        <p:spPr>
          <a:xfrm>
            <a:off x="8591550" y="2915285"/>
            <a:ext cx="939165" cy="402590"/>
          </a:xfrm>
          <a:prstGeom prst="rect">
            <a:avLst/>
          </a:prstGeom>
          <a:noFill/>
        </p:spPr>
        <p:txBody>
          <a:bodyPr wrap="square" rtlCol="0">
            <a:noAutofit/>
          </a:bodyPr>
          <a:p>
            <a:r>
              <a:rPr lang="en-US" altLang="zh-CN"/>
              <a:t>87.4%</a:t>
            </a:r>
            <a:endParaRPr lang="en-US" altLang="zh-CN"/>
          </a:p>
        </p:txBody>
      </p:sp>
      <p:sp>
        <p:nvSpPr>
          <p:cNvPr id="25" name="文本框 24"/>
          <p:cNvSpPr txBox="1"/>
          <p:nvPr>
            <p:custDataLst>
              <p:tags r:id="rId19"/>
            </p:custDataLst>
          </p:nvPr>
        </p:nvSpPr>
        <p:spPr>
          <a:xfrm>
            <a:off x="8591550" y="4125595"/>
            <a:ext cx="939165" cy="402590"/>
          </a:xfrm>
          <a:prstGeom prst="rect">
            <a:avLst/>
          </a:prstGeom>
          <a:noFill/>
        </p:spPr>
        <p:txBody>
          <a:bodyPr wrap="square" rtlCol="0">
            <a:noAutofit/>
          </a:bodyPr>
          <a:p>
            <a:r>
              <a:rPr lang="en-US" altLang="zh-CN"/>
              <a:t>83.6%</a:t>
            </a:r>
            <a:endParaRPr lang="en-US" altLang="zh-CN"/>
          </a:p>
        </p:txBody>
      </p:sp>
      <p:cxnSp>
        <p:nvCxnSpPr>
          <p:cNvPr id="28" name="直接连接符 27"/>
          <p:cNvCxnSpPr/>
          <p:nvPr>
            <p:custDataLst>
              <p:tags r:id="rId20"/>
            </p:custDataLst>
          </p:nvPr>
        </p:nvCxnSpPr>
        <p:spPr>
          <a:xfrm flipH="1">
            <a:off x="3867150" y="3019425"/>
            <a:ext cx="12065" cy="140779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1"/>
            </p:custDataLst>
          </p:nvPr>
        </p:nvCxnSpPr>
        <p:spPr>
          <a:xfrm flipH="1">
            <a:off x="6963410" y="3019425"/>
            <a:ext cx="12065" cy="140779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22"/>
            </p:custDataLst>
          </p:nvPr>
        </p:nvCxnSpPr>
        <p:spPr>
          <a:xfrm flipH="1">
            <a:off x="1781810" y="3019425"/>
            <a:ext cx="12065" cy="140779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23"/>
            </p:custDataLst>
          </p:nvPr>
        </p:nvCxnSpPr>
        <p:spPr>
          <a:xfrm flipH="1">
            <a:off x="10141585" y="3019425"/>
            <a:ext cx="12065" cy="140779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24"/>
            </p:custDataLst>
          </p:nvPr>
        </p:nvSpPr>
        <p:spPr>
          <a:xfrm>
            <a:off x="4526915" y="2527935"/>
            <a:ext cx="665480" cy="368300"/>
          </a:xfrm>
          <a:prstGeom prst="rect">
            <a:avLst/>
          </a:prstGeom>
          <a:noFill/>
        </p:spPr>
        <p:txBody>
          <a:bodyPr wrap="square" rtlCol="0">
            <a:spAutoFit/>
          </a:bodyPr>
          <a:p>
            <a:r>
              <a:rPr lang="zh-CN" altLang="zh-CN"/>
              <a:t>现行</a:t>
            </a:r>
            <a:endParaRPr lang="zh-CN" altLang="zh-CN"/>
          </a:p>
        </p:txBody>
      </p:sp>
      <p:sp>
        <p:nvSpPr>
          <p:cNvPr id="27" name="文本框 26"/>
          <p:cNvSpPr txBox="1"/>
          <p:nvPr>
            <p:custDataLst>
              <p:tags r:id="rId25"/>
            </p:custDataLst>
          </p:nvPr>
        </p:nvSpPr>
        <p:spPr>
          <a:xfrm>
            <a:off x="5866765" y="2527935"/>
            <a:ext cx="944880" cy="368300"/>
          </a:xfrm>
          <a:prstGeom prst="rect">
            <a:avLst/>
          </a:prstGeom>
          <a:noFill/>
        </p:spPr>
        <p:txBody>
          <a:bodyPr wrap="square" rtlCol="0">
            <a:spAutoFit/>
          </a:bodyPr>
          <a:p>
            <a:r>
              <a:rPr lang="zh-CN" altLang="zh-CN"/>
              <a:t>调整后</a:t>
            </a:r>
            <a:endParaRPr lang="zh-CN" altLang="zh-CN"/>
          </a:p>
        </p:txBody>
      </p:sp>
      <p:sp>
        <p:nvSpPr>
          <p:cNvPr id="32" name="文本框 31"/>
          <p:cNvSpPr txBox="1"/>
          <p:nvPr>
            <p:custDataLst>
              <p:tags r:id="rId26"/>
            </p:custDataLst>
          </p:nvPr>
        </p:nvSpPr>
        <p:spPr>
          <a:xfrm>
            <a:off x="8580120" y="2527935"/>
            <a:ext cx="975360" cy="368300"/>
          </a:xfrm>
          <a:prstGeom prst="rect">
            <a:avLst/>
          </a:prstGeom>
          <a:noFill/>
        </p:spPr>
        <p:txBody>
          <a:bodyPr wrap="square" rtlCol="0">
            <a:spAutoFit/>
          </a:bodyPr>
          <a:p>
            <a:r>
              <a:rPr lang="zh-CN" altLang="zh-CN"/>
              <a:t>调整后</a:t>
            </a:r>
            <a:endParaRPr lang="zh-CN" altLang="zh-CN"/>
          </a:p>
        </p:txBody>
      </p:sp>
      <p:sp>
        <p:nvSpPr>
          <p:cNvPr id="33" name="文本框 32"/>
          <p:cNvSpPr txBox="1"/>
          <p:nvPr>
            <p:custDataLst>
              <p:tags r:id="rId27"/>
            </p:custDataLst>
          </p:nvPr>
        </p:nvSpPr>
        <p:spPr>
          <a:xfrm>
            <a:off x="7366635" y="2527935"/>
            <a:ext cx="665480" cy="368300"/>
          </a:xfrm>
          <a:prstGeom prst="rect">
            <a:avLst/>
          </a:prstGeom>
          <a:noFill/>
        </p:spPr>
        <p:txBody>
          <a:bodyPr wrap="square" rtlCol="0">
            <a:spAutoFit/>
          </a:bodyPr>
          <a:p>
            <a:r>
              <a:rPr lang="zh-CN" altLang="zh-CN"/>
              <a:t>现行</a:t>
            </a:r>
            <a:endParaRPr lang="zh-CN" altLang="zh-CN"/>
          </a:p>
        </p:txBody>
      </p:sp>
      <p:sp>
        <p:nvSpPr>
          <p:cNvPr id="34" name="文本框 33"/>
          <p:cNvSpPr txBox="1"/>
          <p:nvPr/>
        </p:nvSpPr>
        <p:spPr>
          <a:xfrm>
            <a:off x="1558925" y="4839970"/>
            <a:ext cx="9921875" cy="922020"/>
          </a:xfrm>
          <a:prstGeom prst="rect">
            <a:avLst/>
          </a:prstGeom>
          <a:noFill/>
        </p:spPr>
        <p:txBody>
          <a:bodyPr wrap="square" rtlCol="0">
            <a:spAutoFit/>
          </a:bodyPr>
          <a:p>
            <a:endParaRPr lang="zh-CN" altLang="zh-CN" kern="100" dirty="0">
              <a:effectLst/>
              <a:cs typeface="+mn-ea"/>
              <a:sym typeface="+mn-lt"/>
            </a:endParaRPr>
          </a:p>
          <a:p>
            <a:r>
              <a:rPr lang="zh-CN" altLang="zh-CN" kern="100" dirty="0">
                <a:effectLst/>
                <a:cs typeface="+mn-ea"/>
                <a:sym typeface="+mn-lt"/>
              </a:rPr>
              <a:t>一个年度内统筹基金累计最高支付限额为</a:t>
            </a:r>
            <a:r>
              <a:rPr lang="en-US" altLang="zh-CN" kern="100" dirty="0">
                <a:solidFill>
                  <a:srgbClr val="FF0000"/>
                </a:solidFill>
                <a:effectLst/>
                <a:cs typeface="+mn-ea"/>
                <a:sym typeface="+mn-lt"/>
              </a:rPr>
              <a:t>15</a:t>
            </a:r>
            <a:r>
              <a:rPr lang="zh-CN" altLang="zh-CN" kern="100" dirty="0">
                <a:effectLst/>
                <a:cs typeface="+mn-ea"/>
                <a:sym typeface="+mn-lt"/>
              </a:rPr>
              <a:t>万元（之前是</a:t>
            </a:r>
            <a:r>
              <a:rPr lang="en-US" altLang="zh-CN" kern="100" dirty="0">
                <a:effectLst/>
                <a:cs typeface="+mn-ea"/>
                <a:sym typeface="+mn-lt"/>
              </a:rPr>
              <a:t>12</a:t>
            </a:r>
            <a:r>
              <a:rPr lang="zh-CN" altLang="en-US" kern="100" dirty="0">
                <a:effectLst/>
                <a:cs typeface="+mn-ea"/>
                <a:sym typeface="+mn-lt"/>
              </a:rPr>
              <a:t>万元）</a:t>
            </a:r>
            <a:r>
              <a:rPr lang="zh-CN" altLang="zh-CN" kern="100" dirty="0">
                <a:effectLst/>
                <a:cs typeface="+mn-ea"/>
                <a:sym typeface="+mn-lt"/>
              </a:rPr>
              <a:t>。超过最高支付限额的部分，通过大额补助、医疗救助等途径解决。</a:t>
            </a:r>
            <a:endParaRPr lang="zh-CN" altLang="en-US"/>
          </a:p>
        </p:txBody>
      </p:sp>
    </p:spTree>
    <p:custDataLst>
      <p:tags r:id="rId28"/>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userDrawn="1">
            <p:custDataLst>
              <p:tags r:id="rId1"/>
            </p:custDataLst>
          </p:nvPr>
        </p:nvSpPr>
        <p:spPr>
          <a:xfrm>
            <a:off x="1641158" y="2747645"/>
            <a:ext cx="1998345" cy="829945"/>
          </a:xfrm>
          <a:prstGeom prst="rect">
            <a:avLst/>
          </a:prstGeom>
          <a:noFill/>
        </p:spPr>
        <p:txBody>
          <a:bodyPr wrap="none" rtlCol="0">
            <a:spAutoFit/>
          </a:bodyPr>
          <a:p>
            <a:pPr algn="ctr"/>
            <a:r>
              <a:rPr lang="en-US" altLang="zh-CN" sz="4800" b="1">
                <a:solidFill>
                  <a:schemeClr val="bg1"/>
                </a:solidFill>
                <a:latin typeface="微软雅黑" panose="020B0503020204020204" charset="-122"/>
                <a:ea typeface="微软雅黑" panose="020B0503020204020204" charset="-122"/>
              </a:rPr>
              <a:t>Part.3</a:t>
            </a:r>
            <a:endParaRPr lang="en-US" altLang="zh-CN" sz="8000" b="1">
              <a:solidFill>
                <a:schemeClr val="bg1"/>
              </a:solidFill>
              <a:latin typeface="微软雅黑" panose="020B0503020204020204" charset="-122"/>
              <a:ea typeface="微软雅黑" panose="020B0503020204020204" charset="-122"/>
            </a:endParaRPr>
          </a:p>
        </p:txBody>
      </p:sp>
      <p:sp>
        <p:nvSpPr>
          <p:cNvPr id="6" name="文本框 5"/>
          <p:cNvSpPr txBox="1"/>
          <p:nvPr userDrawn="1">
            <p:custDataLst>
              <p:tags r:id="rId2"/>
            </p:custDataLst>
          </p:nvPr>
        </p:nvSpPr>
        <p:spPr>
          <a:xfrm>
            <a:off x="6246495" y="2955586"/>
            <a:ext cx="3840480" cy="829945"/>
          </a:xfrm>
          <a:prstGeom prst="rect">
            <a:avLst/>
          </a:prstGeom>
          <a:noFill/>
        </p:spPr>
        <p:txBody>
          <a:bodyPr wrap="none" rtlCol="0">
            <a:spAutoFit/>
          </a:bodyPr>
          <a:p>
            <a:pPr algn="ctr"/>
            <a:r>
              <a:rPr lang="zh-CN" altLang="en-US" sz="4800" b="1">
                <a:solidFill>
                  <a:schemeClr val="bg1"/>
                </a:solidFill>
                <a:latin typeface="微软雅黑" panose="020B0503020204020204" charset="-122"/>
                <a:ea typeface="微软雅黑" panose="020B0503020204020204" charset="-122"/>
              </a:rPr>
              <a:t>生育医疗保障</a:t>
            </a:r>
            <a:endParaRPr lang="zh-CN" altLang="en-US" sz="4800" b="1">
              <a:solidFill>
                <a:schemeClr val="bg1"/>
              </a:solidFill>
              <a:latin typeface="微软雅黑" panose="020B0503020204020204" charset="-122"/>
              <a:ea typeface="微软雅黑" panose="020B0503020204020204" charset="-122"/>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84200" y="161925"/>
            <a:ext cx="4346575" cy="583565"/>
          </a:xfrm>
          <a:prstGeom prst="rect">
            <a:avLst/>
          </a:prstGeom>
          <a:noFill/>
        </p:spPr>
        <p:txBody>
          <a:bodyPr wrap="square" rtlCol="0">
            <a:spAutoFit/>
          </a:bodyPr>
          <a:p>
            <a:r>
              <a:rPr lang="zh-CN" altLang="en-US" sz="3200" b="1">
                <a:solidFill>
                  <a:srgbClr val="FFFF00"/>
                </a:solidFill>
              </a:rPr>
              <a:t>城乡居民</a:t>
            </a:r>
            <a:r>
              <a:rPr lang="zh-CN" altLang="en-US" sz="3200" b="1">
                <a:solidFill>
                  <a:schemeClr val="bg2"/>
                </a:solidFill>
              </a:rPr>
              <a:t>生育保险</a:t>
            </a:r>
            <a:endParaRPr lang="zh-CN" altLang="en-US" sz="3200" b="1">
              <a:solidFill>
                <a:schemeClr val="bg2"/>
              </a:solidFill>
            </a:endParaRPr>
          </a:p>
        </p:txBody>
      </p:sp>
      <p:sp>
        <p:nvSpPr>
          <p:cNvPr id="5" name="矩形 4"/>
          <p:cNvSpPr/>
          <p:nvPr>
            <p:custDataLst>
              <p:tags r:id="rId1"/>
            </p:custDataLst>
          </p:nvPr>
        </p:nvSpPr>
        <p:spPr>
          <a:xfrm>
            <a:off x="968827" y="968828"/>
            <a:ext cx="5366658" cy="5363007"/>
          </a:xfrm>
          <a:prstGeom prst="rect">
            <a:avLst/>
          </a:prstGeom>
        </p:spPr>
        <p:txBody>
          <a:bodyPr wrap="square">
            <a:spAutoFit/>
          </a:bodyPr>
          <a:p>
            <a:pPr>
              <a:lnSpc>
                <a:spcPts val="3200"/>
              </a:lnSpc>
            </a:pPr>
            <a:endParaRPr lang="en-US" altLang="zh-CN" dirty="0" smtClean="0">
              <a:latin typeface="新宋体" panose="02010609030101010101" charset="-122"/>
              <a:ea typeface="新宋体" panose="02010609030101010101" charset="-122"/>
              <a:cs typeface="新宋体" panose="02010609030101010101" charset="-122"/>
            </a:endParaRPr>
          </a:p>
          <a:p>
            <a:pPr indent="457200">
              <a:lnSpc>
                <a:spcPts val="2800"/>
              </a:lnSpc>
              <a:spcBef>
                <a:spcPts val="700"/>
              </a:spcBef>
            </a:pPr>
            <a:r>
              <a:rPr lang="zh-CN" altLang="en-US" dirty="0" smtClean="0">
                <a:latin typeface="Times New Roman" panose="02020603050405020304" pitchFamily="18" charset="0"/>
                <a:ea typeface="楷体" panose="02010609060101010101" charset="-122"/>
                <a:cs typeface="楷体" panose="02010609060101010101" charset="-122"/>
                <a:sym typeface="+mn-ea"/>
              </a:rPr>
              <a:t>第十五条  建立城乡居民医保普通门诊统筹制度。参保居民按规定享受普通门诊统筹待遇，市内应在二级及以下定点医疗机构实行签约管理，市外须在医保定点医疗机构就诊。一个保险年度内，参保居民在市内签约医疗机构或市外定点医疗机构发生的普通门诊合规医疗费用，不设起付线，合规医疗费用累计金额在</a:t>
            </a:r>
            <a:r>
              <a:rPr lang="zh-CN" altLang="en-US" dirty="0" smtClean="0">
                <a:solidFill>
                  <a:srgbClr val="FF0000"/>
                </a:solidFill>
                <a:latin typeface="Times New Roman" panose="02020603050405020304" pitchFamily="18" charset="0"/>
                <a:ea typeface="楷体" panose="02010609060101010101" charset="-122"/>
                <a:cs typeface="楷体" panose="02010609060101010101" charset="-122"/>
                <a:sym typeface="+mn-ea"/>
              </a:rPr>
              <a:t>800元（含）以下的</a:t>
            </a:r>
            <a:r>
              <a:rPr lang="zh-CN" altLang="en-US" dirty="0" smtClean="0">
                <a:latin typeface="Times New Roman" panose="02020603050405020304" pitchFamily="18" charset="0"/>
                <a:ea typeface="楷体" panose="02010609060101010101" charset="-122"/>
                <a:cs typeface="楷体" panose="02010609060101010101" charset="-122"/>
                <a:sym typeface="+mn-ea"/>
              </a:rPr>
              <a:t>，医保基金报销50</a:t>
            </a:r>
            <a:r>
              <a:rPr lang="zh-CN" altLang="en-US" dirty="0" smtClean="0">
                <a:latin typeface="Times New Roman" panose="02020603050405020304" pitchFamily="18" charset="0"/>
                <a:ea typeface="楷体" panose="02010609060101010101" charset="-122"/>
                <a:cs typeface="楷体" panose="02010609060101010101" charset="-122"/>
                <a:sym typeface="+mn-ea"/>
              </a:rPr>
              <a:t>%；</a:t>
            </a:r>
            <a:r>
              <a:rPr lang="zh-CN" altLang="en-US" dirty="0" smtClean="0">
                <a:solidFill>
                  <a:srgbClr val="FF0000"/>
                </a:solidFill>
                <a:latin typeface="Times New Roman" panose="02020603050405020304" pitchFamily="18" charset="0"/>
                <a:ea typeface="楷体" panose="02010609060101010101" charset="-122"/>
                <a:cs typeface="楷体" panose="02010609060101010101" charset="-122"/>
                <a:sym typeface="+mn-ea"/>
              </a:rPr>
              <a:t>将</a:t>
            </a:r>
            <a:r>
              <a:rPr lang="zh-CN" altLang="en-US" dirty="0" smtClean="0">
                <a:solidFill>
                  <a:srgbClr val="FF0000"/>
                </a:solidFill>
                <a:latin typeface="Times New Roman" panose="02020603050405020304" pitchFamily="18" charset="0"/>
                <a:ea typeface="楷体" panose="02010609060101010101" charset="-122"/>
                <a:cs typeface="楷体" panose="02010609060101010101" charset="-122"/>
                <a:sym typeface="+mn-ea"/>
              </a:rPr>
              <a:t>产前检查费用纳入居民医保门诊统筹基金支付范围。普通门诊统筹的最高支付限额，合并计入同期居民医保统筹基金最高支付限额，仅限于当年使用。</a:t>
            </a:r>
            <a:endParaRPr lang="zh-CN" altLang="en-US" dirty="0" smtClean="0">
              <a:solidFill>
                <a:srgbClr val="FF0000"/>
              </a:solidFill>
              <a:latin typeface="Times New Roman" panose="02020603050405020304" pitchFamily="18" charset="0"/>
              <a:ea typeface="楷体" panose="02010609060101010101" charset="-122"/>
              <a:cs typeface="楷体" panose="02010609060101010101" charset="-122"/>
              <a:sym typeface="+mn-ea"/>
            </a:endParaRPr>
          </a:p>
          <a:p>
            <a:pPr>
              <a:lnSpc>
                <a:spcPts val="3200"/>
              </a:lnSpc>
            </a:pPr>
            <a:endParaRPr lang="en-US" altLang="zh-CN" dirty="0" smtClean="0">
              <a:latin typeface="新宋体" panose="02010609030101010101" charset="-122"/>
              <a:ea typeface="新宋体" panose="02010609030101010101" charset="-122"/>
              <a:cs typeface="新宋体" panose="02010609030101010101" charset="-122"/>
            </a:endParaRPr>
          </a:p>
          <a:p>
            <a:pPr>
              <a:lnSpc>
                <a:spcPts val="3200"/>
              </a:lnSpc>
            </a:pPr>
            <a:endParaRPr lang="zh-CN" altLang="en-US" dirty="0">
              <a:latin typeface="新宋体" panose="02010609030101010101" charset="-122"/>
              <a:ea typeface="新宋体" panose="02010609030101010101" charset="-122"/>
              <a:cs typeface="新宋体" panose="02010609030101010101" charset="-122"/>
            </a:endParaRPr>
          </a:p>
        </p:txBody>
      </p:sp>
      <p:sp>
        <p:nvSpPr>
          <p:cNvPr id="11" name="TextBox 6"/>
          <p:cNvSpPr txBox="1"/>
          <p:nvPr>
            <p:custDataLst>
              <p:tags r:id="rId2"/>
            </p:custDataLst>
          </p:nvPr>
        </p:nvSpPr>
        <p:spPr>
          <a:xfrm>
            <a:off x="6988630" y="1415142"/>
            <a:ext cx="3559628" cy="3888244"/>
          </a:xfrm>
          <a:prstGeom prst="rect">
            <a:avLst/>
          </a:prstGeom>
          <a:noFill/>
        </p:spPr>
        <p:txBody>
          <a:bodyPr wrap="square" rtlCol="0">
            <a:spAutoFit/>
          </a:bodyPr>
          <a:p>
            <a:pPr>
              <a:lnSpc>
                <a:spcPts val="3200"/>
              </a:lnSpc>
            </a:pPr>
            <a:r>
              <a:rPr lang="zh-CN" altLang="en-US" b="1" dirty="0" smtClean="0">
                <a:solidFill>
                  <a:srgbClr val="C00000"/>
                </a:solidFill>
                <a:latin typeface="新宋体" panose="02010609030101010101" charset="-122"/>
                <a:ea typeface="新宋体" panose="02010609030101010101" charset="-122"/>
                <a:cs typeface="新宋体" panose="02010609030101010101" charset="-122"/>
              </a:rPr>
              <a:t>政策要点：</a:t>
            </a:r>
            <a:endParaRPr lang="zh-CN" altLang="en-US" b="1" dirty="0" smtClean="0">
              <a:solidFill>
                <a:srgbClr val="C00000"/>
              </a:solidFill>
              <a:latin typeface="新宋体" panose="02010609030101010101" charset="-122"/>
              <a:ea typeface="新宋体" panose="02010609030101010101" charset="-122"/>
              <a:cs typeface="新宋体" panose="02010609030101010101" charset="-122"/>
            </a:endParaRPr>
          </a:p>
          <a:p>
            <a:pPr>
              <a:lnSpc>
                <a:spcPts val="3200"/>
              </a:lnSpc>
            </a:pPr>
            <a:r>
              <a:rPr lang="en-US" altLang="zh-CN" dirty="0" smtClean="0">
                <a:latin typeface="新宋体" panose="02010609030101010101" charset="-122"/>
                <a:ea typeface="新宋体" panose="02010609030101010101" charset="-122"/>
                <a:cs typeface="新宋体" panose="02010609030101010101" charset="-122"/>
              </a:rPr>
              <a:t>1</a:t>
            </a:r>
            <a:r>
              <a:rPr lang="zh-CN" altLang="en-US" dirty="0" smtClean="0">
                <a:latin typeface="新宋体" panose="02010609030101010101" charset="-122"/>
                <a:ea typeface="新宋体" panose="02010609030101010101" charset="-122"/>
                <a:cs typeface="新宋体" panose="02010609030101010101" charset="-122"/>
              </a:rPr>
              <a:t>、产前检查费用纳入居民医保门诊统筹基金支付范围；</a:t>
            </a:r>
            <a:endParaRPr lang="en-US" altLang="zh-CN" dirty="0" smtClean="0">
              <a:latin typeface="新宋体" panose="02010609030101010101" charset="-122"/>
              <a:ea typeface="新宋体" panose="02010609030101010101" charset="-122"/>
              <a:cs typeface="新宋体" panose="02010609030101010101" charset="-122"/>
            </a:endParaRPr>
          </a:p>
          <a:p>
            <a:pPr>
              <a:lnSpc>
                <a:spcPts val="4000"/>
              </a:lnSpc>
            </a:pPr>
            <a:r>
              <a:rPr lang="en-US" altLang="zh-CN" dirty="0" smtClean="0">
                <a:latin typeface="新宋体" panose="02010609030101010101" charset="-122"/>
                <a:ea typeface="新宋体" panose="02010609030101010101" charset="-122"/>
                <a:cs typeface="新宋体" panose="02010609030101010101" charset="-122"/>
              </a:rPr>
              <a:t>2</a:t>
            </a:r>
            <a:r>
              <a:rPr lang="zh-CN" altLang="en-US" dirty="0" smtClean="0">
                <a:latin typeface="新宋体" panose="02010609030101010101" charset="-122"/>
                <a:ea typeface="新宋体" panose="02010609030101010101" charset="-122"/>
                <a:cs typeface="新宋体" panose="02010609030101010101" charset="-122"/>
              </a:rPr>
              <a:t>、</a:t>
            </a:r>
            <a:r>
              <a:rPr lang="zh-CN" altLang="zh-CN" dirty="0" smtClean="0">
                <a:latin typeface="新宋体" panose="02010609030101010101" charset="-122"/>
                <a:ea typeface="新宋体" panose="02010609030101010101" charset="-122"/>
                <a:cs typeface="新宋体" panose="02010609030101010101" charset="-122"/>
              </a:rPr>
              <a:t>居民医保参保人员流产、引产发生门诊政策范围内医疗费用，可纳入居民医保统筹基金支付范围。</a:t>
            </a:r>
            <a:r>
              <a:rPr lang="zh-CN" altLang="en-US" dirty="0" smtClean="0">
                <a:latin typeface="新宋体" panose="02010609030101010101" charset="-122"/>
                <a:ea typeface="新宋体" panose="02010609030101010101" charset="-122"/>
                <a:cs typeface="新宋体" panose="02010609030101010101" charset="-122"/>
                <a:sym typeface="+mn-ea"/>
              </a:rPr>
              <a:t>门诊费用使用</a:t>
            </a:r>
            <a:r>
              <a:rPr lang="en-US" altLang="zh-CN" dirty="0" smtClean="0">
                <a:latin typeface="新宋体" panose="02010609030101010101" charset="-122"/>
                <a:ea typeface="新宋体" panose="02010609030101010101" charset="-122"/>
                <a:cs typeface="新宋体" panose="02010609030101010101" charset="-122"/>
                <a:sym typeface="+mn-ea"/>
              </a:rPr>
              <a:t>“</a:t>
            </a:r>
            <a:r>
              <a:rPr lang="zh-CN" altLang="en-US" dirty="0" smtClean="0">
                <a:latin typeface="新宋体" panose="02010609030101010101" charset="-122"/>
                <a:ea typeface="新宋体" panose="02010609030101010101" charset="-122"/>
                <a:cs typeface="新宋体" panose="02010609030101010101" charset="-122"/>
                <a:sym typeface="+mn-ea"/>
              </a:rPr>
              <a:t>门诊统筹</a:t>
            </a:r>
            <a:r>
              <a:rPr lang="en-US" altLang="zh-CN" dirty="0" smtClean="0">
                <a:latin typeface="新宋体" panose="02010609030101010101" charset="-122"/>
                <a:ea typeface="新宋体" panose="02010609030101010101" charset="-122"/>
                <a:cs typeface="新宋体" panose="02010609030101010101" charset="-122"/>
                <a:sym typeface="+mn-ea"/>
              </a:rPr>
              <a:t>”</a:t>
            </a:r>
            <a:r>
              <a:rPr lang="zh-CN" altLang="en-US" dirty="0" smtClean="0">
                <a:latin typeface="新宋体" panose="02010609030101010101" charset="-122"/>
                <a:ea typeface="新宋体" panose="02010609030101010101" charset="-122"/>
                <a:cs typeface="新宋体" panose="02010609030101010101" charset="-122"/>
                <a:sym typeface="+mn-ea"/>
              </a:rPr>
              <a:t>类别结算。</a:t>
            </a:r>
            <a:endParaRPr lang="en-US" altLang="zh-CN" dirty="0" smtClean="0">
              <a:latin typeface="新宋体" panose="02010609030101010101" charset="-122"/>
              <a:ea typeface="新宋体" panose="02010609030101010101" charset="-122"/>
              <a:cs typeface="新宋体" panose="02010609030101010101" charset="-122"/>
            </a:endParaRPr>
          </a:p>
        </p:txBody>
      </p:sp>
    </p:spTree>
    <p:custDataLst>
      <p:tags r:id="rId3"/>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41516"/>
            <a:ext cx="7562921" cy="523220"/>
          </a:xfrm>
          <a:prstGeom prst="rect">
            <a:avLst/>
          </a:prstGeom>
        </p:spPr>
        <p:txBody>
          <a:bodyPr wrap="squar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nvSpPr>
        <p:spPr>
          <a:xfrm>
            <a:off x="838199" y="1436914"/>
            <a:ext cx="9742715" cy="3785652"/>
          </a:xfrm>
          <a:prstGeom prst="rect">
            <a:avLst/>
          </a:prstGeom>
        </p:spPr>
        <p:txBody>
          <a:bodyPr wrap="square">
            <a:spAutoFit/>
          </a:bodyPr>
          <a:lstStyle/>
          <a:p>
            <a:pPr>
              <a:lnSpc>
                <a:spcPts val="3200"/>
              </a:lnSpc>
            </a:pPr>
            <a:r>
              <a:rPr lang="zh-CN" altLang="en-US" sz="2400" b="1" dirty="0" smtClean="0">
                <a:sym typeface="+mn-ea"/>
              </a:rPr>
              <a:t>分娩医疗费</a:t>
            </a:r>
            <a:r>
              <a:rPr lang="zh-CN" altLang="en-US" sz="2400" dirty="0" smtClean="0">
                <a:sym typeface="+mn-ea"/>
              </a:rPr>
              <a:t>：</a:t>
            </a:r>
            <a:r>
              <a:rPr lang="zh-CN" altLang="en-US" sz="2400" dirty="0" smtClean="0"/>
              <a:t>基本医保参保人员在医保定点医疗机构住院分娩和住院分娩期间发生的并发症、合并症产生的住院医疗费用，不区分分娩胎次数，不区分顺产与剖宫产，使用 “生育住院”类别结算，按照基本医保住院待遇标准执行，与基本医保年度最高限额合并保障，不设置起付线</a:t>
            </a:r>
            <a:r>
              <a:rPr lang="zh-CN" altLang="en-US" sz="2400" dirty="0" smtClean="0"/>
              <a:t>。</a:t>
            </a:r>
            <a:endParaRPr lang="zh-CN" altLang="en-US" sz="2400" dirty="0" smtClean="0"/>
          </a:p>
          <a:p>
            <a:pPr>
              <a:lnSpc>
                <a:spcPts val="3200"/>
              </a:lnSpc>
            </a:pPr>
            <a:r>
              <a:rPr lang="en-US" altLang="zh-CN" sz="2400" dirty="0" smtClean="0"/>
              <a:t>        </a:t>
            </a:r>
            <a:r>
              <a:rPr lang="en-US" altLang="zh-CN" dirty="0" smtClean="0"/>
              <a:t> </a:t>
            </a:r>
            <a:r>
              <a:rPr lang="en-US" altLang="zh-CN" dirty="0" smtClean="0">
                <a:sym typeface="+mn-ea"/>
              </a:rPr>
              <a:t> *报销政策：乙类先由个人自付5%后，剩余合规费用（=</a:t>
            </a:r>
            <a:r>
              <a:rPr lang="en-US" altLang="zh-CN" dirty="0" err="1" smtClean="0">
                <a:sym typeface="+mn-ea"/>
              </a:rPr>
              <a:t>总费用-自费-超限价-乙类先行支付</a:t>
            </a:r>
            <a:r>
              <a:rPr lang="en-US" altLang="zh-CN" dirty="0" smtClean="0">
                <a:sym typeface="+mn-ea"/>
              </a:rPr>
              <a:t>）</a:t>
            </a:r>
            <a:r>
              <a:rPr lang="en-US" altLang="zh-CN" dirty="0" smtClean="0">
                <a:sym typeface="+mn-ea"/>
              </a:rPr>
              <a:t> 再按照一级医疗机构92%，二级医疗机构90%，三级医疗机构88%进行报销。</a:t>
            </a:r>
            <a:endParaRPr lang="en-US" altLang="zh-CN" dirty="0" smtClean="0">
              <a:sym typeface="+mn-ea"/>
            </a:endParaRPr>
          </a:p>
          <a:p>
            <a:pPr>
              <a:lnSpc>
                <a:spcPts val="3200"/>
              </a:lnSpc>
            </a:pPr>
            <a:r>
              <a:rPr lang="en-US" altLang="zh-CN" dirty="0" smtClean="0">
                <a:sym typeface="+mn-ea"/>
              </a:rPr>
              <a:t>             *</a:t>
            </a:r>
            <a:r>
              <a:rPr lang="en-US" altLang="zh-CN" dirty="0" err="1" smtClean="0">
                <a:sym typeface="+mn-ea"/>
              </a:rPr>
              <a:t>分娩</a:t>
            </a:r>
            <a:r>
              <a:rPr lang="en-US" altLang="zh-CN" dirty="0" smtClean="0">
                <a:sym typeface="+mn-ea"/>
              </a:rPr>
              <a:t>+</a:t>
            </a:r>
            <a:r>
              <a:rPr lang="zh-CN" altLang="en-US" dirty="0" smtClean="0">
                <a:sym typeface="+mn-ea"/>
              </a:rPr>
              <a:t>并发症或合并症：生育住院</a:t>
            </a:r>
            <a:endParaRPr lang="zh-CN" altLang="en-US" dirty="0" smtClean="0"/>
          </a:p>
          <a:p>
            <a:pPr>
              <a:lnSpc>
                <a:spcPts val="3200"/>
              </a:lnSpc>
            </a:pPr>
            <a:r>
              <a:rPr lang="zh-CN" altLang="en-US" dirty="0" smtClean="0">
                <a:sym typeface="+mn-ea"/>
              </a:rPr>
              <a:t> </a:t>
            </a:r>
            <a:r>
              <a:rPr lang="en-US" altLang="zh-CN" dirty="0" smtClean="0">
                <a:sym typeface="+mn-ea"/>
              </a:rPr>
              <a:t>            *</a:t>
            </a:r>
            <a:r>
              <a:rPr lang="en-US" altLang="zh-CN" dirty="0" err="1" smtClean="0">
                <a:sym typeface="+mn-ea"/>
              </a:rPr>
              <a:t>不设置起付线和限额</a:t>
            </a:r>
            <a:endParaRPr lang="en-US" altLang="zh-CN" dirty="0" smtClean="0"/>
          </a:p>
          <a:p>
            <a:pPr>
              <a:lnSpc>
                <a:spcPts val="3200"/>
              </a:lnSpc>
            </a:pPr>
            <a:r>
              <a:rPr lang="en-US" altLang="zh-CN" dirty="0" smtClean="0">
                <a:sym typeface="+mn-ea"/>
              </a:rPr>
              <a:t>             *年度基本医疗基金最高支付限额15万元</a:t>
            </a:r>
            <a:r>
              <a:rPr lang="en-US" altLang="zh-CN" dirty="0" smtClean="0">
                <a:latin typeface="新宋体" panose="02010609030101010101" charset="-122"/>
                <a:ea typeface="新宋体" panose="02010609030101010101" charset="-122"/>
                <a:cs typeface="新宋体" panose="02010609030101010101" charset="-122"/>
              </a:rPr>
              <a:t> </a:t>
            </a:r>
            <a:endParaRPr lang="zh-CN" altLang="en-US" dirty="0"/>
          </a:p>
        </p:txBody>
      </p:sp>
      <p:sp>
        <p:nvSpPr>
          <p:cNvPr id="7" name="矩形 6"/>
          <p:cNvSpPr/>
          <p:nvPr/>
        </p:nvSpPr>
        <p:spPr>
          <a:xfrm>
            <a:off x="0" y="130630"/>
            <a:ext cx="8327571" cy="583565"/>
          </a:xfrm>
          <a:prstGeom prst="rect">
            <a:avLst/>
          </a:prstGeom>
        </p:spPr>
        <p:txBody>
          <a:bodyPr wrap="square">
            <a:spAutoFit/>
          </a:bodyPr>
          <a:lstStyle/>
          <a:p>
            <a:r>
              <a:rPr lang="zh-CN" altLang="en-US" sz="3200" b="1" dirty="0" smtClean="0">
                <a:solidFill>
                  <a:schemeClr val="accent6"/>
                </a:solidFill>
                <a:latin typeface="+mn-ea"/>
              </a:rPr>
              <a:t>        </a:t>
            </a:r>
            <a:r>
              <a:rPr lang="zh-CN" altLang="en-US" sz="3200" b="1" dirty="0" smtClean="0">
                <a:solidFill>
                  <a:srgbClr val="FFFF00"/>
                </a:solidFill>
                <a:latin typeface="+mn-ea"/>
              </a:rPr>
              <a:t>职工医保</a:t>
            </a:r>
            <a:r>
              <a:rPr lang="zh-CN" altLang="en-US" sz="3200" b="1" dirty="0" smtClean="0">
                <a:solidFill>
                  <a:schemeClr val="bg1"/>
                </a:solidFill>
                <a:latin typeface="+mn-ea"/>
              </a:rPr>
              <a:t>生育住院医疗待遇</a:t>
            </a:r>
            <a:endParaRPr lang="zh-CN" altLang="en-US" sz="3200" dirty="0">
              <a:solidFill>
                <a:schemeClr val="bg1"/>
              </a:solidFill>
              <a:latin typeface="+mn-ea"/>
              <a:cs typeface="新宋体" panose="02010609030101010101" charset="-122"/>
            </a:endParaRPr>
          </a:p>
        </p:txBody>
      </p:sp>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41516"/>
            <a:ext cx="7562921" cy="523220"/>
          </a:xfrm>
          <a:prstGeom prst="rect">
            <a:avLst/>
          </a:prstGeom>
        </p:spPr>
        <p:txBody>
          <a:bodyPr wrap="squar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7" name="矩形 6"/>
          <p:cNvSpPr/>
          <p:nvPr/>
        </p:nvSpPr>
        <p:spPr>
          <a:xfrm>
            <a:off x="0" y="130630"/>
            <a:ext cx="8327571" cy="583565"/>
          </a:xfrm>
          <a:prstGeom prst="rect">
            <a:avLst/>
          </a:prstGeom>
        </p:spPr>
        <p:txBody>
          <a:bodyPr wrap="square">
            <a:spAutoFit/>
          </a:bodyPr>
          <a:lstStyle/>
          <a:p>
            <a:r>
              <a:rPr lang="zh-CN" altLang="en-US" sz="3200" b="1" dirty="0" smtClean="0">
                <a:solidFill>
                  <a:schemeClr val="accent6"/>
                </a:solidFill>
                <a:latin typeface="+mn-ea"/>
              </a:rPr>
              <a:t>      </a:t>
            </a:r>
            <a:r>
              <a:rPr lang="zh-CN" altLang="en-US" sz="3200" b="1" dirty="0" smtClean="0">
                <a:solidFill>
                  <a:srgbClr val="FFFF00"/>
                </a:solidFill>
                <a:latin typeface="+mn-ea"/>
              </a:rPr>
              <a:t>  职工医保</a:t>
            </a:r>
            <a:r>
              <a:rPr lang="zh-CN" altLang="en-US" sz="3200" b="1" dirty="0" smtClean="0">
                <a:solidFill>
                  <a:schemeClr val="bg1"/>
                </a:solidFill>
                <a:latin typeface="+mn-ea"/>
              </a:rPr>
              <a:t>生育住院医疗待遇</a:t>
            </a:r>
            <a:endParaRPr lang="zh-CN" altLang="en-US" sz="3200" dirty="0">
              <a:solidFill>
                <a:schemeClr val="bg1"/>
              </a:solidFill>
              <a:latin typeface="+mn-ea"/>
              <a:cs typeface="新宋体" panose="02010609030101010101" charset="-122"/>
            </a:endParaRPr>
          </a:p>
        </p:txBody>
      </p:sp>
      <p:pic>
        <p:nvPicPr>
          <p:cNvPr id="5" name="图片 4"/>
          <p:cNvPicPr>
            <a:picLocks noChangeAspect="1"/>
          </p:cNvPicPr>
          <p:nvPr/>
        </p:nvPicPr>
        <p:blipFill>
          <a:blip r:embed="rId2" cstate="print"/>
          <a:stretch>
            <a:fillRect/>
          </a:stretch>
        </p:blipFill>
        <p:spPr>
          <a:xfrm>
            <a:off x="1425757" y="1099367"/>
            <a:ext cx="7977505" cy="5201920"/>
          </a:xfrm>
          <a:prstGeom prst="rect">
            <a:avLst/>
          </a:prstGeom>
        </p:spPr>
      </p:pic>
    </p:spTree>
    <p:custDataLst>
      <p:tags r:id="rId3"/>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41516"/>
            <a:ext cx="7562921" cy="523220"/>
          </a:xfrm>
          <a:prstGeom prst="rect">
            <a:avLst/>
          </a:prstGeom>
        </p:spPr>
        <p:txBody>
          <a:bodyPr wrap="squar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6" name="矩形 5"/>
          <p:cNvSpPr/>
          <p:nvPr/>
        </p:nvSpPr>
        <p:spPr>
          <a:xfrm>
            <a:off x="772885" y="1382485"/>
            <a:ext cx="9742715" cy="452688"/>
          </a:xfrm>
          <a:prstGeom prst="rect">
            <a:avLst/>
          </a:prstGeom>
        </p:spPr>
        <p:txBody>
          <a:bodyPr wrap="square">
            <a:spAutoFit/>
          </a:bodyPr>
          <a:lstStyle/>
          <a:p>
            <a:pPr>
              <a:lnSpc>
                <a:spcPts val="3200"/>
              </a:lnSpc>
            </a:pPr>
            <a:endParaRPr lang="zh-CN" altLang="en-US" dirty="0"/>
          </a:p>
        </p:txBody>
      </p:sp>
      <p:sp>
        <p:nvSpPr>
          <p:cNvPr id="7" name="矩形 6"/>
          <p:cNvSpPr/>
          <p:nvPr/>
        </p:nvSpPr>
        <p:spPr>
          <a:xfrm>
            <a:off x="0" y="130630"/>
            <a:ext cx="8327571" cy="584775"/>
          </a:xfrm>
          <a:prstGeom prst="rect">
            <a:avLst/>
          </a:prstGeom>
        </p:spPr>
        <p:txBody>
          <a:bodyPr wrap="square">
            <a:spAutoFit/>
          </a:bodyPr>
          <a:lstStyle/>
          <a:p>
            <a:r>
              <a:rPr lang="zh-CN" altLang="en-US" sz="3200" b="1" dirty="0" smtClean="0">
                <a:solidFill>
                  <a:schemeClr val="bg1"/>
                </a:solidFill>
                <a:latin typeface="+mn-ea"/>
              </a:rPr>
              <a:t>        待遇享受期</a:t>
            </a:r>
            <a:endParaRPr lang="zh-CN" altLang="en-US" sz="3200" dirty="0">
              <a:solidFill>
                <a:schemeClr val="bg1"/>
              </a:solidFill>
              <a:latin typeface="+mn-ea"/>
              <a:cs typeface="新宋体" panose="02010609030101010101" charset="-122"/>
            </a:endParaRPr>
          </a:p>
        </p:txBody>
      </p:sp>
      <p:sp>
        <p:nvSpPr>
          <p:cNvPr id="5" name="矩形 4"/>
          <p:cNvSpPr/>
          <p:nvPr/>
        </p:nvSpPr>
        <p:spPr>
          <a:xfrm>
            <a:off x="1001486" y="1524000"/>
            <a:ext cx="8817428" cy="3374390"/>
          </a:xfrm>
          <a:prstGeom prst="rect">
            <a:avLst/>
          </a:prstGeom>
        </p:spPr>
        <p:txBody>
          <a:bodyPr wrap="square">
            <a:spAutoFit/>
          </a:bodyPr>
          <a:lstStyle/>
          <a:p>
            <a:pPr>
              <a:lnSpc>
                <a:spcPts val="3200"/>
              </a:lnSpc>
            </a:pPr>
            <a:r>
              <a:rPr lang="zh-CN" altLang="en-US" sz="2000" b="1" dirty="0" smtClean="0"/>
              <a:t>职工</a:t>
            </a:r>
            <a:r>
              <a:rPr lang="zh-CN" altLang="en-US" sz="2000" dirty="0" smtClean="0"/>
              <a:t>“生育住院”和“生育门诊”待遇享受期</a:t>
            </a:r>
            <a:endParaRPr lang="zh-CN" altLang="en-US" sz="2000" dirty="0" smtClean="0"/>
          </a:p>
          <a:p>
            <a:pPr>
              <a:lnSpc>
                <a:spcPts val="3200"/>
              </a:lnSpc>
            </a:pPr>
            <a:endParaRPr lang="zh-CN" altLang="en-US" sz="2000" dirty="0" smtClean="0"/>
          </a:p>
          <a:p>
            <a:pPr>
              <a:lnSpc>
                <a:spcPts val="3200"/>
              </a:lnSpc>
            </a:pPr>
            <a:r>
              <a:rPr lang="zh-CN" altLang="en-US" sz="2000" dirty="0" smtClean="0"/>
              <a:t>1、单位职工：单位职工发生生育医疗费时在统筹区内连续正常缴纳基本医疗保险到账满6个月的次</a:t>
            </a:r>
            <a:r>
              <a:rPr lang="zh-CN" altLang="en-US" sz="2000" dirty="0" smtClean="0"/>
              <a:t>月起</a:t>
            </a:r>
            <a:r>
              <a:rPr lang="zh-CN" altLang="en-US" sz="2000" dirty="0" smtClean="0"/>
              <a:t>享受生育保险待遇。</a:t>
            </a:r>
            <a:endParaRPr lang="zh-CN" altLang="en-US" sz="2000" dirty="0" smtClean="0"/>
          </a:p>
          <a:p>
            <a:pPr>
              <a:lnSpc>
                <a:spcPts val="3200"/>
              </a:lnSpc>
            </a:pPr>
            <a:r>
              <a:rPr lang="en-US" altLang="zh-CN" sz="2000" dirty="0" smtClean="0"/>
              <a:t>2</a:t>
            </a:r>
            <a:r>
              <a:rPr lang="zh-CN" altLang="en-US" sz="2000" dirty="0" smtClean="0"/>
              <a:t>、退休人员：享受职工医保退休待遇人员。</a:t>
            </a:r>
            <a:endParaRPr lang="zh-CN" altLang="en-US" sz="2000" dirty="0" smtClean="0"/>
          </a:p>
          <a:p>
            <a:pPr>
              <a:lnSpc>
                <a:spcPts val="3200"/>
              </a:lnSpc>
            </a:pPr>
            <a:r>
              <a:rPr lang="en-US" altLang="zh-CN" sz="2000" dirty="0" smtClean="0"/>
              <a:t>3</a:t>
            </a:r>
            <a:r>
              <a:rPr lang="zh-CN" altLang="en-US" sz="2000" dirty="0" smtClean="0"/>
              <a:t>、失业人员：失业保险基金代缴基本医疗保险费用期间。</a:t>
            </a:r>
            <a:endParaRPr lang="zh-CN" altLang="en-US" sz="2000" dirty="0" smtClean="0"/>
          </a:p>
          <a:p>
            <a:pPr>
              <a:lnSpc>
                <a:spcPts val="3200"/>
              </a:lnSpc>
            </a:pPr>
            <a:r>
              <a:rPr lang="en-US" altLang="zh-CN" sz="2000" dirty="0" smtClean="0"/>
              <a:t>4</a:t>
            </a:r>
            <a:r>
              <a:rPr lang="zh-CN" altLang="en-US" sz="2000" dirty="0" smtClean="0"/>
              <a:t>、灵活就业人员：同职工医保灵活就业人员待遇享受期。</a:t>
            </a:r>
            <a:endParaRPr lang="zh-CN" altLang="en-US" sz="2000" dirty="0" smtClean="0"/>
          </a:p>
          <a:p>
            <a:pPr>
              <a:lnSpc>
                <a:spcPts val="3200"/>
              </a:lnSpc>
            </a:pPr>
            <a:endParaRPr lang="zh-CN" altLang="en-US" dirty="0"/>
          </a:p>
        </p:txBody>
      </p:sp>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userDrawn="1">
            <p:custDataLst>
              <p:tags r:id="rId1"/>
            </p:custDataLst>
          </p:nvPr>
        </p:nvSpPr>
        <p:spPr>
          <a:xfrm>
            <a:off x="1641158" y="2747645"/>
            <a:ext cx="1998345" cy="829945"/>
          </a:xfrm>
          <a:prstGeom prst="rect">
            <a:avLst/>
          </a:prstGeom>
          <a:noFill/>
        </p:spPr>
        <p:txBody>
          <a:bodyPr wrap="none" rtlCol="0">
            <a:spAutoFit/>
          </a:bodyPr>
          <a:p>
            <a:pPr algn="ctr"/>
            <a:r>
              <a:rPr lang="en-US" altLang="zh-CN" sz="4800" b="1">
                <a:solidFill>
                  <a:schemeClr val="bg1"/>
                </a:solidFill>
                <a:latin typeface="微软雅黑" panose="020B0503020204020204" charset="-122"/>
                <a:ea typeface="微软雅黑" panose="020B0503020204020204" charset="-122"/>
              </a:rPr>
              <a:t>Part.5</a:t>
            </a:r>
            <a:endParaRPr lang="en-US" altLang="zh-CN" sz="8000" b="1">
              <a:solidFill>
                <a:schemeClr val="bg1"/>
              </a:solidFill>
              <a:latin typeface="微软雅黑" panose="020B0503020204020204" charset="-122"/>
              <a:ea typeface="微软雅黑" panose="020B0503020204020204" charset="-122"/>
            </a:endParaRPr>
          </a:p>
        </p:txBody>
      </p:sp>
      <p:sp>
        <p:nvSpPr>
          <p:cNvPr id="6" name="文本框 5"/>
          <p:cNvSpPr txBox="1"/>
          <p:nvPr userDrawn="1">
            <p:custDataLst>
              <p:tags r:id="rId2"/>
            </p:custDataLst>
          </p:nvPr>
        </p:nvSpPr>
        <p:spPr>
          <a:xfrm>
            <a:off x="6856095" y="2955586"/>
            <a:ext cx="2621280" cy="829945"/>
          </a:xfrm>
          <a:prstGeom prst="rect">
            <a:avLst/>
          </a:prstGeom>
          <a:noFill/>
        </p:spPr>
        <p:txBody>
          <a:bodyPr wrap="none" rtlCol="0">
            <a:spAutoFit/>
          </a:bodyPr>
          <a:p>
            <a:pPr algn="ctr"/>
            <a:r>
              <a:rPr lang="zh-CN" altLang="en-US" sz="4800" b="1">
                <a:solidFill>
                  <a:schemeClr val="bg1"/>
                </a:solidFill>
                <a:latin typeface="微软雅黑" panose="020B0503020204020204" charset="-122"/>
                <a:ea typeface="微软雅黑" panose="020B0503020204020204" charset="-122"/>
              </a:rPr>
              <a:t>异地就医</a:t>
            </a:r>
            <a:endParaRPr lang="zh-CN" altLang="en-US" sz="4800" b="1">
              <a:solidFill>
                <a:schemeClr val="bg1"/>
              </a:solidFill>
              <a:latin typeface="微软雅黑" panose="020B0503020204020204" charset="-122"/>
              <a:ea typeface="微软雅黑" panose="020B0503020204020204" charset="-122"/>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userDrawn="1">
            <p:custDataLst>
              <p:tags r:id="rId1"/>
            </p:custDataLst>
          </p:nvPr>
        </p:nvSpPr>
        <p:spPr>
          <a:xfrm>
            <a:off x="1515745" y="2747645"/>
            <a:ext cx="2249170" cy="1322070"/>
          </a:xfrm>
          <a:prstGeom prst="rect">
            <a:avLst/>
          </a:prstGeom>
          <a:noFill/>
        </p:spPr>
        <p:txBody>
          <a:bodyPr wrap="none" rtlCol="0">
            <a:spAutoFit/>
          </a:bodyPr>
          <a:p>
            <a:pPr algn="ctr"/>
            <a:r>
              <a:rPr lang="en-US" altLang="zh-CN" sz="4800" b="1">
                <a:solidFill>
                  <a:schemeClr val="bg1"/>
                </a:solidFill>
                <a:latin typeface="微软雅黑" panose="020B0503020204020204" charset="-122"/>
                <a:ea typeface="微软雅黑" panose="020B0503020204020204" charset="-122"/>
              </a:rPr>
              <a:t>Part.</a:t>
            </a:r>
            <a:r>
              <a:rPr lang="en-US" altLang="zh-CN" sz="8000" b="1">
                <a:solidFill>
                  <a:schemeClr val="bg1"/>
                </a:solidFill>
                <a:latin typeface="微软雅黑" panose="020B0503020204020204" charset="-122"/>
                <a:ea typeface="微软雅黑" panose="020B0503020204020204" charset="-122"/>
              </a:rPr>
              <a:t>1</a:t>
            </a:r>
            <a:endParaRPr lang="en-US" altLang="zh-CN" sz="8000" b="1">
              <a:solidFill>
                <a:schemeClr val="bg1"/>
              </a:solidFill>
              <a:latin typeface="微软雅黑" panose="020B0503020204020204" charset="-122"/>
              <a:ea typeface="微软雅黑" panose="020B0503020204020204" charset="-122"/>
            </a:endParaRPr>
          </a:p>
        </p:txBody>
      </p:sp>
      <p:sp>
        <p:nvSpPr>
          <p:cNvPr id="6" name="文本框 5"/>
          <p:cNvSpPr txBox="1"/>
          <p:nvPr userDrawn="1">
            <p:custDataLst>
              <p:tags r:id="rId2"/>
            </p:custDataLst>
          </p:nvPr>
        </p:nvSpPr>
        <p:spPr>
          <a:xfrm>
            <a:off x="5027295" y="2955586"/>
            <a:ext cx="6278880" cy="829945"/>
          </a:xfrm>
          <a:prstGeom prst="rect">
            <a:avLst/>
          </a:prstGeom>
          <a:noFill/>
        </p:spPr>
        <p:txBody>
          <a:bodyPr wrap="none" rtlCol="0">
            <a:spAutoFit/>
          </a:bodyPr>
          <a:p>
            <a:pPr algn="ctr"/>
            <a:r>
              <a:rPr lang="zh-CN" altLang="en-US" sz="4800" b="1">
                <a:solidFill>
                  <a:schemeClr val="bg1"/>
                </a:solidFill>
                <a:latin typeface="微软雅黑" panose="020B0503020204020204" charset="-122"/>
                <a:ea typeface="微软雅黑" panose="020B0503020204020204" charset="-122"/>
              </a:rPr>
              <a:t>城乡居民基本医疗保险</a:t>
            </a:r>
            <a:endParaRPr lang="zh-CN" altLang="en-US" sz="4800" b="1">
              <a:solidFill>
                <a:schemeClr val="bg1"/>
              </a:solidFill>
              <a:latin typeface="微软雅黑" panose="020B0503020204020204" charset="-122"/>
              <a:ea typeface="微软雅黑" panose="020B0503020204020204" charset="-122"/>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1704340"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a:solidFill>
                  <a:schemeClr val="bg1"/>
                </a:solidFill>
                <a:sym typeface="+mn-ea"/>
              </a:rPr>
              <a:t>异地就医</a:t>
            </a:r>
            <a:r>
              <a:rPr lang="en-US" altLang="zh-CN" sz="2800">
                <a:solidFill>
                  <a:schemeClr val="bg1"/>
                </a:solidFill>
                <a:sym typeface="+mn-ea"/>
              </a:rPr>
              <a:t> </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custDataLst>
              <p:tags r:id="rId2"/>
            </p:custDataLst>
          </p:nvPr>
        </p:nvSpPr>
        <p:spPr>
          <a:xfrm>
            <a:off x="2085340" y="2634615"/>
            <a:ext cx="9024620" cy="1568450"/>
          </a:xfrm>
          <a:prstGeom prst="rect">
            <a:avLst/>
          </a:prstGeom>
          <a:noFill/>
          <a:ln w="9525">
            <a:noFill/>
          </a:ln>
        </p:spPr>
        <p:txBody>
          <a:bodyPr wrap="square">
            <a:spAutoFit/>
          </a:bodyPr>
          <a:p>
            <a:pPr indent="0"/>
            <a:r>
              <a:rPr lang="zh-CN" sz="2400" b="0" dirty="0">
                <a:cs typeface="+mn-ea"/>
                <a:sym typeface="+mn-lt"/>
              </a:rPr>
              <a:t>异地就医普通住院医疗待遇享受本地相同级别医疗机构报销政策，只有一种情况降低报销比例。</a:t>
            </a:r>
            <a:endParaRPr lang="zh-CN" sz="2400" b="0" dirty="0">
              <a:cs typeface="+mn-ea"/>
              <a:sym typeface="+mn-lt"/>
            </a:endParaRPr>
          </a:p>
          <a:p>
            <a:pPr indent="0"/>
            <a:endParaRPr lang="zh-CN" altLang="en-US" sz="2400" b="0" dirty="0">
              <a:cs typeface="+mn-ea"/>
              <a:sym typeface="+mn-lt"/>
            </a:endParaRPr>
          </a:p>
          <a:p>
            <a:pPr indent="0"/>
            <a:endParaRPr lang="zh-CN" altLang="en-US" sz="2400" b="0" dirty="0">
              <a:cs typeface="+mn-ea"/>
              <a:sym typeface="+mn-lt"/>
            </a:endParaRPr>
          </a:p>
        </p:txBody>
      </p:sp>
      <p:sp>
        <p:nvSpPr>
          <p:cNvPr id="5" name="文本框 4"/>
          <p:cNvSpPr txBox="1"/>
          <p:nvPr>
            <p:custDataLst>
              <p:tags r:id="rId3"/>
            </p:custDataLst>
          </p:nvPr>
        </p:nvSpPr>
        <p:spPr>
          <a:xfrm>
            <a:off x="2085340" y="3464560"/>
            <a:ext cx="9261475" cy="1198880"/>
          </a:xfrm>
          <a:prstGeom prst="rect">
            <a:avLst/>
          </a:prstGeom>
          <a:noFill/>
        </p:spPr>
        <p:txBody>
          <a:bodyPr wrap="square" rtlCol="0" anchor="t">
            <a:spAutoFit/>
          </a:bodyPr>
          <a:p>
            <a:endParaRPr lang="zh-CN" sz="2400">
              <a:cs typeface="+mn-ea"/>
              <a:sym typeface="+mn-lt"/>
            </a:endParaRPr>
          </a:p>
          <a:p>
            <a:r>
              <a:rPr lang="zh-CN" sz="2400">
                <a:cs typeface="+mn-ea"/>
                <a:sym typeface="+mn-lt"/>
              </a:rPr>
              <a:t>非急诊且未转诊的</a:t>
            </a:r>
            <a:r>
              <a:rPr lang="zh-CN" sz="2400">
                <a:solidFill>
                  <a:srgbClr val="FF0000"/>
                </a:solidFill>
                <a:cs typeface="+mn-ea"/>
                <a:sym typeface="+mn-lt"/>
              </a:rPr>
              <a:t>跨省</a:t>
            </a:r>
            <a:r>
              <a:rPr lang="zh-CN" sz="2400">
                <a:cs typeface="+mn-ea"/>
                <a:sym typeface="+mn-lt"/>
              </a:rPr>
              <a:t>异地就医参保人员（其他跨省临时外出就医）</a:t>
            </a:r>
            <a:endParaRPr lang="zh-CN" sz="2400">
              <a:cs typeface="+mn-ea"/>
              <a:sym typeface="+mn-lt"/>
            </a:endParaRPr>
          </a:p>
          <a:p>
            <a:r>
              <a:rPr lang="zh-CN" sz="2400">
                <a:cs typeface="+mn-ea"/>
                <a:sym typeface="+mn-lt"/>
              </a:rPr>
              <a:t>异地就医</a:t>
            </a:r>
            <a:r>
              <a:rPr lang="zh-CN" sz="2400">
                <a:solidFill>
                  <a:srgbClr val="FF0000"/>
                </a:solidFill>
                <a:cs typeface="+mn-ea"/>
                <a:sym typeface="+mn-lt"/>
              </a:rPr>
              <a:t>住院</a:t>
            </a:r>
            <a:r>
              <a:rPr lang="zh-CN" sz="2400">
                <a:cs typeface="+mn-ea"/>
                <a:sym typeface="+mn-lt"/>
              </a:rPr>
              <a:t>报销比例降低</a:t>
            </a:r>
            <a:r>
              <a:rPr lang="zh-CN" sz="2400">
                <a:solidFill>
                  <a:srgbClr val="FF0000"/>
                </a:solidFill>
                <a:cs typeface="+mn-ea"/>
                <a:sym typeface="+mn-lt"/>
              </a:rPr>
              <a:t>20</a:t>
            </a:r>
            <a:r>
              <a:rPr lang="zh-CN" sz="2400">
                <a:cs typeface="+mn-ea"/>
                <a:sym typeface="+mn-lt"/>
              </a:rPr>
              <a:t>个百分点。</a:t>
            </a:r>
            <a:endParaRPr lang="zh-CN" altLang="en-US" sz="2400">
              <a:cs typeface="+mn-ea"/>
              <a:sym typeface="+mn-lt"/>
            </a:endParaRPr>
          </a:p>
        </p:txBody>
      </p:sp>
      <p:sp>
        <p:nvSpPr>
          <p:cNvPr id="6" name="文本框 5"/>
          <p:cNvSpPr txBox="1"/>
          <p:nvPr>
            <p:custDataLst>
              <p:tags r:id="rId4"/>
            </p:custDataLst>
          </p:nvPr>
        </p:nvSpPr>
        <p:spPr>
          <a:xfrm>
            <a:off x="2085340" y="1593850"/>
            <a:ext cx="8283575" cy="829945"/>
          </a:xfrm>
          <a:prstGeom prst="rect">
            <a:avLst/>
          </a:prstGeom>
          <a:noFill/>
        </p:spPr>
        <p:txBody>
          <a:bodyPr wrap="square" rtlCol="0">
            <a:spAutoFit/>
          </a:bodyPr>
          <a:p>
            <a:r>
              <a:rPr lang="zh-CN" altLang="en-US" sz="2400">
                <a:cs typeface="+mn-ea"/>
                <a:sym typeface="+mn-lt"/>
              </a:rPr>
              <a:t>就医地目录</a:t>
            </a:r>
            <a:endParaRPr lang="zh-CN" altLang="en-US" sz="2400">
              <a:cs typeface="+mn-ea"/>
              <a:sym typeface="+mn-lt"/>
            </a:endParaRPr>
          </a:p>
          <a:p>
            <a:r>
              <a:rPr lang="zh-CN" altLang="en-US" sz="2400">
                <a:cs typeface="+mn-ea"/>
                <a:sym typeface="+mn-lt"/>
              </a:rPr>
              <a:t>参保地政策</a:t>
            </a:r>
            <a:r>
              <a:rPr lang="zh-CN" altLang="en-US">
                <a:cs typeface="+mn-ea"/>
                <a:sym typeface="+mn-lt"/>
              </a:rPr>
              <a:t>（基本医疗保险基金起付标准、支付比例、最高支付限额等）</a:t>
            </a:r>
            <a:endParaRPr lang="zh-CN" altLang="en-US">
              <a:cs typeface="+mn-ea"/>
              <a:sym typeface="+mn-lt"/>
            </a:endParaRPr>
          </a:p>
        </p:txBody>
      </p:sp>
      <p:sp>
        <p:nvSpPr>
          <p:cNvPr id="2" name="文本框 1"/>
          <p:cNvSpPr txBox="1"/>
          <p:nvPr>
            <p:custDataLst>
              <p:tags r:id="rId5"/>
            </p:custDataLst>
          </p:nvPr>
        </p:nvSpPr>
        <p:spPr>
          <a:xfrm>
            <a:off x="2085340" y="4957445"/>
            <a:ext cx="7153275" cy="368300"/>
          </a:xfrm>
          <a:prstGeom prst="rect">
            <a:avLst/>
          </a:prstGeom>
          <a:noFill/>
        </p:spPr>
        <p:txBody>
          <a:bodyPr wrap="square" rtlCol="0">
            <a:spAutoFit/>
          </a:bodyPr>
          <a:p>
            <a:r>
              <a:rPr lang="zh-CN" altLang="en-US"/>
              <a:t>异地参保人员在宜就医，报销比例等政策需咨询参保地。</a:t>
            </a:r>
            <a:endParaRPr lang="zh-CN" altLang="en-US"/>
          </a:p>
        </p:txBody>
      </p:sp>
    </p:spTree>
    <p:custDataLst>
      <p:tags r:id="rId6"/>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1704340"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a:solidFill>
                  <a:schemeClr val="bg1"/>
                </a:solidFill>
                <a:sym typeface="+mn-ea"/>
              </a:rPr>
              <a:t>异地就医</a:t>
            </a:r>
            <a:r>
              <a:rPr lang="en-US" altLang="zh-CN" sz="2800" b="1">
                <a:solidFill>
                  <a:schemeClr val="bg1"/>
                </a:solidFill>
                <a:sym typeface="+mn-ea"/>
              </a:rPr>
              <a:t> </a:t>
            </a:r>
            <a:endParaRPr lang="en-US" altLang="zh-CN" sz="2800" b="1">
              <a:solidFill>
                <a:srgbClr val="FF0000"/>
              </a:solidFill>
            </a:endParaRPr>
          </a:p>
          <a:p>
            <a:pPr algn="l">
              <a:lnSpc>
                <a:spcPct val="100000"/>
              </a:lnSpc>
            </a:pPr>
            <a:endParaRPr lang="en-US" altLang="zh-CN" sz="2800" b="1">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2"/>
            </p:custDataLst>
          </p:nvPr>
        </p:nvSpPr>
        <p:spPr>
          <a:xfrm>
            <a:off x="1487805" y="1579880"/>
            <a:ext cx="8482965" cy="1443355"/>
          </a:xfrm>
          <a:prstGeom prst="rect">
            <a:avLst/>
          </a:prstGeom>
          <a:noFill/>
        </p:spPr>
        <p:txBody>
          <a:bodyPr wrap="square" rtlCol="0" anchor="t">
            <a:noAutofit/>
          </a:bodyPr>
          <a:p>
            <a:pPr>
              <a:lnSpc>
                <a:spcPct val="140000"/>
              </a:lnSpc>
            </a:pPr>
            <a:endParaRPr lang="zh-CN" altLang="en-US" b="1"/>
          </a:p>
          <a:p>
            <a:pPr>
              <a:lnSpc>
                <a:spcPct val="140000"/>
              </a:lnSpc>
            </a:pPr>
            <a:endParaRPr lang="zh-CN" altLang="en-US"/>
          </a:p>
          <a:p>
            <a:pPr>
              <a:lnSpc>
                <a:spcPct val="140000"/>
              </a:lnSpc>
            </a:pPr>
            <a:r>
              <a:rPr lang="en-US" altLang="zh-CN"/>
              <a:t>       </a:t>
            </a:r>
            <a:r>
              <a:rPr lang="zh-CN" altLang="en-US"/>
              <a:t>参保人员住院治疗过程跨自然年度时，异地就医定点医疗机构应以</a:t>
            </a:r>
            <a:r>
              <a:rPr lang="zh-CN" altLang="en-US" b="1">
                <a:solidFill>
                  <a:srgbClr val="0523BB"/>
                </a:solidFill>
              </a:rPr>
              <a:t>出院日期</a:t>
            </a:r>
            <a:r>
              <a:rPr lang="zh-CN" altLang="en-US">
                <a:solidFill>
                  <a:srgbClr val="FF0000"/>
                </a:solidFill>
              </a:rPr>
              <a:t>为结算时点</a:t>
            </a:r>
            <a:r>
              <a:rPr lang="zh-CN" altLang="en-US"/>
              <a:t>，</a:t>
            </a:r>
            <a:r>
              <a:rPr lang="zh-CN" altLang="en-US" b="1"/>
              <a:t>按一笔费用整体结算</a:t>
            </a:r>
            <a:r>
              <a:rPr lang="en-US" altLang="zh-CN">
                <a:solidFill>
                  <a:srgbClr val="0523BB"/>
                </a:solidFill>
              </a:rPr>
              <a:t>(</a:t>
            </a:r>
            <a:r>
              <a:rPr lang="zh-CN" altLang="zh-CN">
                <a:solidFill>
                  <a:srgbClr val="0523BB"/>
                </a:solidFill>
              </a:rPr>
              <a:t>无需分段结算）</a:t>
            </a:r>
            <a:r>
              <a:rPr lang="zh-CN" altLang="en-US"/>
              <a:t>，将医疗费用信息传回参保地。参保地应按照出院日期所在年度核定医保待遇。参保人员就医结束未结算，次年到异地就医定点医药机构办理直接结算的，参保地应按照出院日期所在年度核定医保待遇。</a:t>
            </a:r>
            <a:endParaRPr lang="zh-CN" altLang="en-US"/>
          </a:p>
        </p:txBody>
      </p:sp>
      <p:sp>
        <p:nvSpPr>
          <p:cNvPr id="6" name="文本框 5"/>
          <p:cNvSpPr txBox="1"/>
          <p:nvPr>
            <p:custDataLst>
              <p:tags r:id="rId3"/>
            </p:custDataLst>
          </p:nvPr>
        </p:nvSpPr>
        <p:spPr>
          <a:xfrm>
            <a:off x="3912235" y="4367530"/>
            <a:ext cx="6278245" cy="645160"/>
          </a:xfrm>
          <a:prstGeom prst="rect">
            <a:avLst/>
          </a:prstGeom>
          <a:noFill/>
        </p:spPr>
        <p:txBody>
          <a:bodyPr wrap="square" rtlCol="0" anchor="t">
            <a:spAutoFit/>
          </a:bodyPr>
          <a:p>
            <a:r>
              <a:rPr lang="en-US" altLang="zh-CN"/>
              <a:t>------</a:t>
            </a:r>
            <a:r>
              <a:rPr lang="zh-CN" altLang="en-US"/>
              <a:t>《省医疗保障局省财政厅关于进一步做好基本医疗保险异地就医直接结算工作的通知》（鄂医保发</a:t>
            </a:r>
            <a:r>
              <a:rPr lang="zh-CN" altLang="en-US">
                <a:latin typeface="仿宋_GB2312" panose="02010609030101010101" charset="-122"/>
                <a:ea typeface="仿宋_GB2312" panose="02010609030101010101" charset="-122"/>
              </a:rPr>
              <a:t>〔</a:t>
            </a:r>
            <a:r>
              <a:rPr lang="zh-CN" altLang="en-US">
                <a:sym typeface="+mn-ea"/>
              </a:rPr>
              <a:t>2022</a:t>
            </a:r>
            <a:r>
              <a:rPr lang="zh-CN" altLang="en-US">
                <a:latin typeface="仿宋_GB2312" panose="02010609030101010101" charset="-122"/>
                <a:ea typeface="仿宋_GB2312" panose="02010609030101010101" charset="-122"/>
              </a:rPr>
              <a:t>〕</a:t>
            </a:r>
            <a:r>
              <a:rPr lang="zh-CN" altLang="en-US"/>
              <a:t> 81号）</a:t>
            </a:r>
            <a:endParaRPr lang="zh-CN" altLang="en-US"/>
          </a:p>
        </p:txBody>
      </p:sp>
      <p:sp>
        <p:nvSpPr>
          <p:cNvPr id="32" name="矩形 31"/>
          <p:cNvSpPr/>
          <p:nvPr>
            <p:custDataLst>
              <p:tags r:id="rId4"/>
            </p:custDataLst>
          </p:nvPr>
        </p:nvSpPr>
        <p:spPr>
          <a:xfrm>
            <a:off x="1271905" y="1845945"/>
            <a:ext cx="9254490" cy="3903980"/>
          </a:xfrm>
          <a:prstGeom prst="rect">
            <a:avLst/>
          </a:prstGeom>
          <a:noFill/>
          <a:ln w="25400">
            <a:solidFill>
              <a:srgbClr val="0061A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矩形 36"/>
          <p:cNvSpPr/>
          <p:nvPr>
            <p:custDataLst>
              <p:tags r:id="rId5"/>
            </p:custDataLst>
          </p:nvPr>
        </p:nvSpPr>
        <p:spPr>
          <a:xfrm>
            <a:off x="983615" y="1529715"/>
            <a:ext cx="4464685" cy="539115"/>
          </a:xfrm>
          <a:prstGeom prst="rect">
            <a:avLst/>
          </a:prstGeom>
          <a:solidFill>
            <a:srgbClr val="006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custDataLst>
              <p:tags r:id="rId6"/>
            </p:custDataLst>
          </p:nvPr>
        </p:nvSpPr>
        <p:spPr>
          <a:xfrm>
            <a:off x="1487488" y="1552575"/>
            <a:ext cx="1524000" cy="516255"/>
          </a:xfrm>
          <a:prstGeom prst="rect">
            <a:avLst/>
          </a:prstGeom>
          <a:noFill/>
        </p:spPr>
        <p:txBody>
          <a:bodyPr wrap="none" lIns="0" tIns="0" rIns="0" bIns="0" rtlCol="0" anchor="t">
            <a:spAutoFit/>
          </a:bodyPr>
          <a:p>
            <a:pPr algn="l">
              <a:lnSpc>
                <a:spcPct val="140000"/>
              </a:lnSpc>
            </a:pPr>
            <a:r>
              <a:rPr lang="zh-CN" altLang="en-US" sz="2400" b="1">
                <a:solidFill>
                  <a:schemeClr val="bg2"/>
                </a:solidFill>
                <a:sym typeface="+mn-ea"/>
              </a:rPr>
              <a:t>第五十一条</a:t>
            </a:r>
            <a:endParaRPr lang="zh-CN" altLang="en-US" sz="2400" b="1" spc="110">
              <a:solidFill>
                <a:schemeClr val="bg2"/>
              </a:solidFill>
              <a:uFillTx/>
              <a:latin typeface="微软雅黑" panose="020B0503020204020204" charset="-122"/>
              <a:ea typeface="微软雅黑" panose="020B0503020204020204" charset="-122"/>
              <a:sym typeface="+mn-ea"/>
            </a:endParaRPr>
          </a:p>
        </p:txBody>
      </p:sp>
    </p:spTree>
    <p:custDataLst>
      <p:tags r:id="rId7"/>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42141"/>
            <a:ext cx="1605280" cy="521970"/>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参保登记</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08000" y="871220"/>
            <a:ext cx="11350625" cy="4893310"/>
          </a:xfrm>
          <a:prstGeom prst="rect">
            <a:avLst/>
          </a:prstGeom>
          <a:noFill/>
        </p:spPr>
        <p:txBody>
          <a:bodyPr wrap="square" rtlCol="0" anchor="t">
            <a:noAutofit/>
          </a:bodyPr>
          <a:p>
            <a:pPr algn="l">
              <a:lnSpc>
                <a:spcPts val="3000"/>
              </a:lnSpc>
              <a:buClrTx/>
              <a:buSzTx/>
              <a:buFontTx/>
            </a:pPr>
            <a:r>
              <a:rPr lang="zh-CN" altLang="en-US" b="1">
                <a:solidFill>
                  <a:sysClr val="windowText" lastClr="000000"/>
                </a:solidFill>
                <a:latin typeface="新宋体" panose="02010609030101010101" charset="-122"/>
                <a:ea typeface="新宋体" panose="02010609030101010101" charset="-122"/>
                <a:cs typeface="新宋体" panose="02010609030101010101" charset="-122"/>
                <a:sym typeface="+mn-ea"/>
              </a:rPr>
              <a:t>一、中途参保对象</a:t>
            </a:r>
            <a:r>
              <a:rPr lang="zh-CN" altLang="en-US" b="1">
                <a:solidFill>
                  <a:srgbClr val="7030A0"/>
                </a:solidFill>
                <a:latin typeface="新宋体" panose="02010609030101010101" charset="-122"/>
                <a:ea typeface="新宋体" panose="02010609030101010101" charset="-122"/>
                <a:cs typeface="新宋体" panose="02010609030101010101" charset="-122"/>
                <a:sym typeface="+mn-ea"/>
              </a:rPr>
              <a:t>（《办法》第十条）</a:t>
            </a:r>
            <a:endParaRPr lang="zh-CN" altLang="en-US" b="1">
              <a:solidFill>
                <a:sysClr val="windowText" lastClr="000000"/>
              </a:solidFill>
              <a:latin typeface="新宋体" panose="02010609030101010101" charset="-122"/>
              <a:ea typeface="新宋体" panose="02010609030101010101" charset="-122"/>
              <a:cs typeface="新宋体" panose="02010609030101010101" charset="-122"/>
            </a:endParaRPr>
          </a:p>
          <a:p>
            <a:pPr algn="l">
              <a:lnSpc>
                <a:spcPts val="3000"/>
              </a:lnSpc>
            </a:pPr>
            <a:r>
              <a:rPr lang="en-US" altLang="zh-CN">
                <a:solidFill>
                  <a:sysClr val="windowText" lastClr="000000"/>
                </a:solidFill>
                <a:latin typeface="新宋体" panose="02010609030101010101" charset="-122"/>
                <a:ea typeface="新宋体" panose="02010609030101010101" charset="-122"/>
                <a:cs typeface="新宋体" panose="02010609030101010101" charset="-122"/>
                <a:sym typeface="+mn-ea"/>
              </a:rPr>
              <a:t>    </a:t>
            </a:r>
            <a:r>
              <a:rPr lang="zh-CN" altLang="en-US" b="1">
                <a:solidFill>
                  <a:srgbClr val="C00000"/>
                </a:solidFill>
                <a:latin typeface="新宋体" panose="02010609030101010101" charset="-122"/>
                <a:ea typeface="新宋体" panose="02010609030101010101" charset="-122"/>
                <a:cs typeface="新宋体" panose="02010609030101010101" charset="-122"/>
                <a:sym typeface="+mn-ea"/>
              </a:rPr>
              <a:t>增加了：</a:t>
            </a:r>
            <a:r>
              <a:rPr lang="en-US" altLang="zh-CN">
                <a:solidFill>
                  <a:sysClr val="windowText" lastClr="000000"/>
                </a:solidFill>
                <a:latin typeface="新宋体" panose="02010609030101010101" charset="-122"/>
                <a:ea typeface="新宋体" panose="02010609030101010101" charset="-122"/>
                <a:cs typeface="新宋体" panose="02010609030101010101" charset="-122"/>
                <a:sym typeface="+mn-ea"/>
              </a:rPr>
              <a:t>“</a:t>
            </a:r>
            <a:r>
              <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mn-ea"/>
              </a:rPr>
              <a:t>事实无人抚养儿童</a:t>
            </a:r>
            <a:r>
              <a:rPr lang="en-US" altLang="zh-CN">
                <a:solidFill>
                  <a:sysClr val="windowText" lastClr="000000"/>
                </a:solidFill>
                <a:latin typeface="新宋体" panose="02010609030101010101" charset="-122"/>
                <a:ea typeface="新宋体" panose="02010609030101010101" charset="-122"/>
                <a:cs typeface="新宋体" panose="02010609030101010101" charset="-122"/>
                <a:sym typeface="+mn-ea"/>
              </a:rPr>
              <a:t>”</a:t>
            </a:r>
            <a:endParaRPr lang="en-US" altLang="zh-CN">
              <a:latin typeface="新宋体" panose="02010609030101010101" charset="-122"/>
              <a:ea typeface="新宋体" panose="02010609030101010101" charset="-122"/>
              <a:cs typeface="新宋体" panose="02010609030101010101" charset="-122"/>
            </a:endParaRPr>
          </a:p>
          <a:p>
            <a:pPr algn="l">
              <a:lnSpc>
                <a:spcPts val="3000"/>
              </a:lnSpc>
            </a:pPr>
            <a:r>
              <a:rPr lang="en-US" altLang="zh-CN">
                <a:solidFill>
                  <a:sysClr val="windowText" lastClr="000000"/>
                </a:solidFill>
                <a:latin typeface="新宋体" panose="02010609030101010101" charset="-122"/>
                <a:ea typeface="新宋体" panose="02010609030101010101" charset="-122"/>
                <a:cs typeface="新宋体" panose="02010609030101010101" charset="-122"/>
                <a:sym typeface="+mn-ea"/>
              </a:rPr>
              <a:t>    </a:t>
            </a:r>
            <a:r>
              <a:rPr lang="zh-CN" altLang="en-US" b="1">
                <a:solidFill>
                  <a:srgbClr val="C00000"/>
                </a:solidFill>
                <a:latin typeface="新宋体" panose="02010609030101010101" charset="-122"/>
                <a:ea typeface="新宋体" panose="02010609030101010101" charset="-122"/>
                <a:cs typeface="新宋体" panose="02010609030101010101" charset="-122"/>
                <a:sym typeface="+mn-ea"/>
              </a:rPr>
              <a:t>取消了：</a:t>
            </a:r>
            <a:r>
              <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mn-ea"/>
              </a:rPr>
              <a:t>本市统筹区域外来宜的应届毕业生、本市统筹区域外来宜就读的学生（宜府办发〔2020〕38号《市级统筹实施方案》）</a:t>
            </a:r>
            <a:endParaRPr lang="zh-CN" altLang="en-US">
              <a:latin typeface="新宋体" panose="02010609030101010101" charset="-122"/>
              <a:ea typeface="新宋体" panose="02010609030101010101" charset="-122"/>
              <a:cs typeface="新宋体" panose="02010609030101010101" charset="-122"/>
            </a:endParaRPr>
          </a:p>
          <a:p>
            <a:pPr algn="l">
              <a:lnSpc>
                <a:spcPts val="3000"/>
              </a:lnSpc>
            </a:pPr>
            <a:r>
              <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mn-ea"/>
              </a:rPr>
              <a:t> </a:t>
            </a:r>
            <a:r>
              <a:rPr lang="en-US" altLang="zh-CN">
                <a:solidFill>
                  <a:sysClr val="windowText" lastClr="000000"/>
                </a:solidFill>
                <a:latin typeface="新宋体" panose="02010609030101010101" charset="-122"/>
                <a:ea typeface="新宋体" panose="02010609030101010101" charset="-122"/>
                <a:cs typeface="新宋体" panose="02010609030101010101" charset="-122"/>
                <a:sym typeface="+mn-ea"/>
              </a:rPr>
              <a:t>   </a:t>
            </a:r>
            <a:r>
              <a:rPr lang="zh-CN" altLang="en-US" b="1">
                <a:solidFill>
                  <a:srgbClr val="C00000"/>
                </a:solidFill>
                <a:latin typeface="新宋体" panose="02010609030101010101" charset="-122"/>
                <a:ea typeface="新宋体" panose="02010609030101010101" charset="-122"/>
                <a:cs typeface="新宋体" panose="02010609030101010101" charset="-122"/>
                <a:sym typeface="+mn-ea"/>
              </a:rPr>
              <a:t>设置了：</a:t>
            </a:r>
            <a:r>
              <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mn-ea"/>
              </a:rPr>
              <a:t>职工转居民的前置条件</a:t>
            </a:r>
            <a:r>
              <a:rPr lang="en-US" altLang="zh-CN">
                <a:solidFill>
                  <a:sysClr val="windowText" lastClr="000000"/>
                </a:solidFill>
                <a:latin typeface="新宋体" panose="02010609030101010101" charset="-122"/>
                <a:ea typeface="新宋体" panose="02010609030101010101" charset="-122"/>
                <a:cs typeface="新宋体" panose="02010609030101010101" charset="-122"/>
                <a:sym typeface="+mn-ea"/>
              </a:rPr>
              <a:t>“</a:t>
            </a:r>
            <a:r>
              <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mn-ea"/>
              </a:rPr>
              <a:t>已连续2年（含2年）以上参加基本医疗保险</a:t>
            </a:r>
            <a:r>
              <a:rPr lang="en-US" altLang="zh-CN">
                <a:solidFill>
                  <a:sysClr val="windowText" lastClr="000000"/>
                </a:solidFill>
                <a:latin typeface="新宋体" panose="02010609030101010101" charset="-122"/>
                <a:ea typeface="新宋体" panose="02010609030101010101" charset="-122"/>
                <a:cs typeface="新宋体" panose="02010609030101010101" charset="-122"/>
                <a:sym typeface="+mn-ea"/>
              </a:rPr>
              <a:t>”</a:t>
            </a:r>
            <a:endParaRPr lang="en-US" altLang="zh-CN">
              <a:latin typeface="新宋体" panose="02010609030101010101" charset="-122"/>
              <a:ea typeface="新宋体" panose="02010609030101010101" charset="-122"/>
              <a:cs typeface="新宋体" panose="02010609030101010101" charset="-122"/>
            </a:endParaRPr>
          </a:p>
          <a:p>
            <a:pPr algn="l">
              <a:lnSpc>
                <a:spcPts val="3000"/>
              </a:lnSpc>
            </a:pPr>
            <a:endParaRPr lang="zh-CN" altLang="en-US" b="1">
              <a:latin typeface="新宋体" panose="02010609030101010101" charset="-122"/>
              <a:ea typeface="新宋体" panose="02010609030101010101" charset="-122"/>
              <a:cs typeface="新宋体" panose="02010609030101010101" charset="-122"/>
            </a:endParaRPr>
          </a:p>
          <a:p>
            <a:pPr fontAlgn="auto">
              <a:lnSpc>
                <a:spcPts val="4000"/>
              </a:lnSpc>
            </a:pPr>
            <a:r>
              <a:rPr lang="zh-CN" altLang="en-US" b="1">
                <a:solidFill>
                  <a:sysClr val="windowText" lastClr="000000"/>
                </a:solidFill>
                <a:latin typeface="黑体" panose="02010609060101010101" charset="-122"/>
                <a:ea typeface="黑体" panose="02010609060101010101" charset="-122"/>
                <a:cs typeface="+mn-ea"/>
                <a:sym typeface="+mn-ea"/>
              </a:rPr>
              <a:t>二、</a:t>
            </a:r>
            <a:r>
              <a:rPr lang="zh-CN" altLang="en-US" b="1">
                <a:latin typeface="黑体" panose="02010609060101010101" charset="-122"/>
                <a:ea typeface="黑体" panose="02010609060101010101" charset="-122"/>
                <a:sym typeface="+mn-ea"/>
              </a:rPr>
              <a:t>新生儿参保</a:t>
            </a:r>
            <a:endParaRPr lang="zh-CN" altLang="en-US" b="1">
              <a:solidFill>
                <a:srgbClr val="7030A0"/>
              </a:solidFill>
              <a:latin typeface="黑体" panose="02010609060101010101" charset="-122"/>
              <a:ea typeface="黑体" panose="02010609060101010101" charset="-122"/>
            </a:endParaRPr>
          </a:p>
          <a:p>
            <a:pPr algn="l" fontAlgn="auto">
              <a:lnSpc>
                <a:spcPts val="4000"/>
              </a:lnSpc>
              <a:buClrTx/>
              <a:buSzTx/>
              <a:buNone/>
            </a:pPr>
            <a:r>
              <a:rPr lang="en-US" altLang="zh-CN">
                <a:solidFill>
                  <a:srgbClr val="FF0000"/>
                </a:solidFill>
                <a:latin typeface="黑体" panose="02010609060101010101" charset="-122"/>
                <a:ea typeface="黑体" panose="02010609060101010101" charset="-122"/>
                <a:sym typeface="+mn-ea"/>
              </a:rPr>
              <a:t>   </a:t>
            </a:r>
            <a:r>
              <a:rPr lang="zh-CN" altLang="en-US">
                <a:latin typeface="新宋体" panose="02010609030101010101" charset="-122"/>
                <a:ea typeface="新宋体" panose="02010609030101010101" charset="-122"/>
                <a:cs typeface="新宋体" panose="02010609030101010101" charset="-122"/>
                <a:sym typeface="+mn-ea"/>
              </a:rPr>
              <a:t>①新生儿父母任意一方参加省内基本医疗保险并按规定缴费的或新生儿本人在省内落户的，新生儿出生</a:t>
            </a:r>
            <a:r>
              <a:rPr lang="zh-CN" altLang="en-US">
                <a:solidFill>
                  <a:srgbClr val="FF0000"/>
                </a:solidFill>
                <a:latin typeface="新宋体" panose="02010609030101010101" charset="-122"/>
                <a:ea typeface="新宋体" panose="02010609030101010101" charset="-122"/>
                <a:cs typeface="新宋体" panose="02010609030101010101" charset="-122"/>
                <a:sym typeface="+mn-ea"/>
              </a:rPr>
              <a:t>12个月以内</a:t>
            </a:r>
            <a:r>
              <a:rPr lang="zh-CN" altLang="en-US">
                <a:latin typeface="新宋体" panose="02010609030101010101" charset="-122"/>
                <a:ea typeface="新宋体" panose="02010609030101010101" charset="-122"/>
                <a:cs typeface="新宋体" panose="02010609030101010101" charset="-122"/>
                <a:sym typeface="+mn-ea"/>
              </a:rPr>
              <a:t>可在其父母任意一方</a:t>
            </a:r>
            <a:r>
              <a:rPr lang="zh-CN" altLang="en-US">
                <a:solidFill>
                  <a:srgbClr val="FF0000"/>
                </a:solidFill>
                <a:latin typeface="新宋体" panose="02010609030101010101" charset="-122"/>
                <a:ea typeface="新宋体" panose="02010609030101010101" charset="-122"/>
                <a:cs typeface="新宋体" panose="02010609030101010101" charset="-122"/>
                <a:sym typeface="+mn-ea"/>
              </a:rPr>
              <a:t>参保地或本人落户地</a:t>
            </a:r>
            <a:r>
              <a:rPr lang="zh-CN" altLang="en-US">
                <a:latin typeface="新宋体" panose="02010609030101010101" charset="-122"/>
                <a:ea typeface="新宋体" panose="02010609030101010101" charset="-122"/>
                <a:cs typeface="新宋体" panose="02010609030101010101" charset="-122"/>
                <a:sym typeface="+mn-ea"/>
              </a:rPr>
              <a:t>办理参保登记，免缴出生当年参保费用。</a:t>
            </a:r>
            <a:r>
              <a:rPr lang="zh-CN" altLang="en-US" b="1">
                <a:solidFill>
                  <a:srgbClr val="7030A0"/>
                </a:solidFill>
                <a:latin typeface="黑体" panose="02010609060101010101" charset="-122"/>
                <a:ea typeface="黑体" panose="02010609060101010101" charset="-122"/>
                <a:sym typeface="+mn-ea"/>
              </a:rPr>
              <a:t>（《办法》第十二条）</a:t>
            </a:r>
            <a:endParaRPr lang="en-US" altLang="zh-CN">
              <a:latin typeface="新宋体" panose="02010609030101010101" charset="-122"/>
              <a:ea typeface="新宋体" panose="02010609030101010101" charset="-122"/>
              <a:cs typeface="新宋体" panose="02010609030101010101" charset="-122"/>
              <a:sym typeface="+mn-ea"/>
            </a:endParaRPr>
          </a:p>
          <a:p>
            <a:pPr algn="l" fontAlgn="auto">
              <a:lnSpc>
                <a:spcPts val="4000"/>
              </a:lnSpc>
              <a:buClrTx/>
              <a:buSzTx/>
              <a:buNone/>
            </a:pPr>
            <a:r>
              <a:rPr lang="en-US" altLang="zh-CN">
                <a:latin typeface="新宋体" panose="02010609030101010101" charset="-122"/>
                <a:ea typeface="新宋体" panose="02010609030101010101" charset="-122"/>
                <a:cs typeface="新宋体" panose="02010609030101010101" charset="-122"/>
                <a:sym typeface="+mn-ea"/>
              </a:rPr>
              <a:t>   </a:t>
            </a:r>
            <a:r>
              <a:rPr lang="en-US" altLang="zh-CN">
                <a:latin typeface="Calibri" panose="020F0502020204030204" charset="0"/>
                <a:ea typeface="新宋体" panose="02010609030101010101" charset="-122"/>
                <a:cs typeface="新宋体" panose="02010609030101010101" charset="-122"/>
                <a:sym typeface="+mn-ea"/>
              </a:rPr>
              <a:t>②</a:t>
            </a:r>
            <a:r>
              <a:rPr lang="zh-CN" altLang="en-US">
                <a:latin typeface="新宋体" panose="02010609030101010101" charset="-122"/>
                <a:ea typeface="新宋体" panose="02010609030101010101" charset="-122"/>
                <a:cs typeface="新宋体" panose="02010609030101010101" charset="-122"/>
                <a:sym typeface="+mn-ea"/>
              </a:rPr>
              <a:t>新生儿应按规定在居民医保集中参保缴费期</a:t>
            </a:r>
            <a:r>
              <a:rPr lang="zh-CN" altLang="en-US">
                <a:solidFill>
                  <a:srgbClr val="FF0000"/>
                </a:solidFill>
                <a:latin typeface="新宋体" panose="02010609030101010101" charset="-122"/>
                <a:ea typeface="新宋体" panose="02010609030101010101" charset="-122"/>
                <a:cs typeface="新宋体" panose="02010609030101010101" charset="-122"/>
                <a:sym typeface="+mn-ea"/>
              </a:rPr>
              <a:t>缴纳出生次年居民医保费</a:t>
            </a:r>
            <a:r>
              <a:rPr lang="zh-CN" altLang="en-US">
                <a:latin typeface="新宋体" panose="02010609030101010101" charset="-122"/>
                <a:ea typeface="新宋体" panose="02010609030101010101" charset="-122"/>
                <a:cs typeface="新宋体" panose="02010609030101010101" charset="-122"/>
                <a:sym typeface="+mn-ea"/>
              </a:rPr>
              <a:t>，未在集中缴费期缴费的，</a:t>
            </a:r>
            <a:r>
              <a:rPr lang="zh-CN" altLang="en-US">
                <a:solidFill>
                  <a:srgbClr val="FF0000"/>
                </a:solidFill>
                <a:latin typeface="新宋体" panose="02010609030101010101" charset="-122"/>
                <a:ea typeface="新宋体" panose="02010609030101010101" charset="-122"/>
                <a:cs typeface="新宋体" panose="02010609030101010101" charset="-122"/>
                <a:sym typeface="+mn-ea"/>
              </a:rPr>
              <a:t>可补缴</a:t>
            </a:r>
            <a:r>
              <a:rPr lang="zh-CN" altLang="en-US">
                <a:latin typeface="新宋体" panose="02010609030101010101" charset="-122"/>
                <a:ea typeface="新宋体" panose="02010609030101010101" charset="-122"/>
                <a:cs typeface="新宋体" panose="02010609030101010101" charset="-122"/>
                <a:sym typeface="+mn-ea"/>
              </a:rPr>
              <a:t>出生次年居民医保个人缴费，</a:t>
            </a:r>
            <a:r>
              <a:rPr lang="zh-CN" altLang="en-US">
                <a:solidFill>
                  <a:srgbClr val="FF0000"/>
                </a:solidFill>
                <a:latin typeface="新宋体" panose="02010609030101010101" charset="-122"/>
                <a:ea typeface="新宋体" panose="02010609030101010101" charset="-122"/>
                <a:cs typeface="新宋体" panose="02010609030101010101" charset="-122"/>
                <a:sym typeface="+mn-ea"/>
              </a:rPr>
              <a:t>自缴费之日起</a:t>
            </a:r>
            <a:r>
              <a:rPr lang="zh-CN" altLang="en-US">
                <a:latin typeface="新宋体" panose="02010609030101010101" charset="-122"/>
                <a:ea typeface="新宋体" panose="02010609030101010101" charset="-122"/>
                <a:cs typeface="新宋体" panose="02010609030101010101" charset="-122"/>
                <a:sym typeface="+mn-ea"/>
              </a:rPr>
              <a:t>按规定享受居民医保待遇。</a:t>
            </a:r>
            <a:r>
              <a:rPr lang="zh-CN" altLang="en-US">
                <a:solidFill>
                  <a:srgbClr val="7030A0"/>
                </a:solidFill>
                <a:latin typeface="新宋体" panose="02010609030101010101" charset="-122"/>
                <a:ea typeface="新宋体" panose="02010609030101010101" charset="-122"/>
                <a:cs typeface="新宋体" panose="02010609030101010101" charset="-122"/>
                <a:sym typeface="+mn-ea"/>
              </a:rPr>
              <a:t>（《生育医疗保障支持措施》鄂医保发〔202</a:t>
            </a:r>
            <a:r>
              <a:rPr lang="en-US" altLang="zh-CN">
                <a:solidFill>
                  <a:srgbClr val="7030A0"/>
                </a:solidFill>
                <a:latin typeface="新宋体" panose="02010609030101010101" charset="-122"/>
                <a:ea typeface="新宋体" panose="02010609030101010101" charset="-122"/>
                <a:cs typeface="新宋体" panose="02010609030101010101" charset="-122"/>
                <a:sym typeface="+mn-ea"/>
              </a:rPr>
              <a:t>3</a:t>
            </a:r>
            <a:r>
              <a:rPr lang="zh-CN" altLang="en-US">
                <a:solidFill>
                  <a:srgbClr val="7030A0"/>
                </a:solidFill>
                <a:latin typeface="新宋体" panose="02010609030101010101" charset="-122"/>
                <a:ea typeface="新宋体" panose="02010609030101010101" charset="-122"/>
                <a:cs typeface="新宋体" panose="02010609030101010101" charset="-122"/>
                <a:sym typeface="+mn-ea"/>
              </a:rPr>
              <a:t>〕</a:t>
            </a:r>
            <a:r>
              <a:rPr lang="en-US" altLang="zh-CN">
                <a:solidFill>
                  <a:srgbClr val="7030A0"/>
                </a:solidFill>
                <a:latin typeface="新宋体" panose="02010609030101010101" charset="-122"/>
                <a:ea typeface="新宋体" panose="02010609030101010101" charset="-122"/>
                <a:cs typeface="新宋体" panose="02010609030101010101" charset="-122"/>
                <a:sym typeface="+mn-ea"/>
              </a:rPr>
              <a:t>45</a:t>
            </a:r>
            <a:r>
              <a:rPr lang="zh-CN" altLang="en-US">
                <a:solidFill>
                  <a:srgbClr val="7030A0"/>
                </a:solidFill>
                <a:latin typeface="新宋体" panose="02010609030101010101" charset="-122"/>
                <a:ea typeface="新宋体" panose="02010609030101010101" charset="-122"/>
                <a:cs typeface="新宋体" panose="02010609030101010101" charset="-122"/>
                <a:sym typeface="+mn-ea"/>
              </a:rPr>
              <a:t>号）</a:t>
            </a:r>
            <a:endParaRPr lang="zh-CN" altLang="en-US">
              <a:solidFill>
                <a:srgbClr val="7030A0"/>
              </a:solidFill>
              <a:latin typeface="新宋体" panose="02010609030101010101" charset="-122"/>
              <a:ea typeface="新宋体" panose="02010609030101010101" charset="-122"/>
              <a:cs typeface="新宋体" panose="02010609030101010101" charset="-122"/>
            </a:endParaRPr>
          </a:p>
          <a:p>
            <a:pPr algn="l">
              <a:lnSpc>
                <a:spcPts val="3000"/>
              </a:lnSpc>
            </a:pPr>
            <a:endPar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74208"/>
            <a:ext cx="8380730" cy="95313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城乡居民医保待遇：享待时间</a:t>
            </a:r>
            <a:r>
              <a:rPr lang="zh-CN" altLang="en-US" sz="2800" b="1">
                <a:solidFill>
                  <a:srgbClr val="FFFF00"/>
                </a:solidFill>
                <a:latin typeface="黑体" panose="02010609060101010101" charset="-122"/>
                <a:ea typeface="黑体" panose="02010609060101010101" charset="-122"/>
                <a:sym typeface="+mn-ea"/>
              </a:rPr>
              <a:t>（《办法》第十四条）</a:t>
            </a: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08000" y="871220"/>
            <a:ext cx="11350625" cy="4893310"/>
          </a:xfrm>
          <a:prstGeom prst="rect">
            <a:avLst/>
          </a:prstGeom>
          <a:noFill/>
        </p:spPr>
        <p:txBody>
          <a:bodyPr wrap="square" rtlCol="0" anchor="t">
            <a:noAutofit/>
          </a:bodyPr>
          <a:p>
            <a:pPr algn="l">
              <a:lnSpc>
                <a:spcPts val="3000"/>
              </a:lnSpc>
            </a:pPr>
            <a:endPar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微软雅黑" panose="020B0503020204020204" charset="-122"/>
            </a:endParaRPr>
          </a:p>
        </p:txBody>
      </p:sp>
      <p:graphicFrame>
        <p:nvGraphicFramePr>
          <p:cNvPr id="5" name="表格 4"/>
          <p:cNvGraphicFramePr/>
          <p:nvPr>
            <p:custDataLst>
              <p:tags r:id="rId2"/>
            </p:custDataLst>
          </p:nvPr>
        </p:nvGraphicFramePr>
        <p:xfrm>
          <a:off x="650875" y="871220"/>
          <a:ext cx="10516235" cy="5405755"/>
        </p:xfrm>
        <a:graphic>
          <a:graphicData uri="http://schemas.openxmlformats.org/drawingml/2006/table">
            <a:tbl>
              <a:tblPr firstRow="1" bandRow="1">
                <a:tableStyleId>{5C22544A-7EE6-4342-B048-85BDC9FD1C3A}</a:tableStyleId>
              </a:tblPr>
              <a:tblGrid>
                <a:gridCol w="2268855"/>
                <a:gridCol w="3936365"/>
                <a:gridCol w="4311015"/>
              </a:tblGrid>
              <a:tr h="381000">
                <a:tc>
                  <a:txBody>
                    <a:bodyPr/>
                    <a:p>
                      <a:pPr algn="ctr">
                        <a:buNone/>
                      </a:pPr>
                      <a:r>
                        <a:rPr lang="zh-CN" altLang="en-US"/>
                        <a:t>人员类别</a:t>
                      </a:r>
                      <a:endParaRPr lang="zh-CN" altLang="en-US"/>
                    </a:p>
                  </a:txBody>
                  <a:tcPr/>
                </a:tc>
                <a:tc>
                  <a:txBody>
                    <a:bodyPr/>
                    <a:p>
                      <a:pPr algn="ctr">
                        <a:buNone/>
                      </a:pPr>
                      <a:r>
                        <a:rPr lang="zh-CN" altLang="en-US"/>
                        <a:t>情况分类</a:t>
                      </a:r>
                      <a:endParaRPr lang="zh-CN" altLang="en-US"/>
                    </a:p>
                  </a:txBody>
                  <a:tcPr/>
                </a:tc>
                <a:tc>
                  <a:txBody>
                    <a:bodyPr/>
                    <a:p>
                      <a:pPr algn="ctr">
                        <a:buNone/>
                      </a:pPr>
                      <a:r>
                        <a:rPr lang="zh-CN" altLang="en-US"/>
                        <a:t>享待时间</a:t>
                      </a:r>
                      <a:endParaRPr lang="zh-CN" altLang="en-US"/>
                    </a:p>
                  </a:txBody>
                  <a:tcPr/>
                </a:tc>
              </a:tr>
              <a:tr h="784225">
                <a:tc rowSpan="2">
                  <a:txBody>
                    <a:bodyPr/>
                    <a:p>
                      <a:pPr algn="ctr">
                        <a:lnSpc>
                          <a:spcPct val="300000"/>
                        </a:lnSpc>
                        <a:buNone/>
                      </a:pPr>
                      <a:r>
                        <a:rPr lang="zh-CN" altLang="en-US"/>
                        <a:t>职工转居民</a:t>
                      </a:r>
                      <a:endParaRPr lang="zh-CN" altLang="en-US"/>
                    </a:p>
                  </a:txBody>
                  <a:tcPr/>
                </a:tc>
                <a:tc>
                  <a:txBody>
                    <a:bodyPr/>
                    <a:p>
                      <a:pPr algn="ctr">
                        <a:lnSpc>
                          <a:spcPct val="200000"/>
                        </a:lnSpc>
                        <a:buNone/>
                      </a:pPr>
                      <a:r>
                        <a:rPr lang="zh-CN" altLang="en-US"/>
                        <a:t>职工医保中断</a:t>
                      </a:r>
                      <a:r>
                        <a:rPr lang="en-US" altLang="zh-CN"/>
                        <a:t>3</a:t>
                      </a:r>
                      <a:r>
                        <a:rPr lang="zh-CN" altLang="en-US"/>
                        <a:t>个月内</a:t>
                      </a:r>
                      <a:endParaRPr lang="zh-CN" altLang="en-US"/>
                    </a:p>
                  </a:txBody>
                  <a:tcPr/>
                </a:tc>
                <a:tc>
                  <a:txBody>
                    <a:bodyPr/>
                    <a:p>
                      <a:pPr algn="ctr">
                        <a:buNone/>
                      </a:pPr>
                      <a:r>
                        <a:rPr lang="zh-CN" altLang="en-US"/>
                        <a:t>缴费到账后，即可开始享受医疗保险待遇，中断期间待遇可按规定</a:t>
                      </a:r>
                      <a:r>
                        <a:rPr lang="zh-CN" altLang="en-US">
                          <a:solidFill>
                            <a:srgbClr val="FF0000"/>
                          </a:solidFill>
                        </a:rPr>
                        <a:t>追溯</a:t>
                      </a:r>
                      <a:r>
                        <a:rPr lang="zh-CN" altLang="en-US"/>
                        <a:t>享受</a:t>
                      </a:r>
                      <a:endParaRPr lang="zh-CN" altLang="en-US"/>
                    </a:p>
                  </a:txBody>
                  <a:tcPr/>
                </a:tc>
              </a:tr>
              <a:tr h="486410">
                <a:tc vMerge="1">
                  <a:tcPr/>
                </a:tc>
                <a:tc>
                  <a:txBody>
                    <a:bodyPr/>
                    <a:p>
                      <a:pPr algn="ctr">
                        <a:buNone/>
                      </a:pPr>
                      <a:r>
                        <a:rPr lang="zh-CN" altLang="en-US" sz="1800">
                          <a:sym typeface="+mn-ea"/>
                        </a:rPr>
                        <a:t>职工医保中断超过</a:t>
                      </a:r>
                      <a:r>
                        <a:rPr lang="en-US" altLang="zh-CN" sz="1800">
                          <a:sym typeface="+mn-ea"/>
                        </a:rPr>
                        <a:t>3</a:t>
                      </a:r>
                      <a:r>
                        <a:rPr lang="zh-CN" altLang="en-US" sz="1800">
                          <a:sym typeface="+mn-ea"/>
                        </a:rPr>
                        <a:t>个月内</a:t>
                      </a:r>
                      <a:endParaRPr lang="zh-CN" altLang="en-US"/>
                    </a:p>
                  </a:txBody>
                  <a:tcPr/>
                </a:tc>
                <a:tc>
                  <a:txBody>
                    <a:bodyPr/>
                    <a:p>
                      <a:pPr algn="ctr">
                        <a:buNone/>
                      </a:pPr>
                      <a:r>
                        <a:rPr lang="zh-CN" altLang="en-US"/>
                        <a:t>从参保缴费到账的</a:t>
                      </a:r>
                      <a:r>
                        <a:rPr lang="zh-CN" altLang="en-US">
                          <a:solidFill>
                            <a:srgbClr val="FF0000"/>
                          </a:solidFill>
                        </a:rPr>
                        <a:t>第4个月</a:t>
                      </a:r>
                      <a:r>
                        <a:rPr lang="zh-CN" altLang="en-US"/>
                        <a:t>开始享受</a:t>
                      </a:r>
                      <a:endParaRPr lang="zh-CN" altLang="en-US"/>
                    </a:p>
                  </a:txBody>
                  <a:tcPr/>
                </a:tc>
              </a:tr>
              <a:tr h="543560">
                <a:tc rowSpan="2">
                  <a:txBody>
                    <a:bodyPr/>
                    <a:p>
                      <a:pPr algn="ctr">
                        <a:lnSpc>
                          <a:spcPct val="200000"/>
                        </a:lnSpc>
                        <a:buNone/>
                      </a:pPr>
                      <a:r>
                        <a:rPr lang="zh-CN" altLang="en-US"/>
                        <a:t>新生儿</a:t>
                      </a:r>
                      <a:endParaRPr lang="zh-CN" altLang="en-US"/>
                    </a:p>
                  </a:txBody>
                  <a:tcPr/>
                </a:tc>
                <a:tc>
                  <a:txBody>
                    <a:bodyPr/>
                    <a:p>
                      <a:pPr algn="ctr">
                        <a:buNone/>
                      </a:pPr>
                      <a:r>
                        <a:rPr lang="zh-CN" altLang="en-US"/>
                        <a:t>出生当年</a:t>
                      </a:r>
                      <a:endParaRPr lang="zh-CN" altLang="en-US"/>
                    </a:p>
                  </a:txBody>
                  <a:tcPr/>
                </a:tc>
                <a:tc>
                  <a:txBody>
                    <a:bodyPr/>
                    <a:p>
                      <a:pPr algn="ctr">
                        <a:buNone/>
                      </a:pPr>
                      <a:r>
                        <a:rPr lang="zh-CN" altLang="en-US"/>
                        <a:t>自</a:t>
                      </a:r>
                      <a:r>
                        <a:rPr lang="zh-CN" altLang="en-US">
                          <a:solidFill>
                            <a:srgbClr val="FF0000"/>
                          </a:solidFill>
                        </a:rPr>
                        <a:t>出生</a:t>
                      </a:r>
                      <a:r>
                        <a:rPr lang="zh-CN" altLang="en-US"/>
                        <a:t>之日起享受</a:t>
                      </a:r>
                      <a:endParaRPr lang="zh-CN" altLang="en-US"/>
                    </a:p>
                  </a:txBody>
                  <a:tcPr/>
                </a:tc>
              </a:tr>
              <a:tr h="447675">
                <a:tc vMerge="1">
                  <a:tcPr/>
                </a:tc>
                <a:tc>
                  <a:txBody>
                    <a:bodyPr/>
                    <a:p>
                      <a:pPr algn="ctr">
                        <a:buNone/>
                      </a:pPr>
                      <a:r>
                        <a:rPr lang="zh-CN" altLang="en-US"/>
                        <a:t>出生次年</a:t>
                      </a:r>
                      <a:endParaRPr lang="zh-CN" altLang="en-US"/>
                    </a:p>
                  </a:txBody>
                  <a:tcPr/>
                </a:tc>
                <a:tc>
                  <a:txBody>
                    <a:bodyPr/>
                    <a:p>
                      <a:pPr algn="ctr">
                        <a:buClrTx/>
                        <a:buSzTx/>
                        <a:buFontTx/>
                        <a:buNone/>
                      </a:pPr>
                      <a:r>
                        <a:rPr lang="zh-CN" altLang="en-US" sz="1800">
                          <a:sym typeface="+mn-ea"/>
                        </a:rPr>
                        <a:t>自</a:t>
                      </a:r>
                      <a:r>
                        <a:rPr lang="zh-CN" altLang="en-US" sz="1800">
                          <a:solidFill>
                            <a:srgbClr val="FF0000"/>
                          </a:solidFill>
                          <a:sym typeface="+mn-ea"/>
                        </a:rPr>
                        <a:t>缴费</a:t>
                      </a:r>
                      <a:r>
                        <a:rPr lang="zh-CN" altLang="en-US" sz="1800">
                          <a:sym typeface="+mn-ea"/>
                        </a:rPr>
                        <a:t>之日期按规定享受</a:t>
                      </a:r>
                      <a:endParaRPr lang="zh-CN" altLang="en-US"/>
                    </a:p>
                  </a:txBody>
                  <a:tcPr/>
                </a:tc>
              </a:tr>
              <a:tr h="514985">
                <a:tc rowSpan="2">
                  <a:txBody>
                    <a:bodyPr/>
                    <a:p>
                      <a:pPr algn="ctr">
                        <a:buNone/>
                      </a:pPr>
                      <a:r>
                        <a:rPr lang="zh-CN" altLang="en-US"/>
                        <a:t>复转军人、原享受公费医疗人员、刑满释放人员等</a:t>
                      </a:r>
                      <a:endParaRPr lang="zh-CN" altLang="en-US"/>
                    </a:p>
                  </a:txBody>
                  <a:tcPr/>
                </a:tc>
                <a:tc>
                  <a:txBody>
                    <a:bodyPr/>
                    <a:p>
                      <a:pPr algn="ctr">
                        <a:buNone/>
                      </a:pPr>
                      <a:r>
                        <a:rPr lang="zh-CN" altLang="en-US"/>
                        <a:t>其他保障</a:t>
                      </a:r>
                      <a:r>
                        <a:rPr lang="zh-CN" altLang="en-US" sz="1800">
                          <a:sym typeface="+mn-ea"/>
                        </a:rPr>
                        <a:t>中断</a:t>
                      </a:r>
                      <a:r>
                        <a:rPr lang="en-US" altLang="zh-CN" sz="1800">
                          <a:sym typeface="+mn-ea"/>
                        </a:rPr>
                        <a:t>3</a:t>
                      </a:r>
                      <a:r>
                        <a:rPr lang="zh-CN" altLang="en-US" sz="1800">
                          <a:sym typeface="+mn-ea"/>
                        </a:rPr>
                        <a:t>个月内</a:t>
                      </a:r>
                      <a:endParaRPr lang="zh-CN" altLang="en-US"/>
                    </a:p>
                  </a:txBody>
                  <a:tcPr/>
                </a:tc>
                <a:tc>
                  <a:txBody>
                    <a:bodyPr/>
                    <a:p>
                      <a:pPr algn="ctr">
                        <a:buNone/>
                      </a:pPr>
                      <a:r>
                        <a:rPr lang="zh-CN" altLang="en-US"/>
                        <a:t>缴费到账</a:t>
                      </a:r>
                      <a:r>
                        <a:rPr lang="zh-CN" altLang="en-US">
                          <a:solidFill>
                            <a:srgbClr val="FF0000"/>
                          </a:solidFill>
                        </a:rPr>
                        <a:t>当月</a:t>
                      </a:r>
                      <a:r>
                        <a:rPr lang="zh-CN" altLang="en-US"/>
                        <a:t>享受医疗保险待遇</a:t>
                      </a:r>
                      <a:endParaRPr lang="zh-CN" altLang="en-US"/>
                    </a:p>
                  </a:txBody>
                  <a:tcPr/>
                </a:tc>
              </a:tr>
              <a:tr h="438785">
                <a:tc vMerge="1">
                  <a:tcPr/>
                </a:tc>
                <a:tc>
                  <a:txBody>
                    <a:bodyPr/>
                    <a:p>
                      <a:pPr algn="ctr" fontAlgn="ctr">
                        <a:lnSpc>
                          <a:spcPct val="200000"/>
                        </a:lnSpc>
                        <a:buNone/>
                      </a:pPr>
                      <a:r>
                        <a:rPr lang="zh-CN" altLang="en-US" sz="1800">
                          <a:sym typeface="+mn-ea"/>
                        </a:rPr>
                        <a:t>其他保障中断超过</a:t>
                      </a:r>
                      <a:r>
                        <a:rPr lang="en-US" altLang="zh-CN" sz="1800">
                          <a:sym typeface="+mn-ea"/>
                        </a:rPr>
                        <a:t>3</a:t>
                      </a:r>
                      <a:r>
                        <a:rPr lang="zh-CN" altLang="en-US" sz="1800">
                          <a:sym typeface="+mn-ea"/>
                        </a:rPr>
                        <a:t>个月内</a:t>
                      </a:r>
                      <a:endParaRPr lang="zh-CN" altLang="en-US"/>
                    </a:p>
                  </a:txBody>
                  <a:tcPr/>
                </a:tc>
                <a:tc>
                  <a:txBody>
                    <a:bodyPr/>
                    <a:p>
                      <a:pPr algn="ctr" fontAlgn="ctr">
                        <a:lnSpc>
                          <a:spcPct val="200000"/>
                        </a:lnSpc>
                        <a:buNone/>
                      </a:pPr>
                      <a:r>
                        <a:rPr lang="zh-CN" altLang="en-US"/>
                        <a:t>从参保缴费到账的</a:t>
                      </a:r>
                      <a:r>
                        <a:rPr lang="zh-CN" altLang="en-US">
                          <a:solidFill>
                            <a:srgbClr val="FF0000"/>
                          </a:solidFill>
                        </a:rPr>
                        <a:t>第4个月</a:t>
                      </a:r>
                      <a:r>
                        <a:rPr lang="zh-CN" altLang="en-US"/>
                        <a:t>开始享受</a:t>
                      </a:r>
                      <a:endParaRPr lang="zh-CN" altLang="en-US"/>
                    </a:p>
                  </a:txBody>
                  <a:tcPr/>
                </a:tc>
              </a:tr>
              <a:tr h="419100">
                <a:tc rowSpan="2">
                  <a:txBody>
                    <a:bodyPr/>
                    <a:p>
                      <a:pPr algn="ctr">
                        <a:lnSpc>
                          <a:spcPct val="300000"/>
                        </a:lnSpc>
                        <a:buNone/>
                      </a:pPr>
                      <a:r>
                        <a:rPr lang="zh-CN" altLang="en-US"/>
                        <a:t>特殊人群</a:t>
                      </a:r>
                      <a:endParaRPr lang="zh-CN" altLang="en-US"/>
                    </a:p>
                  </a:txBody>
                  <a:tcPr/>
                </a:tc>
                <a:tc>
                  <a:txBody>
                    <a:bodyPr/>
                    <a:p>
                      <a:pPr algn="ctr">
                        <a:buNone/>
                      </a:pPr>
                      <a:r>
                        <a:rPr lang="zh-CN" altLang="en-US"/>
                        <a:t>农村低收入人口</a:t>
                      </a:r>
                      <a:endParaRPr lang="en-US" altLang="zh-CN"/>
                    </a:p>
                  </a:txBody>
                  <a:tcPr/>
                </a:tc>
                <a:tc>
                  <a:txBody>
                    <a:bodyPr/>
                    <a:p>
                      <a:pPr algn="ctr">
                        <a:buNone/>
                      </a:pPr>
                      <a:r>
                        <a:rPr lang="en-US" altLang="zh-CN"/>
                        <a:t>缴费到账后，即可享受</a:t>
                      </a:r>
                      <a:endParaRPr lang="en-US" altLang="zh-CN"/>
                    </a:p>
                  </a:txBody>
                  <a:tcPr/>
                </a:tc>
              </a:tr>
              <a:tr h="381000">
                <a:tc vMerge="1">
                  <a:tcPr/>
                </a:tc>
                <a:tc>
                  <a:txBody>
                    <a:bodyPr/>
                    <a:p>
                      <a:pPr algn="ctr">
                        <a:buNone/>
                      </a:pPr>
                      <a:r>
                        <a:rPr lang="zh-CN" altLang="en-US"/>
                        <a:t>城镇低保、特困、重残、重精、计生家庭、事实无人抚养儿童、城乡低保边缘家庭成员中的60周岁以上老年人和未成年人</a:t>
                      </a:r>
                      <a:endParaRPr lang="zh-CN" altLang="en-US"/>
                    </a:p>
                  </a:txBody>
                  <a:tcPr/>
                </a:tc>
                <a:tc>
                  <a:txBody>
                    <a:bodyPr/>
                    <a:p>
                      <a:pPr algn="ctr">
                        <a:lnSpc>
                          <a:spcPct val="200000"/>
                        </a:lnSpc>
                        <a:buNone/>
                      </a:pPr>
                      <a:r>
                        <a:rPr lang="zh-CN" altLang="en-US"/>
                        <a:t>缴费到账后，即可享受</a:t>
                      </a:r>
                      <a:endParaRPr lang="zh-CN" altLang="en-US"/>
                    </a:p>
                  </a:txBody>
                  <a:tcPr/>
                </a:tc>
              </a:tr>
            </a:tbl>
          </a:graphicData>
        </a:graphic>
      </p:graphicFrame>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858583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城乡居民医保待遇：</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普通门诊 </a:t>
            </a:r>
            <a:r>
              <a:rPr lang="en-US" altLang="zh-CN" sz="2800">
                <a:solidFill>
                  <a:schemeClr val="bg1"/>
                </a:solidFill>
                <a:sym typeface="+mn-ea"/>
              </a:rPr>
              <a:t> </a:t>
            </a:r>
            <a:r>
              <a:rPr lang="zh-CN" altLang="en-US" sz="2800" b="1">
                <a:solidFill>
                  <a:srgbClr val="FFFF00"/>
                </a:solidFill>
                <a:latin typeface="黑体" panose="02010609060101010101" charset="-122"/>
                <a:ea typeface="黑体" panose="02010609060101010101" charset="-122"/>
                <a:sym typeface="+mn-ea"/>
              </a:rPr>
              <a:t>（《办法》第十五条）</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508000" y="1485265"/>
            <a:ext cx="5588000" cy="3797935"/>
          </a:xfrm>
          <a:prstGeom prst="rect">
            <a:avLst/>
          </a:prstGeom>
          <a:noFill/>
        </p:spPr>
        <p:txBody>
          <a:bodyPr wrap="square" rtlCol="0" anchor="t">
            <a:noAutofit/>
          </a:bodyPr>
          <a:p>
            <a:pPr marL="0" indent="457200" algn="l">
              <a:lnSpc>
                <a:spcPts val="2200"/>
              </a:lnSpc>
              <a:spcBef>
                <a:spcPts val="700"/>
              </a:spcBef>
              <a:buFont typeface="Arial" panose="020B0604020202020204" pitchFamily="34" charset="0"/>
              <a:buNone/>
            </a:pPr>
            <a:r>
              <a:rPr lang="zh-CN" altLang="en-US" dirty="0" smtClean="0">
                <a:latin typeface="Times New Roman" panose="02020603050405020304" pitchFamily="18" charset="0"/>
                <a:ea typeface="楷体" panose="02010609060101010101" charset="-122"/>
                <a:cs typeface="楷体" panose="02010609060101010101" charset="-122"/>
                <a:sym typeface="+mn-ea"/>
              </a:rPr>
              <a:t>第十五条  建立城乡居民医保普通门诊统筹制度。参保居民按规定享受普通门诊统筹待遇，市内应在二级及以下定点医疗机构实行签约管理，市外须在医保定点医疗机构就诊。一个保险年度内，参保居民在市内签约医疗机构或市外定点医疗机构发生的普通门诊合规医疗费用，不设起付线，合规医疗费用累计金额在</a:t>
            </a:r>
            <a:r>
              <a:rPr lang="zh-CN" altLang="en-US" dirty="0" smtClean="0">
                <a:solidFill>
                  <a:srgbClr val="FF0000"/>
                </a:solidFill>
                <a:latin typeface="Times New Roman" panose="02020603050405020304" pitchFamily="18" charset="0"/>
                <a:ea typeface="楷体" panose="02010609060101010101" charset="-122"/>
                <a:cs typeface="楷体" panose="02010609060101010101" charset="-122"/>
                <a:sym typeface="+mn-ea"/>
              </a:rPr>
              <a:t>800元（含）以下的</a:t>
            </a:r>
            <a:r>
              <a:rPr lang="zh-CN" altLang="en-US" dirty="0" smtClean="0">
                <a:latin typeface="Times New Roman" panose="02020603050405020304" pitchFamily="18" charset="0"/>
                <a:ea typeface="楷体" panose="02010609060101010101" charset="-122"/>
                <a:cs typeface="楷体" panose="02010609060101010101" charset="-122"/>
                <a:sym typeface="+mn-ea"/>
              </a:rPr>
              <a:t>，医保基金报销</a:t>
            </a:r>
            <a:r>
              <a:rPr lang="zh-CN" altLang="en-US" b="1" dirty="0" smtClean="0">
                <a:latin typeface="Times New Roman" panose="02020603050405020304" pitchFamily="18" charset="0"/>
                <a:ea typeface="楷体" panose="02010609060101010101" charset="-122"/>
                <a:cs typeface="楷体" panose="02010609060101010101" charset="-122"/>
                <a:sym typeface="+mn-ea"/>
              </a:rPr>
              <a:t>50%</a:t>
            </a:r>
            <a:r>
              <a:rPr lang="zh-CN" altLang="en-US" dirty="0" smtClean="0">
                <a:latin typeface="Times New Roman" panose="02020603050405020304" pitchFamily="18" charset="0"/>
                <a:ea typeface="楷体" panose="02010609060101010101" charset="-122"/>
                <a:cs typeface="楷体" panose="02010609060101010101" charset="-122"/>
                <a:sym typeface="+mn-ea"/>
              </a:rPr>
              <a:t>；</a:t>
            </a:r>
            <a:r>
              <a:rPr lang="zh-CN" altLang="en-US" dirty="0" smtClean="0">
                <a:solidFill>
                  <a:srgbClr val="FF0000"/>
                </a:solidFill>
                <a:latin typeface="Times New Roman" panose="02020603050405020304" pitchFamily="18" charset="0"/>
                <a:ea typeface="楷体" panose="02010609060101010101" charset="-122"/>
                <a:cs typeface="楷体" panose="02010609060101010101" charset="-122"/>
                <a:sym typeface="+mn-ea"/>
              </a:rPr>
              <a:t>其中，由卫生健康部门规范化管理或经二级及以上定点医疗机构规范确诊的</a:t>
            </a:r>
            <a:r>
              <a:rPr lang="zh-CN" altLang="en-US" dirty="0" smtClean="0">
                <a:solidFill>
                  <a:srgbClr val="0523BB"/>
                </a:solidFill>
                <a:latin typeface="Times New Roman" panose="02020603050405020304" pitchFamily="18" charset="0"/>
                <a:ea typeface="楷体" panose="02010609060101010101" charset="-122"/>
                <a:cs typeface="楷体" panose="02010609060101010101" charset="-122"/>
                <a:sym typeface="+mn-ea"/>
              </a:rPr>
              <a:t>高血压、糖尿病</a:t>
            </a:r>
            <a:r>
              <a:rPr lang="zh-CN" altLang="en-US" dirty="0" smtClean="0">
                <a:solidFill>
                  <a:srgbClr val="FF0000"/>
                </a:solidFill>
                <a:latin typeface="Times New Roman" panose="02020603050405020304" pitchFamily="18" charset="0"/>
                <a:ea typeface="楷体" panose="02010609060101010101" charset="-122"/>
                <a:cs typeface="楷体" panose="02010609060101010101" charset="-122"/>
                <a:sym typeface="+mn-ea"/>
              </a:rPr>
              <a:t>参保居民，医保基金报销</a:t>
            </a:r>
            <a:r>
              <a:rPr lang="zh-CN" altLang="en-US" b="1" dirty="0" smtClean="0">
                <a:solidFill>
                  <a:srgbClr val="FF0000"/>
                </a:solidFill>
                <a:latin typeface="Times New Roman" panose="02020603050405020304" pitchFamily="18" charset="0"/>
                <a:ea typeface="楷体" panose="02010609060101010101" charset="-122"/>
                <a:cs typeface="楷体" panose="02010609060101010101" charset="-122"/>
                <a:sym typeface="+mn-ea"/>
              </a:rPr>
              <a:t>55%</a:t>
            </a:r>
            <a:r>
              <a:rPr lang="zh-CN" altLang="en-US" dirty="0" smtClean="0">
                <a:solidFill>
                  <a:srgbClr val="FF0000"/>
                </a:solidFill>
                <a:latin typeface="Times New Roman" panose="02020603050405020304" pitchFamily="18" charset="0"/>
                <a:ea typeface="楷体" panose="02010609060101010101" charset="-122"/>
                <a:cs typeface="楷体" panose="02010609060101010101" charset="-122"/>
                <a:sym typeface="+mn-ea"/>
              </a:rPr>
              <a:t>。将产前检查费用纳入居民医保门诊统筹基金支付范围。普通门诊统筹的最高支付限额，合并计入同期居民医保统筹基金最高支付限额，仅限于当年使用。</a:t>
            </a:r>
            <a:endParaRPr lang="zh-CN" altLang="en-US" dirty="0" smtClean="0">
              <a:solidFill>
                <a:srgbClr val="FF0000"/>
              </a:solidFill>
              <a:latin typeface="Times New Roman" panose="02020603050405020304" pitchFamily="18" charset="0"/>
              <a:ea typeface="楷体" panose="02010609060101010101" charset="-122"/>
              <a:cs typeface="楷体" panose="02010609060101010101" charset="-122"/>
              <a:sym typeface="+mn-ea"/>
            </a:endParaRPr>
          </a:p>
          <a:p>
            <a:pPr marL="0" indent="457200" algn="l">
              <a:lnSpc>
                <a:spcPts val="2200"/>
              </a:lnSpc>
              <a:spcBef>
                <a:spcPts val="700"/>
              </a:spcBef>
              <a:buFont typeface="Arial" panose="020B0604020202020204" pitchFamily="34" charset="0"/>
              <a:buNone/>
            </a:pPr>
            <a:endPar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微软雅黑" panose="020B0503020204020204" charset="-122"/>
            </a:endParaRPr>
          </a:p>
        </p:txBody>
      </p:sp>
      <p:sp>
        <p:nvSpPr>
          <p:cNvPr id="3" name="文本框 2"/>
          <p:cNvSpPr txBox="1"/>
          <p:nvPr>
            <p:custDataLst>
              <p:tags r:id="rId2"/>
            </p:custDataLst>
          </p:nvPr>
        </p:nvSpPr>
        <p:spPr>
          <a:xfrm>
            <a:off x="6398895" y="1485265"/>
            <a:ext cx="5285105" cy="3887470"/>
          </a:xfrm>
          <a:prstGeom prst="rect">
            <a:avLst/>
          </a:prstGeom>
          <a:noFill/>
        </p:spPr>
        <p:txBody>
          <a:bodyPr wrap="square" rtlCol="0">
            <a:spAutoFit/>
          </a:bodyPr>
          <a:p>
            <a:pPr algn="l" fontAlgn="auto">
              <a:lnSpc>
                <a:spcPts val="3200"/>
              </a:lnSpc>
              <a:buClrTx/>
              <a:buSzTx/>
              <a:buFontTx/>
            </a:pPr>
            <a:r>
              <a:rPr lang="zh-CN" altLang="en-US" b="1">
                <a:solidFill>
                  <a:srgbClr val="C00000"/>
                </a:solidFill>
                <a:latin typeface="新宋体" panose="02010609030101010101" charset="-122"/>
                <a:ea typeface="新宋体" panose="02010609030101010101" charset="-122"/>
                <a:cs typeface="新宋体" panose="02010609030101010101" charset="-122"/>
              </a:rPr>
              <a:t>政策要点：</a:t>
            </a:r>
            <a:endParaRPr lang="zh-CN" altLang="en-US" b="1">
              <a:solidFill>
                <a:srgbClr val="C00000"/>
              </a:solidFill>
              <a:latin typeface="新宋体" panose="02010609030101010101" charset="-122"/>
              <a:ea typeface="新宋体" panose="02010609030101010101" charset="-122"/>
              <a:cs typeface="新宋体" panose="02010609030101010101" charset="-122"/>
            </a:endParaRPr>
          </a:p>
          <a:p>
            <a:pPr algn="l" fontAlgn="auto">
              <a:lnSpc>
                <a:spcPts val="3200"/>
              </a:lnSpc>
              <a:buClrTx/>
              <a:buSzTx/>
              <a:buFontTx/>
            </a:pPr>
            <a:r>
              <a:rPr lang="en-US" altLang="zh-CN">
                <a:latin typeface="新宋体" panose="02010609030101010101" charset="-122"/>
                <a:ea typeface="新宋体" panose="02010609030101010101" charset="-122"/>
                <a:cs typeface="新宋体" panose="02010609030101010101" charset="-122"/>
              </a:rPr>
              <a:t>1</a:t>
            </a:r>
            <a:r>
              <a:rPr lang="zh-CN" altLang="en-US">
                <a:latin typeface="新宋体" panose="02010609030101010101" charset="-122"/>
                <a:ea typeface="新宋体" panose="02010609030101010101" charset="-122"/>
                <a:cs typeface="新宋体" panose="02010609030101010101" charset="-122"/>
              </a:rPr>
              <a:t>、普通门诊</a:t>
            </a:r>
            <a:r>
              <a:rPr lang="zh-CN" altLang="en-US" b="1">
                <a:solidFill>
                  <a:srgbClr val="FF0000"/>
                </a:solidFill>
                <a:latin typeface="新宋体" panose="02010609030101010101" charset="-122"/>
                <a:ea typeface="新宋体" panose="02010609030101010101" charset="-122"/>
                <a:cs typeface="新宋体" panose="02010609030101010101" charset="-122"/>
              </a:rPr>
              <a:t>取消</a:t>
            </a:r>
            <a:r>
              <a:rPr lang="en-US" altLang="zh-CN">
                <a:latin typeface="新宋体" panose="02010609030101010101" charset="-122"/>
                <a:ea typeface="新宋体" panose="02010609030101010101" charset="-122"/>
                <a:cs typeface="新宋体" panose="02010609030101010101" charset="-122"/>
                <a:sym typeface="+mn-ea"/>
              </a:rPr>
              <a:t>50</a:t>
            </a:r>
            <a:r>
              <a:rPr lang="zh-CN" altLang="en-US">
                <a:latin typeface="新宋体" panose="02010609030101010101" charset="-122"/>
                <a:ea typeface="新宋体" panose="02010609030101010101" charset="-122"/>
                <a:cs typeface="新宋体" panose="02010609030101010101" charset="-122"/>
                <a:sym typeface="+mn-ea"/>
              </a:rPr>
              <a:t>元</a:t>
            </a:r>
            <a:r>
              <a:rPr lang="zh-CN" altLang="en-US">
                <a:latin typeface="新宋体" panose="02010609030101010101" charset="-122"/>
                <a:ea typeface="新宋体" panose="02010609030101010101" charset="-122"/>
                <a:cs typeface="新宋体" panose="02010609030101010101" charset="-122"/>
              </a:rPr>
              <a:t>起付线、</a:t>
            </a:r>
            <a:r>
              <a:rPr lang="en-US" altLang="zh-CN">
                <a:latin typeface="新宋体" panose="02010609030101010101" charset="-122"/>
                <a:ea typeface="新宋体" panose="02010609030101010101" charset="-122"/>
                <a:cs typeface="新宋体" panose="02010609030101010101" charset="-122"/>
              </a:rPr>
              <a:t>20</a:t>
            </a:r>
            <a:r>
              <a:rPr lang="zh-CN" altLang="en-US">
                <a:latin typeface="新宋体" panose="02010609030101010101" charset="-122"/>
                <a:ea typeface="新宋体" panose="02010609030101010101" charset="-122"/>
                <a:cs typeface="新宋体" panose="02010609030101010101" charset="-122"/>
              </a:rPr>
              <a:t>元单日支付限额，年度限额不变（</a:t>
            </a:r>
            <a:r>
              <a:rPr lang="en-US" altLang="zh-CN">
                <a:latin typeface="新宋体" panose="02010609030101010101" charset="-122"/>
                <a:ea typeface="新宋体" panose="02010609030101010101" charset="-122"/>
                <a:cs typeface="新宋体" panose="02010609030101010101" charset="-122"/>
              </a:rPr>
              <a:t>400</a:t>
            </a:r>
            <a:r>
              <a:rPr lang="zh-CN" altLang="en-US">
                <a:latin typeface="新宋体" panose="02010609030101010101" charset="-122"/>
                <a:ea typeface="新宋体" panose="02010609030101010101" charset="-122"/>
                <a:cs typeface="新宋体" panose="02010609030101010101" charset="-122"/>
              </a:rPr>
              <a:t>元）；</a:t>
            </a:r>
            <a:endParaRPr lang="zh-CN" altLang="en-US">
              <a:latin typeface="新宋体" panose="02010609030101010101" charset="-122"/>
              <a:ea typeface="新宋体" panose="02010609030101010101" charset="-122"/>
              <a:cs typeface="新宋体" panose="02010609030101010101" charset="-122"/>
            </a:endParaRPr>
          </a:p>
          <a:p>
            <a:pPr algn="l" fontAlgn="auto">
              <a:lnSpc>
                <a:spcPts val="3200"/>
              </a:lnSpc>
              <a:buClrTx/>
              <a:buSzTx/>
              <a:buFontTx/>
            </a:pPr>
            <a:r>
              <a:rPr lang="en-US" altLang="zh-CN">
                <a:latin typeface="新宋体" panose="02010609030101010101" charset="-122"/>
                <a:ea typeface="新宋体" panose="02010609030101010101" charset="-122"/>
                <a:cs typeface="新宋体" panose="02010609030101010101" charset="-122"/>
              </a:rPr>
              <a:t>2</a:t>
            </a:r>
            <a:r>
              <a:rPr lang="zh-CN" altLang="en-US">
                <a:latin typeface="新宋体" panose="02010609030101010101" charset="-122"/>
                <a:ea typeface="新宋体" panose="02010609030101010101" charset="-122"/>
                <a:cs typeface="新宋体" panose="02010609030101010101" charset="-122"/>
              </a:rPr>
              <a:t>、产前检查费用纳入居民医保门诊统筹基金支付范围；</a:t>
            </a:r>
            <a:endParaRPr lang="zh-CN" altLang="en-US">
              <a:latin typeface="新宋体" panose="02010609030101010101" charset="-122"/>
              <a:ea typeface="新宋体" panose="02010609030101010101" charset="-122"/>
              <a:cs typeface="新宋体" panose="02010609030101010101" charset="-122"/>
            </a:endParaRPr>
          </a:p>
          <a:p>
            <a:pPr algn="l" fontAlgn="auto">
              <a:lnSpc>
                <a:spcPts val="3200"/>
              </a:lnSpc>
              <a:buClrTx/>
              <a:buSzTx/>
              <a:buFontTx/>
            </a:pPr>
            <a:r>
              <a:rPr lang="en-US" altLang="zh-CN">
                <a:latin typeface="新宋体" panose="02010609030101010101" charset="-122"/>
                <a:ea typeface="新宋体" panose="02010609030101010101" charset="-122"/>
                <a:cs typeface="新宋体" panose="02010609030101010101" charset="-122"/>
              </a:rPr>
              <a:t>3</a:t>
            </a:r>
            <a:r>
              <a:rPr lang="zh-CN" altLang="en-US">
                <a:latin typeface="新宋体" panose="02010609030101010101" charset="-122"/>
                <a:ea typeface="新宋体" panose="02010609030101010101" charset="-122"/>
                <a:cs typeface="新宋体" panose="02010609030101010101" charset="-122"/>
              </a:rPr>
              <a:t>、两病政策不变；</a:t>
            </a:r>
            <a:endParaRPr lang="zh-CN" altLang="en-US">
              <a:latin typeface="新宋体" panose="02010609030101010101" charset="-122"/>
              <a:ea typeface="新宋体" panose="02010609030101010101" charset="-122"/>
              <a:cs typeface="新宋体" panose="02010609030101010101" charset="-122"/>
            </a:endParaRPr>
          </a:p>
          <a:p>
            <a:pPr algn="l" fontAlgn="auto">
              <a:lnSpc>
                <a:spcPts val="3200"/>
              </a:lnSpc>
              <a:buClrTx/>
              <a:buSzTx/>
              <a:buFontTx/>
            </a:pPr>
            <a:r>
              <a:rPr lang="en-US" altLang="zh-CN">
                <a:latin typeface="新宋体" panose="02010609030101010101" charset="-122"/>
                <a:ea typeface="新宋体" panose="02010609030101010101" charset="-122"/>
                <a:cs typeface="新宋体" panose="02010609030101010101" charset="-122"/>
              </a:rPr>
              <a:t>5</a:t>
            </a:r>
            <a:r>
              <a:rPr lang="zh-CN" altLang="en-US">
                <a:latin typeface="新宋体" panose="02010609030101010101" charset="-122"/>
                <a:ea typeface="新宋体" panose="02010609030101010101" charset="-122"/>
                <a:cs typeface="新宋体" panose="02010609030101010101" charset="-122"/>
              </a:rPr>
              <a:t>、</a:t>
            </a:r>
            <a:r>
              <a:rPr lang="zh-CN" altLang="en-US">
                <a:latin typeface="新宋体" panose="02010609030101010101" charset="-122"/>
                <a:ea typeface="新宋体" panose="02010609030101010101" charset="-122"/>
                <a:cs typeface="新宋体" panose="02010609030101010101" charset="-122"/>
                <a:sym typeface="+mn-ea"/>
              </a:rPr>
              <a:t>普通门诊统筹的最高支付限额，合并计入同期居民医保统筹基金最高支付限额，仅限于当年使用；</a:t>
            </a:r>
            <a:r>
              <a:rPr lang="en-US" altLang="zh-CN">
                <a:latin typeface="新宋体" panose="02010609030101010101" charset="-122"/>
                <a:ea typeface="新宋体" panose="02010609030101010101" charset="-122"/>
                <a:cs typeface="新宋体" panose="02010609030101010101" charset="-122"/>
              </a:rPr>
              <a:t>       </a:t>
            </a:r>
            <a:endParaRPr lang="zh-CN" altLang="en-US" b="1">
              <a:latin typeface="黑体" panose="02010609060101010101" charset="-122"/>
              <a:ea typeface="黑体" panose="02010609060101010101" charset="-122"/>
              <a:sym typeface="+mn-ea"/>
            </a:endParaRPr>
          </a:p>
          <a:p>
            <a:pPr fontAlgn="auto">
              <a:lnSpc>
                <a:spcPts val="4000"/>
              </a:lnSpc>
            </a:pPr>
            <a:endParaRPr lang="zh-CN" altLang="en-US">
              <a:solidFill>
                <a:schemeClr val="tx1"/>
              </a:solidFill>
              <a:latin typeface="+mn-ea"/>
            </a:endParaRPr>
          </a:p>
        </p:txBody>
      </p:sp>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p:cNvSpPr txBox="1"/>
          <p:nvPr>
            <p:custDataLst>
              <p:tags r:id="rId1"/>
            </p:custDataLst>
          </p:nvPr>
        </p:nvSpPr>
        <p:spPr>
          <a:xfrm>
            <a:off x="797308" y="196433"/>
            <a:ext cx="858583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城乡居民医保待遇：</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普通门诊 </a:t>
            </a:r>
            <a:r>
              <a:rPr lang="en-US" altLang="zh-CN" sz="2800">
                <a:solidFill>
                  <a:schemeClr val="bg1"/>
                </a:solidFill>
                <a:sym typeface="+mn-ea"/>
              </a:rPr>
              <a:t> </a:t>
            </a:r>
            <a:r>
              <a:rPr lang="zh-CN" altLang="en-US" sz="2800" b="1">
                <a:solidFill>
                  <a:srgbClr val="FFFF00"/>
                </a:solidFill>
                <a:latin typeface="黑体" panose="02010609060101010101" charset="-122"/>
                <a:ea typeface="黑体" panose="02010609060101010101" charset="-122"/>
                <a:sym typeface="+mn-ea"/>
              </a:rPr>
              <a:t>（《办法》第十五条）</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5" name="表格 4"/>
          <p:cNvGraphicFramePr/>
          <p:nvPr>
            <p:custDataLst>
              <p:tags r:id="rId2"/>
            </p:custDataLst>
          </p:nvPr>
        </p:nvGraphicFramePr>
        <p:xfrm>
          <a:off x="1063625" y="1579880"/>
          <a:ext cx="10222865" cy="3564890"/>
        </p:xfrm>
        <a:graphic>
          <a:graphicData uri="http://schemas.openxmlformats.org/drawingml/2006/table">
            <a:tbl>
              <a:tblPr firstRow="1" bandRow="1">
                <a:tableStyleId>{5C22544A-7EE6-4342-B048-85BDC9FD1C3A}</a:tableStyleId>
              </a:tblPr>
              <a:tblGrid>
                <a:gridCol w="1621790"/>
                <a:gridCol w="1298575"/>
                <a:gridCol w="1885315"/>
                <a:gridCol w="1036320"/>
                <a:gridCol w="1460500"/>
                <a:gridCol w="1284605"/>
                <a:gridCol w="1635760"/>
              </a:tblGrid>
              <a:tr h="1373505">
                <a:tc>
                  <a:txBody>
                    <a:bodyPr/>
                    <a:p>
                      <a:pPr algn="ctr">
                        <a:lnSpc>
                          <a:spcPct val="250000"/>
                        </a:lnSpc>
                        <a:buNone/>
                      </a:pPr>
                      <a:r>
                        <a:rPr lang="zh-CN" altLang="en-US"/>
                        <a:t>类别</a:t>
                      </a:r>
                      <a:endParaRPr lang="zh-CN" altLang="en-US"/>
                    </a:p>
                  </a:txBody>
                  <a:tcPr/>
                </a:tc>
                <a:tc>
                  <a:txBody>
                    <a:bodyPr/>
                    <a:p>
                      <a:pPr algn="ctr">
                        <a:lnSpc>
                          <a:spcPct val="150000"/>
                        </a:lnSpc>
                        <a:buNone/>
                      </a:pPr>
                      <a:r>
                        <a:rPr lang="zh-CN" altLang="en-US"/>
                        <a:t>是否签约管理</a:t>
                      </a:r>
                      <a:endParaRPr lang="zh-CN" altLang="en-US"/>
                    </a:p>
                  </a:txBody>
                  <a:tcPr/>
                </a:tc>
                <a:tc>
                  <a:txBody>
                    <a:bodyPr/>
                    <a:p>
                      <a:pPr algn="ctr">
                        <a:lnSpc>
                          <a:spcPct val="250000"/>
                        </a:lnSpc>
                        <a:buNone/>
                      </a:pPr>
                      <a:r>
                        <a:rPr lang="zh-CN" altLang="en-US"/>
                        <a:t>医疗机构</a:t>
                      </a:r>
                      <a:endParaRPr lang="zh-CN" altLang="en-US"/>
                    </a:p>
                  </a:txBody>
                  <a:tcPr/>
                </a:tc>
                <a:tc>
                  <a:txBody>
                    <a:bodyPr/>
                    <a:p>
                      <a:pPr algn="ctr">
                        <a:lnSpc>
                          <a:spcPct val="250000"/>
                        </a:lnSpc>
                        <a:buNone/>
                      </a:pPr>
                      <a:r>
                        <a:rPr lang="zh-CN" altLang="en-US"/>
                        <a:t>起付线</a:t>
                      </a:r>
                      <a:endParaRPr lang="zh-CN" altLang="en-US"/>
                    </a:p>
                  </a:txBody>
                  <a:tcPr/>
                </a:tc>
                <a:tc>
                  <a:txBody>
                    <a:bodyPr/>
                    <a:p>
                      <a:pPr algn="ctr">
                        <a:lnSpc>
                          <a:spcPct val="250000"/>
                        </a:lnSpc>
                        <a:buNone/>
                      </a:pPr>
                      <a:r>
                        <a:rPr lang="zh-CN" altLang="en-US"/>
                        <a:t>报销比例</a:t>
                      </a:r>
                      <a:endParaRPr lang="zh-CN" altLang="en-US"/>
                    </a:p>
                  </a:txBody>
                  <a:tcPr/>
                </a:tc>
                <a:tc>
                  <a:txBody>
                    <a:bodyPr/>
                    <a:p>
                      <a:pPr algn="ctr">
                        <a:buNone/>
                      </a:pPr>
                      <a:endParaRPr lang="zh-CN" altLang="en-US"/>
                    </a:p>
                    <a:p>
                      <a:pPr algn="ctr">
                        <a:buNone/>
                      </a:pPr>
                      <a:r>
                        <a:rPr lang="zh-CN" altLang="en-US"/>
                        <a:t>年度支付限额</a:t>
                      </a:r>
                      <a:endParaRPr lang="zh-CN" altLang="en-US"/>
                    </a:p>
                  </a:txBody>
                  <a:tcPr/>
                </a:tc>
                <a:tc>
                  <a:txBody>
                    <a:bodyPr/>
                    <a:p>
                      <a:pPr algn="ctr">
                        <a:lnSpc>
                          <a:spcPct val="250000"/>
                        </a:lnSpc>
                        <a:buNone/>
                      </a:pPr>
                      <a:r>
                        <a:rPr lang="zh-CN" altLang="en-US"/>
                        <a:t>基金支付限额</a:t>
                      </a:r>
                      <a:endParaRPr lang="zh-CN" altLang="en-US"/>
                    </a:p>
                  </a:txBody>
                  <a:tcPr/>
                </a:tc>
              </a:tr>
              <a:tr h="1374140">
                <a:tc>
                  <a:txBody>
                    <a:bodyPr/>
                    <a:p>
                      <a:pPr algn="ctr">
                        <a:lnSpc>
                          <a:spcPct val="250000"/>
                        </a:lnSpc>
                        <a:buNone/>
                      </a:pPr>
                      <a:r>
                        <a:rPr lang="zh-CN" altLang="en-US"/>
                        <a:t>本地门诊</a:t>
                      </a:r>
                      <a:endParaRPr lang="zh-CN" altLang="en-US"/>
                    </a:p>
                  </a:txBody>
                  <a:tcPr/>
                </a:tc>
                <a:tc>
                  <a:txBody>
                    <a:bodyPr/>
                    <a:p>
                      <a:pPr algn="ctr">
                        <a:lnSpc>
                          <a:spcPct val="250000"/>
                        </a:lnSpc>
                        <a:buNone/>
                      </a:pPr>
                      <a:r>
                        <a:rPr lang="zh-CN" altLang="en-US"/>
                        <a:t>是</a:t>
                      </a:r>
                      <a:endParaRPr lang="zh-CN" altLang="en-US"/>
                    </a:p>
                  </a:txBody>
                  <a:tcPr/>
                </a:tc>
                <a:tc>
                  <a:txBody>
                    <a:bodyPr/>
                    <a:p>
                      <a:pPr algn="ctr">
                        <a:lnSpc>
                          <a:spcPct val="150000"/>
                        </a:lnSpc>
                        <a:buNone/>
                      </a:pPr>
                      <a:r>
                        <a:rPr lang="zh-CN" altLang="en-US"/>
                        <a:t>二级及以下定点医疗机构</a:t>
                      </a:r>
                      <a:endParaRPr lang="zh-CN" altLang="en-US"/>
                    </a:p>
                  </a:txBody>
                  <a:tcPr/>
                </a:tc>
                <a:tc>
                  <a:txBody>
                    <a:bodyPr/>
                    <a:p>
                      <a:pPr algn="ctr">
                        <a:lnSpc>
                          <a:spcPct val="250000"/>
                        </a:lnSpc>
                        <a:buNone/>
                      </a:pPr>
                      <a:r>
                        <a:rPr lang="en-US" altLang="zh-CN"/>
                        <a:t>0</a:t>
                      </a:r>
                      <a:endParaRPr lang="en-US" altLang="zh-CN"/>
                    </a:p>
                  </a:txBody>
                  <a:tcPr/>
                </a:tc>
                <a:tc>
                  <a:txBody>
                    <a:bodyPr/>
                    <a:p>
                      <a:pPr algn="ctr">
                        <a:lnSpc>
                          <a:spcPct val="250000"/>
                        </a:lnSpc>
                        <a:buNone/>
                      </a:pPr>
                      <a:r>
                        <a:rPr lang="en-US" altLang="zh-CN"/>
                        <a:t>50%</a:t>
                      </a:r>
                      <a:endParaRPr lang="en-US" altLang="zh-CN"/>
                    </a:p>
                  </a:txBody>
                  <a:tcPr/>
                </a:tc>
                <a:tc>
                  <a:txBody>
                    <a:bodyPr/>
                    <a:p>
                      <a:pPr algn="ctr">
                        <a:buNone/>
                      </a:pPr>
                      <a:endParaRPr lang="en-US" altLang="zh-CN"/>
                    </a:p>
                    <a:p>
                      <a:pPr algn="ctr">
                        <a:buNone/>
                      </a:pPr>
                      <a:r>
                        <a:rPr lang="en-US" altLang="zh-CN"/>
                        <a:t>400</a:t>
                      </a:r>
                      <a:r>
                        <a:rPr lang="zh-CN" altLang="en-US"/>
                        <a:t>或</a:t>
                      </a:r>
                      <a:r>
                        <a:rPr lang="en-US" altLang="zh-CN"/>
                        <a:t>440</a:t>
                      </a:r>
                      <a:endParaRPr lang="en-US" altLang="zh-CN"/>
                    </a:p>
                  </a:txBody>
                  <a:tcPr/>
                </a:tc>
                <a:tc rowSpan="2">
                  <a:txBody>
                    <a:bodyPr/>
                    <a:p>
                      <a:pPr algn="ctr">
                        <a:lnSpc>
                          <a:spcPct val="100000"/>
                        </a:lnSpc>
                        <a:buNone/>
                      </a:pPr>
                      <a:r>
                        <a:rPr lang="en-US" altLang="zh-CN"/>
                        <a:t>                         </a:t>
                      </a:r>
                      <a:endParaRPr lang="en-US" altLang="zh-CN"/>
                    </a:p>
                    <a:p>
                      <a:pPr algn="ctr">
                        <a:lnSpc>
                          <a:spcPct val="100000"/>
                        </a:lnSpc>
                        <a:buNone/>
                      </a:pPr>
                      <a:endParaRPr lang="en-US" altLang="zh-CN"/>
                    </a:p>
                    <a:p>
                      <a:pPr algn="ctr">
                        <a:lnSpc>
                          <a:spcPct val="100000"/>
                        </a:lnSpc>
                        <a:buNone/>
                      </a:pPr>
                      <a:endParaRPr lang="en-US" altLang="zh-CN"/>
                    </a:p>
                    <a:p>
                      <a:pPr algn="ctr">
                        <a:lnSpc>
                          <a:spcPct val="100000"/>
                        </a:lnSpc>
                        <a:buNone/>
                      </a:pPr>
                      <a:r>
                        <a:rPr lang="en-US" altLang="zh-CN"/>
                        <a:t>15</a:t>
                      </a:r>
                      <a:r>
                        <a:rPr lang="zh-CN" altLang="en-US"/>
                        <a:t>万元</a:t>
                      </a:r>
                      <a:endParaRPr lang="zh-CN" altLang="en-US"/>
                    </a:p>
                    <a:p>
                      <a:pPr algn="ctr">
                        <a:lnSpc>
                          <a:spcPct val="100000"/>
                        </a:lnSpc>
                        <a:buNone/>
                      </a:pPr>
                      <a:endParaRPr lang="zh-CN" altLang="en-US"/>
                    </a:p>
                  </a:txBody>
                  <a:tcPr/>
                </a:tc>
              </a:tr>
              <a:tr h="817245">
                <a:tc>
                  <a:txBody>
                    <a:bodyPr/>
                    <a:p>
                      <a:pPr algn="ctr">
                        <a:lnSpc>
                          <a:spcPct val="150000"/>
                        </a:lnSpc>
                        <a:buNone/>
                      </a:pPr>
                      <a:r>
                        <a:rPr lang="zh-CN" altLang="en-US"/>
                        <a:t>异地门诊</a:t>
                      </a:r>
                      <a:endParaRPr lang="zh-CN" altLang="en-US"/>
                    </a:p>
                  </a:txBody>
                  <a:tcPr/>
                </a:tc>
                <a:tc>
                  <a:txBody>
                    <a:bodyPr/>
                    <a:p>
                      <a:pPr algn="ctr">
                        <a:lnSpc>
                          <a:spcPct val="150000"/>
                        </a:lnSpc>
                        <a:buNone/>
                      </a:pPr>
                      <a:r>
                        <a:rPr lang="zh-CN" altLang="en-US"/>
                        <a:t>否</a:t>
                      </a:r>
                      <a:endParaRPr lang="zh-CN" altLang="en-US"/>
                    </a:p>
                  </a:txBody>
                  <a:tcPr/>
                </a:tc>
                <a:tc>
                  <a:txBody>
                    <a:bodyPr/>
                    <a:p>
                      <a:pPr algn="ctr">
                        <a:lnSpc>
                          <a:spcPct val="150000"/>
                        </a:lnSpc>
                        <a:buNone/>
                      </a:pPr>
                      <a:r>
                        <a:rPr lang="zh-CN" altLang="en-US"/>
                        <a:t>定点医疗机构</a:t>
                      </a:r>
                      <a:endParaRPr lang="zh-CN" altLang="en-US"/>
                    </a:p>
                  </a:txBody>
                  <a:tcPr/>
                </a:tc>
                <a:tc>
                  <a:txBody>
                    <a:bodyPr/>
                    <a:p>
                      <a:pPr algn="ctr">
                        <a:lnSpc>
                          <a:spcPct val="150000"/>
                        </a:lnSpc>
                        <a:buNone/>
                      </a:pPr>
                      <a:r>
                        <a:rPr lang="en-US" altLang="zh-CN"/>
                        <a:t>0</a:t>
                      </a:r>
                      <a:endParaRPr lang="en-US" altLang="zh-CN"/>
                    </a:p>
                  </a:txBody>
                  <a:tcPr/>
                </a:tc>
                <a:tc>
                  <a:txBody>
                    <a:bodyPr/>
                    <a:p>
                      <a:pPr algn="ctr">
                        <a:lnSpc>
                          <a:spcPct val="150000"/>
                        </a:lnSpc>
                        <a:buNone/>
                      </a:pPr>
                      <a:r>
                        <a:rPr lang="en-US" altLang="zh-CN"/>
                        <a:t>50%</a:t>
                      </a:r>
                      <a:endParaRPr lang="en-US" altLang="zh-CN"/>
                    </a:p>
                  </a:txBody>
                  <a:tcPr/>
                </a:tc>
                <a:tc>
                  <a:txBody>
                    <a:bodyPr/>
                    <a:p>
                      <a:pPr algn="ctr">
                        <a:lnSpc>
                          <a:spcPct val="150000"/>
                        </a:lnSpc>
                        <a:buNone/>
                      </a:pPr>
                      <a:r>
                        <a:rPr lang="en-US" altLang="zh-CN"/>
                        <a:t>400</a:t>
                      </a:r>
                      <a:endParaRPr lang="en-US" altLang="zh-CN"/>
                    </a:p>
                  </a:txBody>
                  <a:tcPr/>
                </a:tc>
                <a:tc vMerge="1">
                  <a:tcPr/>
                </a:tc>
              </a:tr>
            </a:tbl>
          </a:graphicData>
        </a:graphic>
      </p:graphicFrame>
    </p:spTree>
    <p:custDataLst>
      <p:tags r:id="rId3"/>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8000" y="871220"/>
            <a:ext cx="5683885" cy="4893310"/>
          </a:xfrm>
          <a:prstGeom prst="rect">
            <a:avLst/>
          </a:prstGeom>
          <a:noFill/>
        </p:spPr>
        <p:txBody>
          <a:bodyPr wrap="square" rtlCol="0" anchor="t">
            <a:noAutofit/>
          </a:bodyPr>
          <a:p>
            <a:pPr algn="l">
              <a:lnSpc>
                <a:spcPts val="3000"/>
              </a:lnSpc>
            </a:pPr>
            <a:endPar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微软雅黑" panose="020B0503020204020204" charset="-122"/>
            </a:endParaRPr>
          </a:p>
        </p:txBody>
      </p:sp>
      <p:sp>
        <p:nvSpPr>
          <p:cNvPr id="4" name="标题 1"/>
          <p:cNvSpPr txBox="1"/>
          <p:nvPr>
            <p:custDataLst>
              <p:tags r:id="rId1"/>
            </p:custDataLst>
          </p:nvPr>
        </p:nvSpPr>
        <p:spPr>
          <a:xfrm>
            <a:off x="797308" y="142458"/>
            <a:ext cx="858583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城乡居民医保待遇：本地住院</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800">
                <a:solidFill>
                  <a:schemeClr val="bg1"/>
                </a:solidFill>
                <a:sym typeface="+mn-ea"/>
              </a:rPr>
              <a:t> </a:t>
            </a:r>
            <a:r>
              <a:rPr lang="zh-CN" altLang="en-US" sz="2800" b="1">
                <a:solidFill>
                  <a:srgbClr val="FFFF00"/>
                </a:solidFill>
                <a:latin typeface="黑体" panose="02010609060101010101" charset="-122"/>
                <a:ea typeface="黑体" panose="02010609060101010101" charset="-122"/>
                <a:sym typeface="+mn-ea"/>
              </a:rPr>
              <a:t>（《办法》第十五条）</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5" name="内容占位符 2"/>
          <p:cNvSpPr>
            <a:spLocks noGrp="1"/>
          </p:cNvSpPr>
          <p:nvPr>
            <p:custDataLst>
              <p:tags r:id="rId2"/>
            </p:custDataLst>
          </p:nvPr>
        </p:nvSpPr>
        <p:spPr>
          <a:xfrm>
            <a:off x="242570" y="977900"/>
            <a:ext cx="5583555" cy="5611495"/>
          </a:xfrm>
          <a:prstGeom prst="rect">
            <a:avLst/>
          </a:prstGeom>
          <a:noFill/>
          <a:ln w="9525">
            <a:noFill/>
            <a:miter lim="800000"/>
          </a:ln>
        </p:spPr>
        <p:txBody>
          <a:bodyPr vert="horz" wrap="square" lIns="68562" tIns="34281" rIns="68562" bIns="34281" numCol="1" anchor="t" anchorCtr="0" compatLnSpc="1">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457200" algn="l">
              <a:lnSpc>
                <a:spcPts val="2000"/>
              </a:lnSpc>
              <a:spcBef>
                <a:spcPts val="700"/>
              </a:spcBef>
              <a:buFont typeface="Arial" panose="020B0604020202020204" pitchFamily="34" charset="0"/>
              <a:buNone/>
            </a:pPr>
            <a:r>
              <a:rPr lang="zh-CN" altLang="en-US" sz="1500" dirty="0" smtClean="0">
                <a:latin typeface="Times New Roman" panose="02020603050405020304" pitchFamily="18" charset="0"/>
                <a:ea typeface="楷体" panose="02010609060101010101" charset="-122"/>
                <a:cs typeface="楷体" panose="02010609060101010101" charset="-122"/>
                <a:sym typeface="+mn-ea"/>
              </a:rPr>
              <a:t>第十七条  参保居民在定点医疗机构发生的符合国家及省药品目录、诊疗项目、医疗服务设施标准以及我市有关规定的住院基本医疗费用，起付标准以下的，由参保人员个人承担；起付标准以上最高支付限额以下的，由统筹基金和参保人员按比例承担。</a:t>
            </a:r>
            <a:endParaRPr lang="zh-CN" altLang="en-US" sz="1500" dirty="0" smtClean="0">
              <a:latin typeface="Times New Roman" panose="02020603050405020304" pitchFamily="18" charset="0"/>
              <a:ea typeface="楷体" panose="02010609060101010101" charset="-122"/>
              <a:cs typeface="楷体" panose="02010609060101010101" charset="-122"/>
              <a:sym typeface="+mn-ea"/>
            </a:endParaRPr>
          </a:p>
          <a:p>
            <a:pPr marL="0" indent="457200" algn="l">
              <a:lnSpc>
                <a:spcPts val="2000"/>
              </a:lnSpc>
              <a:spcBef>
                <a:spcPts val="700"/>
              </a:spcBef>
              <a:buFont typeface="Arial" panose="020B0604020202020204" pitchFamily="34" charset="0"/>
              <a:buNone/>
            </a:pPr>
            <a:r>
              <a:rPr lang="zh-CN" altLang="en-US" sz="1500" dirty="0" smtClean="0">
                <a:latin typeface="Times New Roman" panose="02020603050405020304" pitchFamily="18" charset="0"/>
                <a:ea typeface="楷体" panose="02010609060101010101" charset="-122"/>
                <a:cs typeface="楷体" panose="02010609060101010101" charset="-122"/>
                <a:sym typeface="+mn-ea"/>
              </a:rPr>
              <a:t>（一）起付线。一级医疗机构为200元，二级医疗机构为500元，三级医疗机构为1000元。在同一年度内住院2次及以上的，起付标准按不同等级医疗机构减半。</a:t>
            </a:r>
            <a:endParaRPr lang="zh-CN" altLang="en-US" sz="1500" dirty="0" smtClean="0">
              <a:latin typeface="Times New Roman" panose="02020603050405020304" pitchFamily="18" charset="0"/>
              <a:ea typeface="楷体" panose="02010609060101010101" charset="-122"/>
              <a:cs typeface="楷体" panose="02010609060101010101" charset="-122"/>
              <a:sym typeface="+mn-ea"/>
            </a:endParaRPr>
          </a:p>
          <a:p>
            <a:pPr marL="0" indent="457200" algn="l">
              <a:lnSpc>
                <a:spcPts val="2000"/>
              </a:lnSpc>
              <a:spcBef>
                <a:spcPts val="700"/>
              </a:spcBef>
              <a:buFont typeface="Arial" panose="020B0604020202020204" pitchFamily="34" charset="0"/>
              <a:buNone/>
            </a:pPr>
            <a:r>
              <a:rPr lang="zh-CN" altLang="en-US" sz="1500" dirty="0" smtClean="0">
                <a:latin typeface="Times New Roman" panose="02020603050405020304" pitchFamily="18" charset="0"/>
                <a:ea typeface="楷体" panose="02010609060101010101" charset="-122"/>
                <a:cs typeface="楷体" panose="02010609060101010101" charset="-122"/>
                <a:sym typeface="+mn-ea"/>
              </a:rPr>
              <a:t>（二）支付比例。一级医疗机构甲类费用统筹基金支付90%，个人自付10%；二级医疗机构甲类费用统筹基金支付75%，个人自付25%；三级医疗机构甲类费用统筹基金支付60%，个人自付40%。</a:t>
            </a:r>
            <a:r>
              <a:rPr lang="zh-CN" altLang="en-US" sz="1500" dirty="0" smtClean="0">
                <a:solidFill>
                  <a:srgbClr val="FF0000"/>
                </a:solidFill>
                <a:latin typeface="Times New Roman" panose="02020603050405020304" pitchFamily="18" charset="0"/>
                <a:ea typeface="楷体" panose="02010609060101010101" charset="-122"/>
                <a:cs typeface="楷体" panose="02010609060101010101" charset="-122"/>
                <a:sym typeface="+mn-ea"/>
              </a:rPr>
              <a:t>乙类费用先由个人自付10%后</a:t>
            </a:r>
            <a:r>
              <a:rPr lang="zh-CN" altLang="en-US" sz="1500" dirty="0" smtClean="0">
                <a:latin typeface="Times New Roman" panose="02020603050405020304" pitchFamily="18" charset="0"/>
                <a:ea typeface="楷体" panose="02010609060101010101" charset="-122"/>
                <a:cs typeface="楷体" panose="02010609060101010101" charset="-122"/>
                <a:sym typeface="+mn-ea"/>
              </a:rPr>
              <a:t>，再按上述规定办理。</a:t>
            </a:r>
            <a:endParaRPr lang="zh-CN" altLang="en-US" sz="1500" dirty="0" smtClean="0">
              <a:latin typeface="Times New Roman" panose="02020603050405020304" pitchFamily="18" charset="0"/>
              <a:ea typeface="楷体" panose="02010609060101010101" charset="-122"/>
              <a:cs typeface="楷体" panose="02010609060101010101" charset="-122"/>
              <a:sym typeface="+mn-ea"/>
            </a:endParaRPr>
          </a:p>
          <a:p>
            <a:pPr marL="0" indent="457200" algn="l">
              <a:lnSpc>
                <a:spcPts val="2000"/>
              </a:lnSpc>
              <a:spcBef>
                <a:spcPts val="700"/>
              </a:spcBef>
              <a:buFont typeface="Arial" panose="020B0604020202020204" pitchFamily="34" charset="0"/>
              <a:buNone/>
            </a:pPr>
            <a:r>
              <a:rPr lang="zh-CN" altLang="en-US" sz="1500" dirty="0" smtClean="0">
                <a:latin typeface="Times New Roman" panose="02020603050405020304" pitchFamily="18" charset="0"/>
                <a:ea typeface="楷体" panose="02010609060101010101" charset="-122"/>
                <a:cs typeface="楷体" panose="02010609060101010101" charset="-122"/>
                <a:sym typeface="+mn-ea"/>
              </a:rPr>
              <a:t>（三）最高支付限额。一个年度内统筹基金累计最高支付限额为</a:t>
            </a:r>
            <a:r>
              <a:rPr lang="zh-CN" altLang="en-US" sz="1500" dirty="0" smtClean="0">
                <a:solidFill>
                  <a:srgbClr val="FF0000"/>
                </a:solidFill>
                <a:latin typeface="Times New Roman" panose="02020603050405020304" pitchFamily="18" charset="0"/>
                <a:ea typeface="楷体" panose="02010609060101010101" charset="-122"/>
                <a:cs typeface="楷体" panose="02010609060101010101" charset="-122"/>
                <a:sym typeface="+mn-ea"/>
              </a:rPr>
              <a:t>15万</a:t>
            </a:r>
            <a:r>
              <a:rPr lang="zh-CN" altLang="en-US" sz="1500" dirty="0" smtClean="0">
                <a:latin typeface="Times New Roman" panose="02020603050405020304" pitchFamily="18" charset="0"/>
                <a:ea typeface="楷体" panose="02010609060101010101" charset="-122"/>
                <a:cs typeface="楷体" panose="02010609060101010101" charset="-122"/>
                <a:sym typeface="+mn-ea"/>
              </a:rPr>
              <a:t>元。超过最高支付限额的部分，通过大病保险、医疗救助等途径解决。</a:t>
            </a:r>
            <a:endParaRPr lang="zh-CN" altLang="en-US" sz="1500" dirty="0" smtClean="0">
              <a:latin typeface="Times New Roman" panose="02020603050405020304" pitchFamily="18" charset="0"/>
              <a:ea typeface="楷体" panose="02010609060101010101" charset="-122"/>
              <a:cs typeface="楷体" panose="02010609060101010101" charset="-122"/>
              <a:sym typeface="+mn-ea"/>
            </a:endParaRPr>
          </a:p>
          <a:p>
            <a:pPr marL="0" indent="457200" algn="l">
              <a:lnSpc>
                <a:spcPts val="2000"/>
              </a:lnSpc>
              <a:spcBef>
                <a:spcPts val="700"/>
              </a:spcBef>
              <a:buFont typeface="Arial" panose="020B0604020202020204" pitchFamily="34" charset="0"/>
              <a:buNone/>
            </a:pPr>
            <a:r>
              <a:rPr lang="zh-CN" altLang="en-US" sz="1500" dirty="0" smtClean="0">
                <a:latin typeface="Times New Roman" panose="02020603050405020304" pitchFamily="18" charset="0"/>
                <a:ea typeface="楷体" panose="02010609060101010101" charset="-122"/>
                <a:cs typeface="楷体" panose="02010609060101010101" charset="-122"/>
                <a:sym typeface="+mn-ea"/>
              </a:rPr>
              <a:t>参保患者</a:t>
            </a:r>
            <a:r>
              <a:rPr lang="zh-CN" altLang="en-US" sz="1500" dirty="0" smtClean="0">
                <a:solidFill>
                  <a:srgbClr val="FF0000"/>
                </a:solidFill>
                <a:latin typeface="Times New Roman" panose="02020603050405020304" pitchFamily="18" charset="0"/>
                <a:ea typeface="楷体" panose="02010609060101010101" charset="-122"/>
                <a:cs typeface="楷体" panose="02010609060101010101" charset="-122"/>
                <a:sym typeface="+mn-ea"/>
              </a:rPr>
              <a:t>门诊（急诊急救）</a:t>
            </a:r>
            <a:r>
              <a:rPr lang="zh-CN" altLang="en-US" sz="1500" dirty="0" smtClean="0">
                <a:latin typeface="Times New Roman" panose="02020603050405020304" pitchFamily="18" charset="0"/>
                <a:ea typeface="楷体" panose="02010609060101010101" charset="-122"/>
                <a:cs typeface="楷体" panose="02010609060101010101" charset="-122"/>
                <a:sym typeface="+mn-ea"/>
              </a:rPr>
              <a:t>确诊需转住院的或死亡的，该次门诊（急诊急救）的医疗费用并入住院费用或参照住院政策报销。</a:t>
            </a:r>
            <a:r>
              <a:rPr lang="zh-CN" altLang="en-US" sz="1500" dirty="0" smtClean="0">
                <a:solidFill>
                  <a:srgbClr val="FF0000"/>
                </a:solidFill>
                <a:latin typeface="Times New Roman" panose="02020603050405020304" pitchFamily="18" charset="0"/>
                <a:ea typeface="楷体" panose="02010609060101010101" charset="-122"/>
                <a:cs typeface="楷体" panose="02010609060101010101" charset="-122"/>
                <a:sym typeface="+mn-ea"/>
              </a:rPr>
              <a:t>符合规定的生育住院医疗费用参照住院政策报销。</a:t>
            </a:r>
            <a:endParaRPr lang="zh-CN" altLang="en-US" sz="1500" dirty="0" smtClean="0">
              <a:solidFill>
                <a:srgbClr val="FF0000"/>
              </a:solidFill>
              <a:latin typeface="Times New Roman" panose="02020603050405020304" pitchFamily="18" charset="0"/>
              <a:ea typeface="楷体" panose="02010609060101010101" charset="-122"/>
              <a:cs typeface="楷体" panose="02010609060101010101" charset="-122"/>
              <a:sym typeface="+mn-ea"/>
            </a:endParaRPr>
          </a:p>
        </p:txBody>
      </p:sp>
      <p:sp>
        <p:nvSpPr>
          <p:cNvPr id="6" name="文本框 5"/>
          <p:cNvSpPr txBox="1"/>
          <p:nvPr>
            <p:custDataLst>
              <p:tags r:id="rId3"/>
            </p:custDataLst>
          </p:nvPr>
        </p:nvSpPr>
        <p:spPr>
          <a:xfrm>
            <a:off x="6033135" y="871220"/>
            <a:ext cx="5875020" cy="5275580"/>
          </a:xfrm>
          <a:prstGeom prst="rect">
            <a:avLst/>
          </a:prstGeom>
          <a:noFill/>
        </p:spPr>
        <p:txBody>
          <a:bodyPr wrap="square" rtlCol="0">
            <a:noAutofit/>
          </a:bodyPr>
          <a:p>
            <a:pPr algn="l" fontAlgn="auto">
              <a:lnSpc>
                <a:spcPts val="2800"/>
              </a:lnSpc>
              <a:buClrTx/>
              <a:buSzTx/>
              <a:buFontTx/>
              <a:buNone/>
            </a:pPr>
            <a:r>
              <a:rPr lang="zh-CN" altLang="en-US" b="1">
                <a:solidFill>
                  <a:srgbClr val="C00000"/>
                </a:solidFill>
                <a:latin typeface="新宋体" panose="02010609030101010101" charset="-122"/>
                <a:ea typeface="新宋体" panose="02010609030101010101" charset="-122"/>
                <a:cs typeface="新宋体" panose="02010609030101010101" charset="-122"/>
              </a:rPr>
              <a:t>政策要点：</a:t>
            </a:r>
            <a:endParaRPr lang="zh-CN" altLang="en-US" b="1">
              <a:solidFill>
                <a:srgbClr val="C00000"/>
              </a:solidFill>
              <a:latin typeface="新宋体" panose="02010609030101010101" charset="-122"/>
              <a:ea typeface="新宋体" panose="02010609030101010101" charset="-122"/>
              <a:cs typeface="新宋体" panose="02010609030101010101" charset="-122"/>
            </a:endParaRPr>
          </a:p>
          <a:p>
            <a:pPr algn="l" fontAlgn="auto">
              <a:lnSpc>
                <a:spcPts val="2800"/>
              </a:lnSpc>
              <a:buClrTx/>
              <a:buSzTx/>
              <a:buFontTx/>
              <a:buNone/>
            </a:pPr>
            <a:r>
              <a:rPr lang="zh-CN" altLang="en-US" sz="1600" b="1">
                <a:solidFill>
                  <a:schemeClr val="tx1"/>
                </a:solidFill>
                <a:latin typeface="新宋体" panose="02010609030101010101" charset="-122"/>
                <a:ea typeface="新宋体" panose="02010609030101010101" charset="-122"/>
                <a:cs typeface="新宋体" panose="02010609030101010101" charset="-122"/>
              </a:rPr>
              <a:t>1、住院起付线标准不变；</a:t>
            </a:r>
            <a:endParaRPr lang="zh-CN" altLang="en-US" sz="1600" b="1">
              <a:solidFill>
                <a:schemeClr val="tx1"/>
              </a:solidFill>
              <a:latin typeface="新宋体" panose="02010609030101010101" charset="-122"/>
              <a:ea typeface="新宋体" panose="02010609030101010101" charset="-122"/>
              <a:cs typeface="新宋体" panose="02010609030101010101" charset="-122"/>
            </a:endParaRPr>
          </a:p>
          <a:p>
            <a:pPr algn="l" fontAlgn="auto">
              <a:lnSpc>
                <a:spcPts val="2800"/>
              </a:lnSpc>
              <a:buClrTx/>
              <a:buSzTx/>
              <a:buFontTx/>
              <a:buNone/>
            </a:pPr>
            <a:r>
              <a:rPr lang="zh-CN" altLang="en-US" sz="1600" b="1">
                <a:solidFill>
                  <a:schemeClr val="tx1"/>
                </a:solidFill>
                <a:latin typeface="新宋体" panose="02010609030101010101" charset="-122"/>
                <a:ea typeface="新宋体" panose="02010609030101010101" charset="-122"/>
                <a:cs typeface="新宋体" panose="02010609030101010101" charset="-122"/>
              </a:rPr>
              <a:t>2、乙类先行自付10%后，剩余的乙类费用和甲类费用（不含超限价、起付线）：一级医疗机构报销90%，二级医疗机构报销75%，三级医疗机构报销60%；</a:t>
            </a:r>
            <a:endParaRPr lang="zh-CN" altLang="en-US" sz="1600" b="1">
              <a:solidFill>
                <a:schemeClr val="tx1"/>
              </a:solidFill>
              <a:latin typeface="新宋体" panose="02010609030101010101" charset="-122"/>
              <a:ea typeface="新宋体" panose="02010609030101010101" charset="-122"/>
              <a:cs typeface="新宋体" panose="02010609030101010101" charset="-122"/>
            </a:endParaRPr>
          </a:p>
          <a:p>
            <a:pPr algn="l" fontAlgn="auto">
              <a:lnSpc>
                <a:spcPts val="2800"/>
              </a:lnSpc>
              <a:buClrTx/>
              <a:buSzTx/>
              <a:buFontTx/>
              <a:buNone/>
            </a:pPr>
            <a:r>
              <a:rPr lang="zh-CN" altLang="en-US" sz="1600" b="1">
                <a:solidFill>
                  <a:schemeClr val="tx1"/>
                </a:solidFill>
                <a:latin typeface="新宋体" panose="02010609030101010101" charset="-122"/>
                <a:ea typeface="新宋体" panose="02010609030101010101" charset="-122"/>
                <a:cs typeface="新宋体" panose="02010609030101010101" charset="-122"/>
              </a:rPr>
              <a:t>3、</a:t>
            </a:r>
            <a:r>
              <a:rPr lang="zh-CN" altLang="en-US" sz="1600" b="1">
                <a:solidFill>
                  <a:schemeClr val="tx1"/>
                </a:solidFill>
                <a:latin typeface="新宋体" panose="02010609030101010101" charset="-122"/>
                <a:ea typeface="新宋体" panose="02010609030101010101" charset="-122"/>
                <a:cs typeface="新宋体" panose="02010609030101010101" charset="-122"/>
                <a:sym typeface="+mn-ea"/>
              </a:rPr>
              <a:t>取消</a:t>
            </a:r>
            <a:r>
              <a:rPr lang="zh-CN" altLang="en-US" sz="1600" b="1">
                <a:solidFill>
                  <a:schemeClr val="tx1"/>
                </a:solidFill>
                <a:latin typeface="新宋体" panose="02010609030101010101" charset="-122"/>
                <a:ea typeface="新宋体" panose="02010609030101010101" charset="-122"/>
                <a:cs typeface="新宋体" panose="02010609030101010101" charset="-122"/>
              </a:rPr>
              <a:t>“限额”：生育住院限额（</a:t>
            </a:r>
            <a:r>
              <a:rPr lang="zh-CN" altLang="en-US" sz="1600" b="1">
                <a:solidFill>
                  <a:schemeClr val="tx1"/>
                </a:solidFill>
                <a:latin typeface="新宋体" panose="02010609030101010101" charset="-122"/>
                <a:ea typeface="新宋体" panose="02010609030101010101" charset="-122"/>
                <a:cs typeface="新宋体" panose="02010609030101010101" charset="-122"/>
                <a:sym typeface="+mn-ea"/>
              </a:rPr>
              <a:t>1200元）</a:t>
            </a:r>
            <a:r>
              <a:rPr lang="zh-CN" altLang="en-US" sz="1600" b="1">
                <a:solidFill>
                  <a:schemeClr val="tx1"/>
                </a:solidFill>
                <a:latin typeface="新宋体" panose="02010609030101010101" charset="-122"/>
                <a:ea typeface="新宋体" panose="02010609030101010101" charset="-122"/>
                <a:cs typeface="新宋体" panose="02010609030101010101" charset="-122"/>
              </a:rPr>
              <a:t>、意外伤害单次住院限额（5000元）；</a:t>
            </a:r>
            <a:endParaRPr lang="zh-CN" altLang="en-US" sz="1600" b="1">
              <a:solidFill>
                <a:schemeClr val="tx1"/>
              </a:solidFill>
              <a:latin typeface="新宋体" panose="02010609030101010101" charset="-122"/>
              <a:ea typeface="新宋体" panose="02010609030101010101" charset="-122"/>
              <a:cs typeface="新宋体" panose="02010609030101010101" charset="-122"/>
            </a:endParaRPr>
          </a:p>
          <a:p>
            <a:pPr algn="l" fontAlgn="auto">
              <a:lnSpc>
                <a:spcPts val="2800"/>
              </a:lnSpc>
              <a:buClrTx/>
              <a:buSzTx/>
              <a:buFontTx/>
              <a:buNone/>
            </a:pPr>
            <a:r>
              <a:rPr lang="zh-CN" altLang="en-US" sz="1600" b="1">
                <a:solidFill>
                  <a:schemeClr val="tx1"/>
                </a:solidFill>
                <a:latin typeface="新宋体" panose="02010609030101010101" charset="-122"/>
                <a:ea typeface="新宋体" panose="02010609030101010101" charset="-122"/>
                <a:cs typeface="新宋体" panose="02010609030101010101" charset="-122"/>
              </a:rPr>
              <a:t>4、取消“特殊对象倾斜政策”：  取消</a:t>
            </a:r>
            <a:r>
              <a:rPr lang="en-US" altLang="zh-CN" sz="1600" b="1">
                <a:solidFill>
                  <a:schemeClr val="tx1"/>
                </a:solidFill>
                <a:latin typeface="新宋体" panose="02010609030101010101" charset="-122"/>
                <a:ea typeface="新宋体" panose="02010609030101010101" charset="-122"/>
                <a:cs typeface="新宋体" panose="02010609030101010101" charset="-122"/>
              </a:rPr>
              <a:t>“</a:t>
            </a:r>
            <a:r>
              <a:rPr lang="zh-CN" altLang="en-US" sz="1600" b="1">
                <a:solidFill>
                  <a:schemeClr val="tx1"/>
                </a:solidFill>
                <a:latin typeface="新宋体" panose="02010609030101010101" charset="-122"/>
                <a:ea typeface="新宋体" panose="02010609030101010101" charset="-122"/>
                <a:cs typeface="新宋体" panose="02010609030101010101" charset="-122"/>
              </a:rPr>
              <a:t>特困、孤儿、低保、丧失劳动能力的残疾人、严重精神障碍患者和计划生育特殊困难家庭中经核定的特困家庭夫妻及其伤残子女住院减免起付线</a:t>
            </a:r>
            <a:r>
              <a:rPr lang="en-US" altLang="zh-CN" sz="1600" b="1">
                <a:solidFill>
                  <a:schemeClr val="tx1"/>
                </a:solidFill>
                <a:latin typeface="新宋体" panose="02010609030101010101" charset="-122"/>
                <a:ea typeface="新宋体" panose="02010609030101010101" charset="-122"/>
                <a:cs typeface="新宋体" panose="02010609030101010101" charset="-122"/>
              </a:rPr>
              <a:t>”</a:t>
            </a:r>
            <a:r>
              <a:rPr lang="zh-CN" altLang="en-US" sz="1600" b="1">
                <a:solidFill>
                  <a:schemeClr val="tx1"/>
                </a:solidFill>
                <a:latin typeface="新宋体" panose="02010609030101010101" charset="-122"/>
                <a:ea typeface="新宋体" panose="02010609030101010101" charset="-122"/>
                <a:cs typeface="新宋体" panose="02010609030101010101" charset="-122"/>
              </a:rPr>
              <a:t>的特殊待遇；</a:t>
            </a:r>
            <a:r>
              <a:rPr lang="zh-CN" altLang="en-US" sz="1600" b="1">
                <a:solidFill>
                  <a:srgbClr val="0523BB"/>
                </a:solidFill>
                <a:latin typeface="新宋体" panose="02010609030101010101" charset="-122"/>
                <a:ea typeface="新宋体" panose="02010609030101010101" charset="-122"/>
                <a:cs typeface="新宋体" panose="02010609030101010101" charset="-122"/>
              </a:rPr>
              <a:t>今后起付线只和报销类别有关，与人员类别无关（例如：生育住院无起付线）。</a:t>
            </a:r>
            <a:endParaRPr lang="zh-CN" altLang="en-US" sz="1600" b="1">
              <a:solidFill>
                <a:srgbClr val="0523BB"/>
              </a:solidFill>
              <a:latin typeface="新宋体" panose="02010609030101010101" charset="-122"/>
              <a:ea typeface="新宋体" panose="02010609030101010101" charset="-122"/>
              <a:cs typeface="新宋体" panose="02010609030101010101" charset="-122"/>
            </a:endParaRPr>
          </a:p>
          <a:p>
            <a:pPr algn="l" fontAlgn="auto">
              <a:lnSpc>
                <a:spcPts val="2800"/>
              </a:lnSpc>
              <a:buClrTx/>
              <a:buSzTx/>
              <a:buFontTx/>
              <a:buNone/>
            </a:pPr>
            <a:r>
              <a:rPr lang="zh-CN" altLang="en-US" sz="1600" b="1">
                <a:solidFill>
                  <a:schemeClr val="tx1"/>
                </a:solidFill>
                <a:latin typeface="新宋体" panose="02010609030101010101" charset="-122"/>
                <a:ea typeface="新宋体" panose="02010609030101010101" charset="-122"/>
                <a:cs typeface="新宋体" panose="02010609030101010101" charset="-122"/>
              </a:rPr>
              <a:t> 5、年度支付限额由12万元调整至15万元。</a:t>
            </a:r>
            <a:endParaRPr lang="zh-CN" altLang="en-US" sz="1600" b="1">
              <a:solidFill>
                <a:schemeClr val="tx1"/>
              </a:solidFill>
              <a:latin typeface="新宋体" panose="02010609030101010101" charset="-122"/>
              <a:ea typeface="新宋体" panose="02010609030101010101" charset="-122"/>
              <a:cs typeface="新宋体" panose="02010609030101010101" charset="-122"/>
            </a:endParaRPr>
          </a:p>
        </p:txBody>
      </p:sp>
    </p:spTree>
    <p:custDataLst>
      <p:tags r:id="rId4"/>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8000" y="871220"/>
            <a:ext cx="5683885" cy="4893310"/>
          </a:xfrm>
          <a:prstGeom prst="rect">
            <a:avLst/>
          </a:prstGeom>
          <a:noFill/>
        </p:spPr>
        <p:txBody>
          <a:bodyPr wrap="square" rtlCol="0" anchor="t">
            <a:noAutofit/>
          </a:bodyPr>
          <a:p>
            <a:pPr algn="l">
              <a:lnSpc>
                <a:spcPts val="3000"/>
              </a:lnSpc>
            </a:pPr>
            <a:endParaRPr lang="zh-CN" altLang="en-US">
              <a:solidFill>
                <a:sysClr val="windowText" lastClr="000000"/>
              </a:solidFill>
              <a:latin typeface="新宋体" panose="02010609030101010101" charset="-122"/>
              <a:ea typeface="新宋体" panose="02010609030101010101" charset="-122"/>
              <a:cs typeface="新宋体" panose="02010609030101010101" charset="-122"/>
              <a:sym typeface="微软雅黑" panose="020B0503020204020204" charset="-122"/>
            </a:endParaRPr>
          </a:p>
        </p:txBody>
      </p:sp>
      <p:sp>
        <p:nvSpPr>
          <p:cNvPr id="4" name="标题 1"/>
          <p:cNvSpPr txBox="1"/>
          <p:nvPr>
            <p:custDataLst>
              <p:tags r:id="rId1"/>
            </p:custDataLst>
          </p:nvPr>
        </p:nvSpPr>
        <p:spPr>
          <a:xfrm>
            <a:off x="797308" y="142458"/>
            <a:ext cx="8585835" cy="1383665"/>
          </a:xfrm>
          <a:prstGeom prst="rect">
            <a:avLst/>
          </a:prstGeom>
        </p:spPr>
        <p:txBody>
          <a:bodyPr wrap="non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00000"/>
              </a:lnSpc>
            </a:pP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城乡居民医保待遇：本地住院</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lang="en-US" altLang="zh-CN" sz="2800">
                <a:solidFill>
                  <a:schemeClr val="bg1"/>
                </a:solidFill>
                <a:sym typeface="+mn-ea"/>
              </a:rPr>
              <a:t> </a:t>
            </a:r>
            <a:r>
              <a:rPr lang="zh-CN" altLang="en-US" sz="2800" b="1">
                <a:solidFill>
                  <a:srgbClr val="FFFF00"/>
                </a:solidFill>
                <a:latin typeface="黑体" panose="02010609060101010101" charset="-122"/>
                <a:ea typeface="黑体" panose="02010609060101010101" charset="-122"/>
                <a:sym typeface="+mn-ea"/>
              </a:rPr>
              <a:t>（《办法》第十五条）</a:t>
            </a:r>
            <a:endParaRPr lang="en-US" altLang="zh-CN" sz="2800">
              <a:solidFill>
                <a:srgbClr val="FF0000"/>
              </a:solidFill>
            </a:endParaRPr>
          </a:p>
          <a:p>
            <a:pPr algn="l">
              <a:lnSpc>
                <a:spcPct val="100000"/>
              </a:lnSpc>
            </a:pPr>
            <a:endParaRPr lang="en-US" altLang="zh-CN" sz="2800">
              <a:solidFill>
                <a:srgbClr val="FF0000"/>
              </a:solidFill>
            </a:endParaRPr>
          </a:p>
          <a:p>
            <a:pPr algn="l">
              <a:lnSpc>
                <a:spcPct val="100000"/>
              </a:lnSpc>
            </a:pP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3" name="表格 2"/>
          <p:cNvGraphicFramePr/>
          <p:nvPr>
            <p:custDataLst>
              <p:tags r:id="rId2"/>
            </p:custDataLst>
          </p:nvPr>
        </p:nvGraphicFramePr>
        <p:xfrm>
          <a:off x="881380" y="1242695"/>
          <a:ext cx="10651490" cy="4521200"/>
        </p:xfrm>
        <a:graphic>
          <a:graphicData uri="http://schemas.openxmlformats.org/drawingml/2006/table">
            <a:tbl>
              <a:tblPr firstRow="1" bandRow="1">
                <a:tableStyleId>{5C22544A-7EE6-4342-B048-85BDC9FD1C3A}</a:tableStyleId>
              </a:tblPr>
              <a:tblGrid>
                <a:gridCol w="1727835"/>
                <a:gridCol w="2383790"/>
                <a:gridCol w="1231900"/>
                <a:gridCol w="1278890"/>
                <a:gridCol w="2259965"/>
                <a:gridCol w="1769110"/>
              </a:tblGrid>
              <a:tr h="1241425">
                <a:tc>
                  <a:txBody>
                    <a:bodyPr/>
                    <a:p>
                      <a:pPr algn="ctr">
                        <a:buNone/>
                      </a:pPr>
                      <a:endParaRPr lang="zh-CN" altLang="en-US"/>
                    </a:p>
                    <a:p>
                      <a:pPr algn="ctr">
                        <a:buNone/>
                      </a:pPr>
                      <a:r>
                        <a:rPr lang="zh-CN" altLang="en-US"/>
                        <a:t>类别</a:t>
                      </a:r>
                      <a:endParaRPr lang="zh-CN" altLang="en-US"/>
                    </a:p>
                  </a:txBody>
                  <a:tcPr/>
                </a:tc>
                <a:tc>
                  <a:txBody>
                    <a:bodyPr/>
                    <a:p>
                      <a:pPr algn="ctr">
                        <a:buNone/>
                      </a:pPr>
                      <a:endParaRPr lang="zh-CN" altLang="en-US"/>
                    </a:p>
                    <a:p>
                      <a:pPr algn="ctr">
                        <a:buNone/>
                      </a:pPr>
                      <a:r>
                        <a:rPr lang="zh-CN" altLang="en-US"/>
                        <a:t>起付线</a:t>
                      </a:r>
                      <a:endParaRPr lang="zh-CN" altLang="en-US"/>
                    </a:p>
                  </a:txBody>
                  <a:tcPr/>
                </a:tc>
                <a:tc>
                  <a:txBody>
                    <a:bodyPr/>
                    <a:p>
                      <a:pPr algn="ctr">
                        <a:buNone/>
                      </a:pPr>
                      <a:endParaRPr lang="zh-CN" altLang="en-US"/>
                    </a:p>
                    <a:p>
                      <a:pPr algn="ctr">
                        <a:buNone/>
                      </a:pPr>
                      <a:r>
                        <a:rPr lang="zh-CN" altLang="en-US"/>
                        <a:t>乙类先行自付比例</a:t>
                      </a:r>
                      <a:endParaRPr lang="zh-CN" altLang="en-US"/>
                    </a:p>
                  </a:txBody>
                  <a:tcPr/>
                </a:tc>
                <a:tc>
                  <a:txBody>
                    <a:bodyPr/>
                    <a:p>
                      <a:pPr algn="ctr">
                        <a:buNone/>
                      </a:pPr>
                      <a:endParaRPr lang="zh-CN" altLang="en-US"/>
                    </a:p>
                    <a:p>
                      <a:pPr algn="ctr">
                        <a:buNone/>
                      </a:pPr>
                      <a:r>
                        <a:rPr lang="zh-CN" altLang="en-US"/>
                        <a:t>报销比例</a:t>
                      </a:r>
                      <a:endParaRPr lang="zh-CN" altLang="en-US"/>
                    </a:p>
                  </a:txBody>
                  <a:tcPr/>
                </a:tc>
                <a:tc>
                  <a:txBody>
                    <a:bodyPr/>
                    <a:p>
                      <a:pPr algn="ctr">
                        <a:buNone/>
                      </a:pPr>
                      <a:endParaRPr lang="zh-CN" altLang="en-US"/>
                    </a:p>
                    <a:p>
                      <a:pPr algn="ctr">
                        <a:buNone/>
                      </a:pPr>
                      <a:r>
                        <a:rPr lang="zh-CN" altLang="en-US"/>
                        <a:t>计算公式</a:t>
                      </a:r>
                      <a:endParaRPr lang="zh-CN" altLang="en-US"/>
                    </a:p>
                  </a:txBody>
                  <a:tcPr/>
                </a:tc>
                <a:tc>
                  <a:txBody>
                    <a:bodyPr/>
                    <a:p>
                      <a:pPr algn="ctr">
                        <a:buNone/>
                      </a:pPr>
                      <a:endParaRPr lang="zh-CN" altLang="en-US"/>
                    </a:p>
                    <a:p>
                      <a:pPr algn="ctr">
                        <a:buNone/>
                      </a:pPr>
                      <a:r>
                        <a:rPr lang="zh-CN" altLang="en-US"/>
                        <a:t>年度支付限额</a:t>
                      </a:r>
                      <a:endParaRPr lang="zh-CN" altLang="en-US"/>
                    </a:p>
                  </a:txBody>
                  <a:tcPr/>
                </a:tc>
              </a:tr>
              <a:tr h="741680">
                <a:tc>
                  <a:txBody>
                    <a:bodyPr/>
                    <a:p>
                      <a:pPr algn="ctr">
                        <a:buNone/>
                      </a:pPr>
                      <a:endParaRPr lang="zh-CN" altLang="en-US"/>
                    </a:p>
                    <a:p>
                      <a:pPr algn="ctr">
                        <a:buNone/>
                      </a:pPr>
                      <a:r>
                        <a:rPr lang="zh-CN" altLang="en-US"/>
                        <a:t>普通住院</a:t>
                      </a:r>
                      <a:endParaRPr lang="zh-CN" altLang="en-US"/>
                    </a:p>
                  </a:txBody>
                  <a:tcPr/>
                </a:tc>
                <a:tc rowSpan="3">
                  <a:txBody>
                    <a:bodyPr/>
                    <a:p>
                      <a:pPr algn="ctr">
                        <a:buNone/>
                      </a:pPr>
                      <a:endParaRPr lang="zh-CN" altLang="en-US" sz="1800">
                        <a:sym typeface="+mn-ea"/>
                      </a:endParaRPr>
                    </a:p>
                    <a:p>
                      <a:pPr algn="ctr">
                        <a:buNone/>
                      </a:pPr>
                      <a:r>
                        <a:rPr lang="zh-CN" altLang="en-US" sz="1800">
                          <a:sym typeface="+mn-ea"/>
                        </a:rPr>
                        <a:t>一级：</a:t>
                      </a:r>
                      <a:r>
                        <a:rPr lang="en-US" altLang="zh-CN" sz="1800">
                          <a:sym typeface="+mn-ea"/>
                        </a:rPr>
                        <a:t>200</a:t>
                      </a:r>
                      <a:endParaRPr lang="en-US" altLang="zh-CN" sz="1800"/>
                    </a:p>
                    <a:p>
                      <a:pPr algn="ctr">
                        <a:buNone/>
                      </a:pPr>
                      <a:r>
                        <a:rPr lang="zh-CN" altLang="en-US" sz="1800">
                          <a:sym typeface="+mn-ea"/>
                        </a:rPr>
                        <a:t>二级：</a:t>
                      </a:r>
                      <a:r>
                        <a:rPr lang="en-US" altLang="zh-CN" sz="1800">
                          <a:sym typeface="+mn-ea"/>
                        </a:rPr>
                        <a:t>500</a:t>
                      </a:r>
                      <a:endParaRPr lang="en-US" altLang="zh-CN" sz="1800"/>
                    </a:p>
                    <a:p>
                      <a:pPr algn="ctr">
                        <a:buNone/>
                      </a:pPr>
                      <a:r>
                        <a:rPr lang="en-US" altLang="zh-CN" sz="1800">
                          <a:sym typeface="+mn-ea"/>
                        </a:rPr>
                        <a:t>  </a:t>
                      </a:r>
                      <a:r>
                        <a:rPr lang="zh-CN" altLang="en-US" sz="1800">
                          <a:sym typeface="+mn-ea"/>
                        </a:rPr>
                        <a:t>三级：</a:t>
                      </a:r>
                      <a:r>
                        <a:rPr lang="en-US" altLang="zh-CN" sz="1800">
                          <a:sym typeface="+mn-ea"/>
                        </a:rPr>
                        <a:t>1000                 </a:t>
                      </a:r>
                      <a:r>
                        <a:rPr lang="zh-CN" altLang="en-US" sz="1800">
                          <a:sym typeface="+mn-ea"/>
                        </a:rPr>
                        <a:t>（同一年度内</a:t>
                      </a:r>
                      <a:r>
                        <a:rPr lang="en-US" altLang="zh-CN" sz="1800">
                          <a:sym typeface="+mn-ea"/>
                        </a:rPr>
                        <a:t>2</a:t>
                      </a:r>
                      <a:r>
                        <a:rPr lang="zh-CN" altLang="en-US" sz="1800">
                          <a:sym typeface="+mn-ea"/>
                        </a:rPr>
                        <a:t>次及以上减半）</a:t>
                      </a:r>
                      <a:endParaRPr lang="zh-CN" altLang="en-US"/>
                    </a:p>
                  </a:txBody>
                  <a:tcPr/>
                </a:tc>
                <a:tc rowSpan="4">
                  <a:txBody>
                    <a:bodyPr/>
                    <a:p>
                      <a:pPr algn="ctr">
                        <a:buNone/>
                      </a:pPr>
                      <a:endParaRPr lang="en-US" altLang="zh-CN"/>
                    </a:p>
                    <a:p>
                      <a:pPr algn="ctr">
                        <a:buNone/>
                      </a:pPr>
                      <a:endParaRPr lang="en-US" altLang="zh-CN"/>
                    </a:p>
                    <a:p>
                      <a:pPr algn="ctr">
                        <a:buNone/>
                      </a:pPr>
                      <a:endParaRPr lang="en-US" altLang="zh-CN"/>
                    </a:p>
                    <a:p>
                      <a:pPr algn="ctr">
                        <a:buNone/>
                      </a:pPr>
                      <a:endParaRPr lang="en-US" altLang="zh-CN"/>
                    </a:p>
                    <a:p>
                      <a:pPr algn="ctr">
                        <a:buNone/>
                      </a:pPr>
                      <a:endParaRPr lang="en-US" altLang="zh-CN"/>
                    </a:p>
                    <a:p>
                      <a:pPr algn="ctr">
                        <a:buNone/>
                      </a:pPr>
                      <a:r>
                        <a:rPr lang="en-US" altLang="zh-CN"/>
                        <a:t>10%</a:t>
                      </a:r>
                      <a:endParaRPr lang="en-US" altLang="zh-CN"/>
                    </a:p>
                  </a:txBody>
                  <a:tcPr/>
                </a:tc>
                <a:tc rowSpan="4">
                  <a:txBody>
                    <a:bodyPr/>
                    <a:p>
                      <a:pPr algn="ctr">
                        <a:buNone/>
                      </a:pPr>
                      <a:endParaRPr lang="zh-CN" altLang="en-US"/>
                    </a:p>
                    <a:p>
                      <a:pPr algn="ctr">
                        <a:buNone/>
                      </a:pPr>
                      <a:endParaRPr lang="zh-CN" altLang="en-US"/>
                    </a:p>
                    <a:p>
                      <a:pPr algn="ctr">
                        <a:buNone/>
                      </a:pPr>
                      <a:endParaRPr lang="zh-CN" altLang="en-US"/>
                    </a:p>
                    <a:p>
                      <a:pPr algn="ctr">
                        <a:buNone/>
                      </a:pPr>
                      <a:endParaRPr lang="zh-CN" altLang="en-US"/>
                    </a:p>
                    <a:p>
                      <a:pPr algn="ctr">
                        <a:buNone/>
                      </a:pPr>
                      <a:r>
                        <a:rPr lang="zh-CN" altLang="en-US"/>
                        <a:t>一级：</a:t>
                      </a:r>
                      <a:r>
                        <a:rPr lang="en-US" altLang="zh-CN"/>
                        <a:t>90%</a:t>
                      </a:r>
                      <a:endParaRPr lang="en-US" altLang="zh-CN"/>
                    </a:p>
                    <a:p>
                      <a:pPr algn="ctr">
                        <a:buNone/>
                      </a:pPr>
                      <a:r>
                        <a:rPr lang="zh-CN" altLang="en-US"/>
                        <a:t>二级：</a:t>
                      </a:r>
                      <a:r>
                        <a:rPr lang="en-US" altLang="zh-CN"/>
                        <a:t>75%</a:t>
                      </a:r>
                      <a:endParaRPr lang="en-US" altLang="zh-CN"/>
                    </a:p>
                    <a:p>
                      <a:pPr algn="ctr">
                        <a:buNone/>
                      </a:pPr>
                      <a:r>
                        <a:rPr lang="zh-CN" altLang="en-US"/>
                        <a:t>三级：</a:t>
                      </a:r>
                      <a:r>
                        <a:rPr lang="en-US" altLang="zh-CN"/>
                        <a:t>60%</a:t>
                      </a:r>
                      <a:endParaRPr lang="en-US" altLang="zh-CN"/>
                    </a:p>
                  </a:txBody>
                  <a:tcPr/>
                </a:tc>
                <a:tc rowSpan="4">
                  <a:txBody>
                    <a:bodyPr/>
                    <a:p>
                      <a:pPr algn="ctr">
                        <a:buNone/>
                      </a:pPr>
                      <a:endParaRPr lang="zh-CN" altLang="en-US"/>
                    </a:p>
                    <a:p>
                      <a:pPr algn="ctr">
                        <a:buNone/>
                      </a:pPr>
                      <a:r>
                        <a:rPr lang="zh-CN" altLang="en-US"/>
                        <a:t>乙类先行自付</a:t>
                      </a:r>
                      <a:r>
                        <a:rPr lang="en-US" altLang="zh-CN"/>
                        <a:t>=</a:t>
                      </a:r>
                      <a:r>
                        <a:rPr lang="zh-CN" altLang="en-US"/>
                        <a:t>（乙类总费用</a:t>
                      </a:r>
                      <a:r>
                        <a:rPr lang="en-US" altLang="zh-CN"/>
                        <a:t>—</a:t>
                      </a:r>
                      <a:r>
                        <a:rPr lang="zh-CN" altLang="en-US"/>
                        <a:t>超限价）×</a:t>
                      </a:r>
                      <a:r>
                        <a:rPr lang="en-US" altLang="zh-CN"/>
                        <a:t>10%</a:t>
                      </a:r>
                      <a:endParaRPr lang="zh-CN" altLang="en-US"/>
                    </a:p>
                    <a:p>
                      <a:pPr algn="ctr">
                        <a:buNone/>
                      </a:pPr>
                      <a:endParaRPr lang="zh-CN" altLang="en-US"/>
                    </a:p>
                    <a:p>
                      <a:pPr algn="ctr">
                        <a:buNone/>
                      </a:pPr>
                      <a:r>
                        <a:rPr lang="zh-CN" altLang="en-US"/>
                        <a:t>基金支付金额</a:t>
                      </a:r>
                      <a:r>
                        <a:rPr lang="en-US" altLang="zh-CN"/>
                        <a:t>=</a:t>
                      </a:r>
                      <a:r>
                        <a:rPr lang="zh-CN" altLang="en-US"/>
                        <a:t>（</a:t>
                      </a:r>
                      <a:r>
                        <a:rPr lang="zh-CN" altLang="en-US" sz="1800">
                          <a:sym typeface="+mn-ea"/>
                        </a:rPr>
                        <a:t>总费用</a:t>
                      </a:r>
                      <a:r>
                        <a:rPr lang="en-US" altLang="zh-CN" sz="1800">
                          <a:sym typeface="+mn-ea"/>
                        </a:rPr>
                        <a:t>—</a:t>
                      </a:r>
                      <a:r>
                        <a:rPr lang="zh-CN" altLang="en-US" sz="1800">
                          <a:sym typeface="+mn-ea"/>
                        </a:rPr>
                        <a:t>自费</a:t>
                      </a:r>
                      <a:r>
                        <a:rPr lang="en-US" altLang="zh-CN" sz="1800">
                          <a:sym typeface="+mn-ea"/>
                        </a:rPr>
                        <a:t>—</a:t>
                      </a:r>
                      <a:r>
                        <a:rPr lang="zh-CN" altLang="en-US" sz="1800">
                          <a:sym typeface="+mn-ea"/>
                        </a:rPr>
                        <a:t>超限价</a:t>
                      </a:r>
                      <a:r>
                        <a:rPr lang="en-US" altLang="zh-CN" sz="1800">
                          <a:sym typeface="+mn-ea"/>
                        </a:rPr>
                        <a:t>—</a:t>
                      </a:r>
                      <a:r>
                        <a:rPr lang="zh-CN" altLang="en-US" sz="1800">
                          <a:sym typeface="+mn-ea"/>
                        </a:rPr>
                        <a:t>乙类先行支付-起付线）×</a:t>
                      </a:r>
                      <a:r>
                        <a:rPr lang="zh-CN" altLang="en-US"/>
                        <a:t>报销比例</a:t>
                      </a:r>
                      <a:endParaRPr lang="zh-CN" altLang="en-US"/>
                    </a:p>
                  </a:txBody>
                  <a:tcPr/>
                </a:tc>
                <a:tc rowSpan="4">
                  <a:txBody>
                    <a:bodyPr/>
                    <a:p>
                      <a:pPr algn="ctr">
                        <a:buNone/>
                      </a:pPr>
                      <a:endParaRPr lang="en-US" altLang="zh-CN"/>
                    </a:p>
                    <a:p>
                      <a:pPr algn="ctr">
                        <a:buNone/>
                      </a:pPr>
                      <a:endParaRPr lang="en-US" altLang="zh-CN"/>
                    </a:p>
                    <a:p>
                      <a:pPr algn="ctr">
                        <a:buNone/>
                      </a:pPr>
                      <a:endParaRPr lang="en-US" altLang="zh-CN"/>
                    </a:p>
                    <a:p>
                      <a:pPr algn="ctr">
                        <a:buNone/>
                      </a:pPr>
                      <a:endParaRPr lang="en-US" altLang="zh-CN"/>
                    </a:p>
                    <a:p>
                      <a:pPr algn="ctr">
                        <a:buNone/>
                      </a:pPr>
                      <a:endParaRPr lang="en-US" altLang="zh-CN"/>
                    </a:p>
                    <a:p>
                      <a:pPr algn="ctr">
                        <a:buNone/>
                      </a:pPr>
                      <a:r>
                        <a:rPr lang="en-US" altLang="zh-CN"/>
                        <a:t>15</a:t>
                      </a:r>
                      <a:r>
                        <a:rPr lang="zh-CN" altLang="en-US"/>
                        <a:t>万元</a:t>
                      </a:r>
                      <a:endParaRPr lang="zh-CN" altLang="en-US"/>
                    </a:p>
                  </a:txBody>
                  <a:tcPr/>
                </a:tc>
              </a:tr>
              <a:tr h="672465">
                <a:tc>
                  <a:txBody>
                    <a:bodyPr/>
                    <a:p>
                      <a:pPr algn="ctr">
                        <a:lnSpc>
                          <a:spcPct val="150000"/>
                        </a:lnSpc>
                        <a:buNone/>
                      </a:pPr>
                      <a:r>
                        <a:rPr lang="zh-CN" altLang="en-US"/>
                        <a:t>日间手术</a:t>
                      </a:r>
                      <a:endParaRPr lang="zh-CN" altLang="en-US"/>
                    </a:p>
                  </a:txBody>
                  <a:tcPr/>
                </a:tc>
                <a:tc vMerge="1">
                  <a:tcPr/>
                </a:tc>
                <a:tc vMerge="1">
                  <a:tcPr/>
                </a:tc>
                <a:tc vMerge="1">
                  <a:tcPr/>
                </a:tc>
                <a:tc vMerge="1">
                  <a:tcPr/>
                </a:tc>
                <a:tc vMerge="1">
                  <a:tcPr/>
                </a:tc>
              </a:tr>
              <a:tr h="945515">
                <a:tc>
                  <a:txBody>
                    <a:bodyPr/>
                    <a:p>
                      <a:pPr algn="ctr">
                        <a:buNone/>
                      </a:pPr>
                      <a:endParaRPr lang="zh-CN" altLang="en-US" sz="1800">
                        <a:sym typeface="+mn-ea"/>
                      </a:endParaRPr>
                    </a:p>
                    <a:p>
                      <a:pPr algn="ctr">
                        <a:buNone/>
                      </a:pPr>
                      <a:r>
                        <a:rPr lang="zh-CN" altLang="en-US" sz="1800">
                          <a:sym typeface="+mn-ea"/>
                        </a:rPr>
                        <a:t>意外伤害住院</a:t>
                      </a:r>
                      <a:endParaRPr lang="zh-CN" altLang="en-US" sz="1800">
                        <a:sym typeface="+mn-ea"/>
                      </a:endParaRPr>
                    </a:p>
                    <a:p>
                      <a:pPr algn="ctr">
                        <a:buNone/>
                      </a:pPr>
                      <a:endParaRPr lang="zh-CN" altLang="en-US"/>
                    </a:p>
                  </a:txBody>
                  <a:tcPr/>
                </a:tc>
                <a:tc vMerge="1">
                  <a:tcPr/>
                </a:tc>
                <a:tc vMerge="1">
                  <a:tcPr/>
                </a:tc>
                <a:tc vMerge="1">
                  <a:tcPr/>
                </a:tc>
                <a:tc vMerge="1">
                  <a:tcPr/>
                </a:tc>
                <a:tc vMerge="1">
                  <a:tcPr/>
                </a:tc>
              </a:tr>
              <a:tr h="920115">
                <a:tc>
                  <a:txBody>
                    <a:bodyPr/>
                    <a:p>
                      <a:pPr algn="ctr">
                        <a:buNone/>
                      </a:pPr>
                      <a:endParaRPr lang="zh-CN" altLang="en-US"/>
                    </a:p>
                    <a:p>
                      <a:pPr algn="ctr">
                        <a:buNone/>
                      </a:pPr>
                      <a:r>
                        <a:rPr lang="zh-CN" altLang="en-US"/>
                        <a:t>生育住院</a:t>
                      </a:r>
                      <a:endParaRPr lang="zh-CN" altLang="en-US"/>
                    </a:p>
                  </a:txBody>
                  <a:tcPr/>
                </a:tc>
                <a:tc>
                  <a:txBody>
                    <a:bodyPr/>
                    <a:p>
                      <a:pPr algn="ctr">
                        <a:buNone/>
                      </a:pPr>
                      <a:endParaRPr lang="en-US" altLang="zh-CN"/>
                    </a:p>
                    <a:p>
                      <a:pPr algn="ctr">
                        <a:buNone/>
                      </a:pPr>
                      <a:r>
                        <a:rPr lang="en-US" altLang="zh-CN"/>
                        <a:t>0</a:t>
                      </a:r>
                      <a:endParaRPr lang="en-US" altLang="zh-CN"/>
                    </a:p>
                  </a:txBody>
                  <a:tcPr/>
                </a:tc>
                <a:tc vMerge="1">
                  <a:tcPr/>
                </a:tc>
                <a:tc vMerge="1">
                  <a:tcPr/>
                </a:tc>
                <a:tc vMerge="1">
                  <a:tcPr/>
                </a:tc>
                <a:tc vMerge="1">
                  <a:tcPr/>
                </a:tc>
              </a:tr>
            </a:tbl>
          </a:graphicData>
        </a:graphic>
      </p:graphicFrame>
    </p:spTree>
    <p:custDataLst>
      <p:tags r:id="rId3"/>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99373_2*m_h_i*1_3_2"/>
  <p:tag name="KSO_WM_TEMPLATE_CATEGORY" val="diagram"/>
  <p:tag name="KSO_WM_TEMPLATE_INDEX" val="20199373"/>
  <p:tag name="KSO_WM_UNIT_LAYERLEVEL" val="1_1_1"/>
  <p:tag name="KSO_WM_TAG_VERSION" val="1.0"/>
  <p:tag name="KSO_WM_BEAUTIFY_FLAG" val=""/>
  <p:tag name="KSO_WM_UNIT_FILL_FORE_SCHEMECOLOR_INDEX" val="9"/>
  <p:tag name="KSO_WM_UNIT_FILL_TYPE"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99373_2*m_h_i*1_3_3"/>
  <p:tag name="KSO_WM_TEMPLATE_CATEGORY" val="diagram"/>
  <p:tag name="KSO_WM_TEMPLATE_INDEX" val="20199373"/>
  <p:tag name="KSO_WM_UNIT_LAYERLEVEL" val="1_1_1"/>
  <p:tag name="KSO_WM_TAG_VERSION" val="1.0"/>
  <p:tag name="KSO_WM_BEAUTIFY_FLAG" val=""/>
  <p:tag name="KSO_WM_UNIT_FILL_FORE_SCHEMECOLOR_INDEX" val="8"/>
  <p:tag name="KSO_WM_UNIT_FILL_TYPE" val="1"/>
  <p:tag name="KSO_WM_UNIT_TEXT_FILL_FORE_SCHEMECOLOR_INDEX" val="2"/>
  <p:tag name="KSO_WM_UNIT_TEXT_FILL_TYPE"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99373_2*m_h_i*1_3_4"/>
  <p:tag name="KSO_WM_TEMPLATE_CATEGORY" val="diagram"/>
  <p:tag name="KSO_WM_TEMPLATE_INDEX" val="20199373"/>
  <p:tag name="KSO_WM_UNIT_LAYERLEVEL" val="1_1_1"/>
  <p:tag name="KSO_WM_TAG_VERSION" val="1.0"/>
  <p:tag name="KSO_WM_BEAUTIFY_FLAG" val=""/>
  <p:tag name="KSO_WM_UNIT_FILL_FORE_SCHEMECOLOR_INDEX" val="14"/>
  <p:tag name="KSO_WM_UNIT_FILL_TYPE" val="1"/>
  <p:tag name="KSO_WM_UNIT_LINE_FORE_SCHEMECOLOR_INDEX" val="9"/>
  <p:tag name="KSO_WM_UNIT_LINE_FILL_TYPE" val="2"/>
  <p:tag name="KSO_WM_UNIT_TEXT_FILL_FORE_SCHEMECOLOR_INDEX" val="14"/>
  <p:tag name="KSO_WM_UNIT_TEXT_FILL_TYPE" val="1"/>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99373_2*m_h_a*1_3_1"/>
  <p:tag name="KSO_WM_TEMPLATE_CATEGORY" val="diagram"/>
  <p:tag name="KSO_WM_TEMPLATE_INDEX" val="20199373"/>
  <p:tag name="KSO_WM_UNIT_LAYERLEVEL" val="1_1_1"/>
  <p:tag name="KSO_WM_TAG_VERSION" val="1.0"/>
  <p:tag name="KSO_WM_BEAUTIFY_FLAG" val=""/>
  <p:tag name="KSO_WM_UNIT_PRESET_TEXT" val="添加标题"/>
  <p:tag name="KSO_WM_UNIT_TEXT_FILL_FORE_SCHEMECOLOR_INDEX" val="14"/>
  <p:tag name="KSO_WM_UNIT_TEXT_FILL_TYPE" val="1"/>
</p:tagLst>
</file>

<file path=ppt/tags/tag111.xml><?xml version="1.0" encoding="utf-8"?>
<p:tagLst xmlns:p="http://schemas.openxmlformats.org/presentationml/2006/main">
  <p:tag name="KSO_WM_UNIT_VALUE" val="95*104"/>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20199373_2*m_h_x*1_3_1"/>
  <p:tag name="KSO_WM_TEMPLATE_CATEGORY" val="diagram"/>
  <p:tag name="KSO_WM_TEMPLATE_INDEX" val="20199373"/>
  <p:tag name="KSO_WM_UNIT_LAYERLEVEL" val="1_1_1"/>
  <p:tag name="KSO_WM_TAG_VERSION" val="1.0"/>
  <p:tag name="KSO_WM_BEAUTIFY_FLAG" val=""/>
  <p:tag name="KSO_WM_UNIT_FILL_FORE_SCHEMECOLOR_INDEX" val="9"/>
  <p:tag name="KSO_WM_UNIT_FILL_TYPE" val="1"/>
  <p:tag name="KSO_WM_UNIT_TEXT_FILL_FORE_SCHEMECOLOR_INDEX" val="13"/>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99373_2*m_h_i*1_2_2"/>
  <p:tag name="KSO_WM_TEMPLATE_CATEGORY" val="diagram"/>
  <p:tag name="KSO_WM_TEMPLATE_INDEX" val="20199373"/>
  <p:tag name="KSO_WM_UNIT_LAYERLEVEL" val="1_1_1"/>
  <p:tag name="KSO_WM_TAG_VERSION" val="1.0"/>
  <p:tag name="KSO_WM_BEAUTIFY_FLAG" val=""/>
  <p:tag name="KSO_WM_UNIT_FILL_FORE_SCHEMECOLOR_INDEX" val="5"/>
  <p:tag name="KSO_WM_UNI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99373_2*m_h_i*1_2_3"/>
  <p:tag name="KSO_WM_TEMPLATE_CATEGORY" val="diagram"/>
  <p:tag name="KSO_WM_TEMPLATE_INDEX" val="20199373"/>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99373_2*m_h_i*1_2_4"/>
  <p:tag name="KSO_WM_TEMPLATE_CATEGORY" val="diagram"/>
  <p:tag name="KSO_WM_TEMPLATE_INDEX" val="20199373"/>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99373_2*m_h_i*1_2_5"/>
  <p:tag name="KSO_WM_TEMPLATE_CATEGORY" val="diagram"/>
  <p:tag name="KSO_WM_TEMPLATE_INDEX" val="20199373"/>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199373_2*m_h_i*1_2_6"/>
  <p:tag name="KSO_WM_TEMPLATE_CATEGORY" val="diagram"/>
  <p:tag name="KSO_WM_TEMPLATE_INDEX" val="20199373"/>
  <p:tag name="KSO_WM_UNIT_LAYERLEVEL" val="1_1_1"/>
  <p:tag name="KSO_WM_TAG_VERSION" val="1.0"/>
  <p:tag name="KSO_WM_BEAUTIFY_FLAG" val=""/>
  <p:tag name="KSO_WM_UNIT_FILL_FORE_SCHEMECOLOR_INDEX" val="14"/>
  <p:tag name="KSO_WM_UNIT_FILL_TYPE" val="1"/>
  <p:tag name="KSO_WM_UNIT_LINE_FORE_SCHEMECOLOR_INDEX" val="5"/>
  <p:tag name="KSO_WM_UNIT_LINE_FILL_TYPE" val="2"/>
  <p:tag name="KSO_WM_UNIT_TEXT_FILL_FORE_SCHEMECOLOR_INDEX" val="14"/>
  <p:tag name="KSO_WM_UNIT_TEXT_FILL_TYPE" val="1"/>
</p:tagLst>
</file>

<file path=ppt/tags/tag117.xml><?xml version="1.0" encoding="utf-8"?>
<p:tagLst xmlns:p="http://schemas.openxmlformats.org/presentationml/2006/main">
  <p:tag name="KSO_WM_UNIT_ISCONTENTS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99373_2*m_h_a*1_2_1"/>
  <p:tag name="KSO_WM_TEMPLATE_CATEGORY" val="diagram"/>
  <p:tag name="KSO_WM_TEMPLATE_INDEX" val="20199373"/>
  <p:tag name="KSO_WM_UNIT_LAYERLEVEL" val="1_1_1"/>
  <p:tag name="KSO_WM_TAG_VERSION" val="1.0"/>
  <p:tag name="KSO_WM_BEAUTIFY_FLAG" val=""/>
  <p:tag name="KSO_WM_UNIT_PRESET_TEXT" val="添加标题"/>
  <p:tag name="KSO_WM_UNIT_TEXT_FILL_FORE_SCHEMECOLOR_INDEX" val="14"/>
  <p:tag name="KSO_WM_UNIT_TEXT_FILL_TYPE" val="1"/>
</p:tagLst>
</file>

<file path=ppt/tags/tag118.xml><?xml version="1.0" encoding="utf-8"?>
<p:tagLst xmlns:p="http://schemas.openxmlformats.org/presentationml/2006/main">
  <p:tag name="KSO_WM_UNIT_VALUE" val="112*135"/>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20199373_2*m_h_x*1_1_1"/>
  <p:tag name="KSO_WM_TEMPLATE_CATEGORY" val="diagram"/>
  <p:tag name="KSO_WM_TEMPLATE_INDEX" val="20199373"/>
  <p:tag name="KSO_WM_UNIT_LAYERLEVEL" val="1_1_1"/>
  <p:tag name="KSO_WM_TAG_VERSION" val="1.0"/>
  <p:tag name="KSO_WM_BEAUTIFY_FLAG" val=""/>
  <p:tag name="KSO_WM_UNIT_FILL_FORE_SCHEMECOLOR_INDEX" val="7"/>
  <p:tag name="KSO_WM_UNIT_FILL_TYPE" val="1"/>
  <p:tag name="KSO_WM_UNIT_TEXT_FILL_FORE_SCHEMECOLOR_INDEX" val="13"/>
  <p:tag name="KSO_WM_UNIT_TEXT_FILL_TYPE" val="1"/>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UNIT_TABLE_BEAUTIFY" val="smartTable{50bfda85-bb97-4685-a4a7-c4d8f9633a61}"/>
  <p:tag name="TABLE_ENDDRAG_ORIGIN_RECT" val="868*236"/>
  <p:tag name="TABLE_ENDDRAG_RECT" val="61*259*868*236"/>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wm#"/>
  <p:tag name="KSO_WM_TEMPLATE_CATEGORY" val="custom"/>
  <p:tag name="KSO_WM_TEMPLATE_INDEX" val="20205081"/>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wm#"/>
  <p:tag name="KSO_WM_TEMPLATE_CATEGORY" val="custom"/>
  <p:tag name="KSO_WM_TEMPLATE_INDEX" val="20205081"/>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wm#"/>
  <p:tag name="KSO_WM_TEMPLATE_CATEGORY" val="custom"/>
  <p:tag name="KSO_WM_TEMPLATE_INDEX" val="20205081"/>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wm#"/>
  <p:tag name="KSO_WM_TEMPLATE_CATEGORY" val="custom"/>
  <p:tag name="KSO_WM_TEMPLATE_INDEX" val="20205081"/>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wm#"/>
  <p:tag name="KSO_WM_TEMPLATE_CATEGORY" val="custom"/>
  <p:tag name="KSO_WM_TEMPLATE_INDEX" val="20205081"/>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wm#"/>
  <p:tag name="KSO_WM_TEMPLATE_CATEGORY" val="custom"/>
  <p:tag name="KSO_WM_TEMPLATE_INDEX" val="20205081"/>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wm#"/>
  <p:tag name="KSO_WM_TEMPLATE_CATEGORY" val="custom"/>
  <p:tag name="KSO_WM_TEMPLATE_INDEX" val="20205081"/>
</p:tagLst>
</file>

<file path=ppt/tags/tag205.xml><?xml version="1.0" encoding="utf-8"?>
<p:tagLst xmlns:p="http://schemas.openxmlformats.org/presentationml/2006/main">
  <p:tag name="COMMONDATA" val="eyJoZGlkIjoiN2I4ZWFmMTY4MjYwZGEzM2Q4YTFkMjJmOTk5MTIzZjEifQ=="/>
  <p:tag name="KSO_WPP_MARK_KEY" val="1c3e95f0-7cb3-4073-a7a1-1e09ea704743"/>
  <p:tag name="commondata" val="eyJoZGlkIjoiZTNlYjgyNDNjMDZmZmNlYTViNmMzODY1ZmE3ZDAwNjMifQ=="/>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UNIT_TABLE_BEAUTIFY" val="smartTable{3906d78d-d1ad-45c6-bcf4-553d21817650}"/>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UNIT_TABLE_BEAUTIFY" val="smartTable{5c484db4-9cf5-46cf-b8cb-f92800f726a0}"/>
  <p:tag name="TABLE_ENDDRAG_ORIGIN_RECT" val="804*280"/>
  <p:tag name="TABLE_ENDDRAG_RECT" val="83*110*804*280"/>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UNIT_TABLE_BEAUTIFY" val="smartTable{87cbdbba-09ff-47f8-bd47-f03e1ef9ef3c}"/>
  <p:tag name="TABLE_ENDDRAG_ORIGIN_RECT" val="838*356"/>
  <p:tag name="TABLE_ENDDRAG_RECT" val="69*97*838*356"/>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7421</Words>
  <Application>WPS 演示</Application>
  <PresentationFormat>宽屏</PresentationFormat>
  <Paragraphs>651</Paragraphs>
  <Slides>32</Slides>
  <Notes>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32</vt:i4>
      </vt:variant>
    </vt:vector>
  </HeadingPairs>
  <TitlesOfParts>
    <vt:vector size="46" baseType="lpstr">
      <vt:lpstr>Arial</vt:lpstr>
      <vt:lpstr>宋体</vt:lpstr>
      <vt:lpstr>Wingdings</vt:lpstr>
      <vt:lpstr>Wingdings</vt:lpstr>
      <vt:lpstr>微软雅黑</vt:lpstr>
      <vt:lpstr>新宋体</vt:lpstr>
      <vt:lpstr>黑体</vt:lpstr>
      <vt:lpstr>Calibri</vt:lpstr>
      <vt:lpstr>Times New Roman</vt:lpstr>
      <vt:lpstr>楷体</vt:lpstr>
      <vt:lpstr>Arial Unicode MS</vt:lpstr>
      <vt:lpstr>仿宋_GB2312</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220</cp:revision>
  <dcterms:created xsi:type="dcterms:W3CDTF">2019-06-19T02:08:00Z</dcterms:created>
  <dcterms:modified xsi:type="dcterms:W3CDTF">2024-01-18T03:17:10Z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003B886086CC41E1B6B82BCDEC5C8288_12</vt:lpwstr>
  </property>
</Properties>
</file>