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20"/>
  </p:handoutMasterIdLst>
  <p:sldIdLst>
    <p:sldId id="256" r:id="rId4"/>
    <p:sldId id="293" r:id="rId6"/>
    <p:sldId id="294" r:id="rId7"/>
    <p:sldId id="296" r:id="rId8"/>
    <p:sldId id="325" r:id="rId9"/>
    <p:sldId id="395" r:id="rId10"/>
    <p:sldId id="396" r:id="rId11"/>
    <p:sldId id="329" r:id="rId12"/>
    <p:sldId id="425" r:id="rId13"/>
    <p:sldId id="365" r:id="rId14"/>
    <p:sldId id="351" r:id="rId15"/>
    <p:sldId id="422" r:id="rId16"/>
    <p:sldId id="378" r:id="rId17"/>
    <p:sldId id="423" r:id="rId18"/>
    <p:sldId id="317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0070C0"/>
    <a:srgbClr val="8FC8E4"/>
    <a:srgbClr val="404040"/>
    <a:srgbClr val="E6E6E6"/>
    <a:srgbClr val="848383"/>
    <a:srgbClr val="6D6D6D"/>
    <a:srgbClr val="8F8F8E"/>
    <a:srgbClr val="3765AF"/>
    <a:srgbClr val="5DA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690" autoAdjust="0"/>
  </p:normalViewPr>
  <p:slideViewPr>
    <p:cSldViewPr snapToGrid="0" showGuides="1">
      <p:cViewPr varScale="1">
        <p:scale>
          <a:sx n="91" d="100"/>
          <a:sy n="91" d="100"/>
        </p:scale>
        <p:origin x="840" y="90"/>
      </p:cViewPr>
      <p:guideLst>
        <p:guide orient="horz" pos="2191"/>
        <p:guide pos="38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F8777-A6DF-4004-BF2D-5451A2DEB2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面我们来看第一部分：智慧景区建设现状及痛点。在旅游行业的发展过程当中，智慧旅游的发展国家有政策、景区有需求，智慧景区建设本质上就是通过技术手段，在达成政策要求的同时又促进了景区业务发展的一种低成本、高效率的实现途径。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备注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(1) 2015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年，从国家到地方，引导旅游产业发展、刺激旅游消费、规范景区发展的标准、法规、意见、建议相继推出；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(2) 2016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年，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《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国家信息化发展战略纲要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》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为旅游景区信息化建设、智能化提升、智慧化改进提出了指导方向；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(3) 2017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年，从国家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--&gt;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省市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--&gt;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区县，相继提出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《“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十三五”旅游业发展规划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》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，对旅游产业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2016-2020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的发展提出规划；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(4) 2019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年，旅游呈现全民化、周边化，自驾游成为旅游的主要方式，为游客提供公共服务成为主要关注点，旅游服务需要智慧化升级；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按职责划分：</a:t>
            </a:r>
            <a:endParaRPr lang="en-US" altLang="zh-CN" dirty="0"/>
          </a:p>
          <a:p>
            <a:r>
              <a:rPr lang="zh-CN" altLang="en-US" dirty="0"/>
              <a:t>从决策者角度来说：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、符合国家对</a:t>
            </a:r>
            <a:r>
              <a:rPr lang="en-US" altLang="zh-CN" dirty="0"/>
              <a:t>5A</a:t>
            </a:r>
            <a:r>
              <a:rPr lang="zh-CN" altLang="en-US" dirty="0"/>
              <a:t>级景区等级划分和评定标准。</a:t>
            </a:r>
            <a:endParaRPr lang="zh-CN" altLang="en-US" dirty="0"/>
          </a:p>
          <a:p>
            <a:r>
              <a:rPr lang="en-US" altLang="zh-CN" dirty="0"/>
              <a:t>2</a:t>
            </a:r>
            <a:r>
              <a:rPr lang="zh-CN" altLang="en-US" dirty="0"/>
              <a:t>、优化再造景区业务流程和智能化管理水平，提能增效。</a:t>
            </a:r>
            <a:endParaRPr lang="zh-CN" altLang="en-US" dirty="0"/>
          </a:p>
          <a:p>
            <a:r>
              <a:rPr lang="en-US" altLang="zh-CN" dirty="0"/>
              <a:t>3</a:t>
            </a:r>
            <a:r>
              <a:rPr lang="zh-CN" altLang="en-US" dirty="0"/>
              <a:t>、同旅游产业上下游形成旅游企业战略联盟，实现共赢。</a:t>
            </a:r>
            <a:endParaRPr lang="zh-CN" altLang="en-US" dirty="0"/>
          </a:p>
          <a:p>
            <a:r>
              <a:rPr lang="en-US" altLang="zh-CN" dirty="0"/>
              <a:t>4</a:t>
            </a:r>
            <a:r>
              <a:rPr lang="zh-CN" altLang="en-US" dirty="0"/>
              <a:t>、响应国家政策，提高对游客的服务质量，争取国家补助资金。</a:t>
            </a:r>
            <a:endParaRPr lang="zh-CN" altLang="en-US" dirty="0"/>
          </a:p>
          <a:p>
            <a:r>
              <a:rPr lang="en-US" altLang="zh-CN" dirty="0"/>
              <a:t>5</a:t>
            </a:r>
            <a:r>
              <a:rPr lang="zh-CN" altLang="en-US" dirty="0"/>
              <a:t>、创建国家级旅游度假区，实现景区环境、社会和经济的全面、协调、可持续发展。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从管理者角度来说：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、安保部：对游客、景区工作人员实现可视化管理，管理更便捷。</a:t>
            </a:r>
            <a:endParaRPr lang="zh-CN" altLang="en-US" dirty="0"/>
          </a:p>
          <a:p>
            <a:r>
              <a:rPr lang="en-US" altLang="zh-CN" dirty="0"/>
              <a:t>2</a:t>
            </a:r>
            <a:r>
              <a:rPr lang="zh-CN" altLang="en-US" dirty="0"/>
              <a:t>、财务部：实现智能化、电子化办公管理，管理更高效。</a:t>
            </a:r>
            <a:endParaRPr lang="zh-CN" altLang="en-US" dirty="0"/>
          </a:p>
          <a:p>
            <a:r>
              <a:rPr lang="en-US" altLang="zh-CN" dirty="0"/>
              <a:t>3</a:t>
            </a:r>
            <a:r>
              <a:rPr lang="zh-CN" altLang="en-US" dirty="0"/>
              <a:t>、营销部：游客的移动数据、消费数据、画像数据更齐全，数据分析更精准。</a:t>
            </a:r>
            <a:endParaRPr lang="zh-CN" altLang="en-US" dirty="0"/>
          </a:p>
          <a:p>
            <a:r>
              <a:rPr lang="en-US" altLang="zh-CN" dirty="0"/>
              <a:t>4</a:t>
            </a:r>
            <a:r>
              <a:rPr lang="zh-CN" altLang="en-US" dirty="0"/>
              <a:t>、策划部：宣传渠道多样化、自媒体营销体系让游客互动性更强。精准营销更具体。</a:t>
            </a:r>
            <a:endParaRPr lang="zh-CN" altLang="en-US" dirty="0"/>
          </a:p>
          <a:p>
            <a:r>
              <a:rPr lang="en-US" altLang="zh-CN" dirty="0"/>
              <a:t>5</a:t>
            </a:r>
            <a:r>
              <a:rPr lang="zh-CN" altLang="en-US" dirty="0"/>
              <a:t>、营销部：实现拓客、留客、拉新、吸粉，给景区增收。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从员工角度来说：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、游客应急事件早预警早发现早处理，防止安全事件发生。</a:t>
            </a:r>
            <a:endParaRPr lang="zh-CN" altLang="en-US" dirty="0"/>
          </a:p>
          <a:p>
            <a:r>
              <a:rPr lang="en-US" altLang="zh-CN" dirty="0"/>
              <a:t>2</a:t>
            </a:r>
            <a:r>
              <a:rPr lang="zh-CN" altLang="en-US" dirty="0"/>
              <a:t>、游客投诉事件，早回应早解决，提升游客满意度。</a:t>
            </a:r>
            <a:endParaRPr lang="zh-CN" altLang="en-US" dirty="0"/>
          </a:p>
          <a:p>
            <a:r>
              <a:rPr lang="en-US" altLang="zh-CN" dirty="0"/>
              <a:t>3</a:t>
            </a:r>
            <a:r>
              <a:rPr lang="zh-CN" altLang="en-US" dirty="0"/>
              <a:t>、游客购票数据电子化报表生成，防止账务混乱，提高工作效率。</a:t>
            </a:r>
            <a:endParaRPr lang="zh-CN" altLang="en-US" dirty="0"/>
          </a:p>
          <a:p>
            <a:r>
              <a:rPr lang="en-US" altLang="zh-CN" dirty="0"/>
              <a:t>4</a:t>
            </a:r>
            <a:r>
              <a:rPr lang="zh-CN" altLang="en-US" dirty="0"/>
              <a:t>、旅游黄金周，游客剧增情况下，依然井然有序的工作，提高应急处理能力。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按业务划分：</a:t>
            </a:r>
            <a:endParaRPr lang="en-US" altLang="zh-CN" dirty="0"/>
          </a:p>
          <a:p>
            <a:r>
              <a:rPr lang="zh-CN" altLang="en-US" dirty="0"/>
              <a:t>通过业务划分主要讲述从景区管理不同的业务角度的价值，从营销层面主要陈述的是数据获取形成数据分析，给景区营销策划，提供精准参考依据；</a:t>
            </a:r>
            <a:endParaRPr lang="en-US" altLang="zh-CN" dirty="0"/>
          </a:p>
          <a:p>
            <a:r>
              <a:rPr lang="zh-CN" altLang="en-US" dirty="0"/>
              <a:t>从安保角度陈述监测游客行动轨迹，防止安全事件发生或者发生安全事件后能够及时响应，防止事件的扩散形成不良的影响；</a:t>
            </a:r>
            <a:endParaRPr lang="en-US" altLang="zh-CN" dirty="0"/>
          </a:p>
          <a:p>
            <a:r>
              <a:rPr lang="zh-CN" altLang="en-US" dirty="0"/>
              <a:t>从财务角度陈述数据可溯源、数据统计速度快、更精准，减少工作量，能做到实时统计；从经营角度主要陈述景区的集中化管理，对游客、对商户、对景区工作人员能够实现统一的管理和监测，提高景区的管理效率，做到事事能够可追溯可控制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按对象划分：</a:t>
            </a:r>
            <a:endParaRPr lang="en-US" altLang="zh-CN" dirty="0"/>
          </a:p>
          <a:p>
            <a:r>
              <a:rPr lang="zh-CN" altLang="en-US" dirty="0"/>
              <a:t>景区自身：帮助景区评级、创国家旅游示范区，且更智能化、更全面的服务于游客，提高游客的满意度、舒适度。让景区的管理者工作更高效、更科学的管理景区；</a:t>
            </a:r>
            <a:endParaRPr lang="en-US" altLang="zh-CN" dirty="0"/>
          </a:p>
          <a:p>
            <a:r>
              <a:rPr lang="zh-CN" altLang="en-US" dirty="0"/>
              <a:t>商户：为商户提供全程跟踪式服务，前期的营销宣传能够帮助商户提高知名度，吸引关注；中期的销售派送能为商户节省人力物力、提高运营效率；后期的售后反馈能为商户收集客户意见，改善经营模式。</a:t>
            </a:r>
            <a:endParaRPr lang="en-US" altLang="zh-CN" dirty="0"/>
          </a:p>
          <a:p>
            <a:r>
              <a:rPr lang="zh-CN" altLang="en-US" dirty="0"/>
              <a:t>游客：为游客提供全程、全方位、多层次的旅游服务，能使游客在游玩过程中得到高新技术的支持和基础设施的服务，能够增加趣味性，提升旅游体验，为游客打造难以忘怀的旅游经历。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按照宏观经济划分：</a:t>
            </a:r>
            <a:endParaRPr lang="en-US" altLang="zh-CN" dirty="0"/>
          </a:p>
          <a:p>
            <a:r>
              <a:rPr lang="zh-CN" altLang="en-US" dirty="0"/>
              <a:t>社会价值：智慧景区建设独有的旅游</a:t>
            </a:r>
            <a:r>
              <a:rPr lang="en-US" altLang="zh-CN" dirty="0"/>
              <a:t>IP</a:t>
            </a:r>
            <a:r>
              <a:rPr lang="zh-CN" altLang="en-US" dirty="0"/>
              <a:t>，形成自有品牌，形成社会影响力，成为全域旅游的核心。对当地经济发展起到拉动和支撑的作用。</a:t>
            </a:r>
            <a:endParaRPr lang="zh-CN" altLang="en-US" dirty="0"/>
          </a:p>
          <a:p>
            <a:r>
              <a:rPr lang="zh-CN" altLang="en-US" dirty="0"/>
              <a:t>周边价值：智慧景区建设带来的游客增量，辐射周边餐饮、民宿、娱乐、观光、酒店等企业，带动周边上下游商户的收入增长，辅助周边农民实现脱贫。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通过经济层面提高智慧景区建设的高度，成为全域旅游的核心，对当地经济起到拉动和支撑作用，带动周边经济增长，辅助周边农户实现脱贫。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通过经济层面提高智慧景区建设的高度，成为全域旅游的核心，对当地经济起到拉动和支撑作用，带动周边经济增长，辅助周边农户实现脱贫。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1B84-1E5C-4FC5-BC05-C7A743CF2F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BFF-482E-494F-8DA2-7FFD5CC08E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1B84-1E5C-4FC5-BC05-C7A743CF2F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BFF-482E-494F-8DA2-7FFD5CC08E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2.jpe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95A7-C5DF-4180-B6CE-AD27986366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164A-D509-4402-AFC7-1C044C3A8D4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7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27" y="536900"/>
            <a:ext cx="8937473" cy="6321100"/>
          </a:xfrm>
          <a:prstGeom prst="rect">
            <a:avLst/>
          </a:prstGeom>
        </p:spPr>
      </p:pic>
      <p:sp>
        <p:nvSpPr>
          <p:cNvPr id="15" name="菱形 14"/>
          <p:cNvSpPr/>
          <p:nvPr/>
        </p:nvSpPr>
        <p:spPr>
          <a:xfrm>
            <a:off x="-916323" y="-130358"/>
            <a:ext cx="3270465" cy="3270465"/>
          </a:xfrm>
          <a:prstGeom prst="diamond">
            <a:avLst/>
          </a:prstGeom>
          <a:blipFill rotWithShape="1">
            <a:blip r:embed="rId3"/>
            <a:srcRect/>
            <a:stretch>
              <a:fillRect l="-15239" r="-15239"/>
            </a:stretch>
          </a:blipFill>
          <a:effectLst>
            <a:outerShdw blurRad="50800" dist="381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23" name="菱形 22"/>
          <p:cNvSpPr/>
          <p:nvPr/>
        </p:nvSpPr>
        <p:spPr>
          <a:xfrm>
            <a:off x="15982" y="4264057"/>
            <a:ext cx="2224919" cy="2224919"/>
          </a:xfrm>
          <a:prstGeom prst="diamond">
            <a:avLst/>
          </a:prstGeom>
          <a:blipFill rotWithShape="1">
            <a:blip r:embed="rId4"/>
            <a:srcRect/>
            <a:stretch>
              <a:fillRect l="-12909" r="-12909"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27" name="菱形 26"/>
          <p:cNvSpPr/>
          <p:nvPr/>
        </p:nvSpPr>
        <p:spPr>
          <a:xfrm>
            <a:off x="671785" y="1521429"/>
            <a:ext cx="3830400" cy="3830400"/>
          </a:xfrm>
          <a:prstGeom prst="diamond">
            <a:avLst/>
          </a:prstGeom>
          <a:blipFill rotWithShape="1">
            <a:blip r:embed="rId5"/>
            <a:srcRect/>
            <a:stretch>
              <a:fillRect l="-38451" r="-38451"/>
            </a:stretch>
          </a:blipFill>
          <a:ln>
            <a:noFill/>
          </a:ln>
          <a:effectLst>
            <a:innerShdw blurRad="241300" dist="266700" dir="13500000">
              <a:prstClr val="black">
                <a:alpha val="34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31" name="菱形 30"/>
          <p:cNvSpPr/>
          <p:nvPr/>
        </p:nvSpPr>
        <p:spPr>
          <a:xfrm>
            <a:off x="2586985" y="167298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菱形 49"/>
          <p:cNvSpPr/>
          <p:nvPr/>
        </p:nvSpPr>
        <p:spPr>
          <a:xfrm>
            <a:off x="-1247225" y="3044279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菱形 50"/>
          <p:cNvSpPr/>
          <p:nvPr/>
        </p:nvSpPr>
        <p:spPr>
          <a:xfrm>
            <a:off x="1166206" y="5454533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4246631" y="2152146"/>
            <a:ext cx="7689815" cy="25533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defTabSz="825500">
              <a:lnSpc>
                <a:spcPct val="150000"/>
              </a:lnSpc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</a:t>
            </a:r>
            <a:endParaRPr lang="zh-CN" altLang="en-US" sz="4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825500">
              <a:lnSpc>
                <a:spcPct val="150000"/>
              </a:lnSpc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社会化创新服务场景</a:t>
            </a:r>
            <a:endParaRPr lang="zh-CN" altLang="en-US" sz="4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825500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 altLang="en-US" sz="4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07743" y="4306709"/>
            <a:ext cx="302433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825500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2022年9月</a:t>
            </a:r>
            <a:endParaRPr lang="zh-CN" altLang="en-US" sz="20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 51"/>
          <p:cNvSpPr/>
          <p:nvPr/>
        </p:nvSpPr>
        <p:spPr>
          <a:xfrm flipH="1">
            <a:off x="5753373" y="130148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874654" y="1354665"/>
            <a:ext cx="37475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04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sp>
        <p:nvSpPr>
          <p:cNvPr id="39" name="文本框 1"/>
          <p:cNvSpPr>
            <a:spLocks noChangeArrowheads="1"/>
          </p:cNvSpPr>
          <p:nvPr/>
        </p:nvSpPr>
        <p:spPr bwMode="auto">
          <a:xfrm>
            <a:off x="5682996" y="3259596"/>
            <a:ext cx="6574536" cy="16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4000" b="1" dirty="0">
                <a:gradFill flip="none" rotWithShape="1">
                  <a:gsLst>
                    <a:gs pos="0">
                      <a:srgbClr val="05508F"/>
                    </a:gs>
                    <a:gs pos="98000">
                      <a:srgbClr val="00B5E1"/>
                    </a:gs>
                  </a:gsLst>
                  <a:lin ang="192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rPr>
              <a:t>夷陵科特派平台</a:t>
            </a:r>
            <a:endParaRPr lang="zh-CN" altLang="en-US" sz="4000" b="1" dirty="0">
              <a:gradFill flip="none" rotWithShape="1">
                <a:gsLst>
                  <a:gs pos="0">
                    <a:srgbClr val="05508F"/>
                  </a:gs>
                  <a:gs pos="98000">
                    <a:srgbClr val="00B5E1"/>
                  </a:gs>
                </a:gsLst>
                <a:lin ang="19200000" scaled="0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4000" b="1" dirty="0">
                <a:gradFill flip="none" rotWithShape="1">
                  <a:gsLst>
                    <a:gs pos="0">
                      <a:srgbClr val="05508F"/>
                    </a:gs>
                    <a:gs pos="98000">
                      <a:srgbClr val="00B5E1"/>
                    </a:gs>
                  </a:gsLst>
                  <a:lin ang="192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rPr>
              <a:t>操作注意事项</a:t>
            </a:r>
            <a:endParaRPr lang="zh-CN" altLang="en-US" sz="4000" b="1" dirty="0">
              <a:gradFill flip="none" rotWithShape="1">
                <a:gsLst>
                  <a:gs pos="0">
                    <a:srgbClr val="05508F"/>
                  </a:gs>
                  <a:gs pos="98000">
                    <a:srgbClr val="00B5E1"/>
                  </a:gs>
                </a:gsLst>
                <a:lin ang="19200000" scaled="0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pic>
        <p:nvPicPr>
          <p:cNvPr id="6" name="图片 5" descr="C:\Users\Administrator\Desktop\未标题-1.png未标题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14570"/>
            <a:ext cx="6806682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4301631" y="0"/>
            <a:ext cx="3588737" cy="1201333"/>
            <a:chOff x="3181559" y="2006852"/>
            <a:chExt cx="6014158" cy="20132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16200000">
              <a:off x="5953946" y="-765535"/>
              <a:ext cx="358548" cy="5903322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5400000">
              <a:off x="6064782" y="889163"/>
              <a:ext cx="358548" cy="5903322"/>
            </a:xfrm>
            <a:prstGeom prst="rect">
              <a:avLst/>
            </a:prstGeom>
          </p:spPr>
        </p:pic>
      </p:grpSp>
      <p:sp>
        <p:nvSpPr>
          <p:cNvPr id="43" name="TextBox 13"/>
          <p:cNvSpPr txBox="1"/>
          <p:nvPr/>
        </p:nvSpPr>
        <p:spPr>
          <a:xfrm>
            <a:off x="5020481" y="349919"/>
            <a:ext cx="221742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操作注意事项</a:t>
            </a:r>
            <a:endParaRPr lang="zh-CN" altLang="en-US" sz="26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6485" y="1336675"/>
            <a:ext cx="1008951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hangingPunct="0">
              <a:lnSpc>
                <a:spcPct val="200000"/>
              </a:lnSpc>
              <a:buClr>
                <a:srgbClr val="3765AF"/>
              </a:buClr>
              <a:buFont typeface="Wingdings" panose="05000000000000000000" charset="0"/>
              <a:buChar char="u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1、登录平台方式：</a:t>
            </a:r>
            <a:endParaRPr lang="zh-CN" sz="2000" b="1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indent="407035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方式一，手机登录，关注“湖北田野上”微信公众号，点击“科特派”菜单；</a:t>
            </a:r>
            <a:endParaRPr lang="zh-CN" sz="20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indent="407035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方式二，电脑登录，网址ktp.tye3.com。</a:t>
            </a:r>
            <a:endParaRPr lang="zh-CN" sz="20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marL="342900" indent="-342900" algn="l" hangingPunct="0">
              <a:lnSpc>
                <a:spcPct val="200000"/>
              </a:lnSpc>
              <a:buClr>
                <a:srgbClr val="3765AF"/>
              </a:buClr>
              <a:buFont typeface="Wingdings" panose="05000000000000000000" charset="0"/>
              <a:buChar char="u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2、账号密码：</a:t>
            </a:r>
            <a:endParaRPr lang="zh-CN" sz="2000" b="1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marL="462915" indent="-13970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账号及初始密码均为手机号，密码可登录后修改；若忘记密码，可在登录界面点击“忘记密码”找回。</a:t>
            </a:r>
            <a:endParaRPr lang="zh-CN" sz="20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marL="342900" indent="-342900" algn="l" hangingPunct="0">
              <a:lnSpc>
                <a:spcPct val="200000"/>
              </a:lnSpc>
              <a:buClr>
                <a:srgbClr val="3765AF"/>
              </a:buClr>
              <a:buFont typeface="Wingdings" panose="05000000000000000000" charset="0"/>
              <a:buChar char="u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3、完善个人信息：</a:t>
            </a:r>
            <a:endParaRPr lang="zh-CN" sz="2000" b="1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indent="448945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账号已注册，基本信息已录入，请及时登录核实完善，保证信息真实、准确、完整。</a:t>
            </a:r>
            <a:endParaRPr lang="zh-CN" altLang="en-US"/>
          </a:p>
        </p:txBody>
      </p:sp>
      <p:pic>
        <p:nvPicPr>
          <p:cNvPr id="3" name="图片 2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4301631" y="0"/>
            <a:ext cx="3588737" cy="1201333"/>
            <a:chOff x="3181559" y="2006852"/>
            <a:chExt cx="6014158" cy="20132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16200000">
              <a:off x="5953946" y="-765535"/>
              <a:ext cx="358548" cy="5903322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5400000">
              <a:off x="6064782" y="889163"/>
              <a:ext cx="358548" cy="5903322"/>
            </a:xfrm>
            <a:prstGeom prst="rect">
              <a:avLst/>
            </a:prstGeom>
          </p:spPr>
        </p:pic>
      </p:grpSp>
      <p:sp>
        <p:nvSpPr>
          <p:cNvPr id="43" name="TextBox 13"/>
          <p:cNvSpPr txBox="1"/>
          <p:nvPr/>
        </p:nvSpPr>
        <p:spPr>
          <a:xfrm>
            <a:off x="5020481" y="349919"/>
            <a:ext cx="221742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操作注意事项</a:t>
            </a:r>
            <a:endParaRPr lang="zh-CN" altLang="en-US" sz="26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6485" y="1188085"/>
            <a:ext cx="1110615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hangingPunct="0">
              <a:lnSpc>
                <a:spcPct val="200000"/>
              </a:lnSpc>
              <a:buClr>
                <a:srgbClr val="3765AF"/>
              </a:buClr>
              <a:buFont typeface="Wingdings" panose="05000000000000000000" charset="0"/>
              <a:buChar char="u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4、发布文章：</a:t>
            </a:r>
            <a:endParaRPr lang="zh-CN" sz="2000" b="1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indent="340360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（1）建议用电脑发布，方便排版（清除格式，微信公众号图片重新上传）；</a:t>
            </a:r>
            <a:endParaRPr lang="zh-CN" sz="20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indent="340360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（</a:t>
            </a:r>
            <a:r>
              <a:rPr lang="en-US" alt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2</a:t>
            </a: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）发布内容（</a:t>
            </a:r>
            <a:r>
              <a:rPr lang="zh-CN" altLang="en-US" sz="2000">
                <a:solidFill>
                  <a:srgbClr val="292929"/>
                </a:solidFill>
                <a:sym typeface="微软雅黑" panose="020B0503020204020204" pitchFamily="34" charset="-122"/>
              </a:rPr>
              <a:t>规定任务和自选任务）</a:t>
            </a: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；</a:t>
            </a:r>
            <a:endParaRPr lang="zh-CN" sz="20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indent="340360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（3）禁止发布违法违规信息。</a:t>
            </a:r>
            <a:endParaRPr lang="zh-CN" sz="20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marL="342900" indent="-342900" algn="l" hangingPunct="0">
              <a:lnSpc>
                <a:spcPct val="200000"/>
              </a:lnSpc>
              <a:buClr>
                <a:srgbClr val="3765AF"/>
              </a:buClr>
              <a:buFont typeface="Wingdings" panose="05000000000000000000" charset="0"/>
              <a:buChar char="u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5、在线问答：</a:t>
            </a:r>
            <a:endParaRPr lang="zh-CN" sz="2000" b="1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indent="340360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（1）可以将专业领域常见问题整理后，以自问自答形式发布，供用户学习参考。</a:t>
            </a:r>
            <a:endParaRPr lang="zh-CN" sz="20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indent="340360" algn="l" hangingPunct="0">
              <a:lnSpc>
                <a:spcPct val="200000"/>
              </a:lnSpc>
              <a:buClr>
                <a:srgbClr val="F37A03"/>
              </a:buClr>
              <a:buFont typeface="Wingdings" panose="05000000000000000000" charset="0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zh-CN" sz="20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（2）关注并及时回复自身领域的用户提问，同一问题可以多人回答。</a:t>
            </a:r>
            <a:endParaRPr lang="zh-CN" sz="20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Century Gothic" panose="020B0502020202020204"/>
            </a:endParaRPr>
          </a:p>
          <a:p>
            <a:pPr marL="342900" indent="-342900" algn="l" hangingPunct="0">
              <a:lnSpc>
                <a:spcPct val="200000"/>
              </a:lnSpc>
              <a:buClr>
                <a:srgbClr val="3765AF"/>
              </a:buClr>
              <a:buFont typeface="Wingdings" panose="05000000000000000000" charset="0"/>
              <a:buChar char="u"/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en-US" altLang="zh-CN" sz="20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6</a:t>
            </a:r>
            <a:r>
              <a:rPr lang="zh-CN" sz="20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、发布的成果或者文章注意知识产权问题，避免侵权</a:t>
            </a:r>
            <a:r>
              <a:rPr lang="zh-CN" sz="20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rPr>
              <a:t>。</a:t>
            </a:r>
            <a:endParaRPr lang="zh-CN" sz="2000" b="1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</p:txBody>
      </p:sp>
      <p:pic>
        <p:nvPicPr>
          <p:cNvPr id="3" name="图片 2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 51"/>
          <p:cNvSpPr/>
          <p:nvPr/>
        </p:nvSpPr>
        <p:spPr>
          <a:xfrm flipH="1">
            <a:off x="5753373" y="130148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874654" y="1354665"/>
            <a:ext cx="40309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5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sp>
        <p:nvSpPr>
          <p:cNvPr id="39" name="文本框 1"/>
          <p:cNvSpPr>
            <a:spLocks noChangeArrowheads="1"/>
          </p:cNvSpPr>
          <p:nvPr/>
        </p:nvSpPr>
        <p:spPr bwMode="auto">
          <a:xfrm>
            <a:off x="7782495" y="3389331"/>
            <a:ext cx="221488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5000"/>
              </a:lnSpc>
            </a:pPr>
            <a:r>
              <a:rPr lang="zh-CN" altLang="en-US" sz="4000" b="1" dirty="0">
                <a:gradFill flip="none" rotWithShape="1">
                  <a:gsLst>
                    <a:gs pos="0">
                      <a:srgbClr val="05508F"/>
                    </a:gs>
                    <a:gs pos="98000">
                      <a:srgbClr val="00B5E1"/>
                    </a:gs>
                  </a:gsLst>
                  <a:lin ang="192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rPr>
              <a:t>任务说明</a:t>
            </a:r>
            <a:endParaRPr lang="zh-CN" altLang="en-US" sz="4000" b="1" dirty="0">
              <a:gradFill flip="none" rotWithShape="1">
                <a:gsLst>
                  <a:gs pos="0">
                    <a:srgbClr val="05508F"/>
                  </a:gs>
                  <a:gs pos="98000">
                    <a:srgbClr val="00B5E1"/>
                  </a:gs>
                </a:gsLst>
                <a:lin ang="19200000" scaled="0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pic>
        <p:nvPicPr>
          <p:cNvPr id="6" name="图片 5" descr="C:\Users\Administrator\Desktop\未标题-1.png未标题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14570"/>
            <a:ext cx="6806682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4301631" y="0"/>
            <a:ext cx="3588737" cy="1201333"/>
            <a:chOff x="3181559" y="2006852"/>
            <a:chExt cx="6014158" cy="20132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16200000">
              <a:off x="5953946" y="-765535"/>
              <a:ext cx="358548" cy="5903322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5400000">
              <a:off x="6064782" y="889163"/>
              <a:ext cx="358548" cy="5903322"/>
            </a:xfrm>
            <a:prstGeom prst="rect">
              <a:avLst/>
            </a:prstGeom>
          </p:spPr>
        </p:pic>
      </p:grpSp>
      <p:sp>
        <p:nvSpPr>
          <p:cNvPr id="43" name="TextBox 13"/>
          <p:cNvSpPr txBox="1"/>
          <p:nvPr/>
        </p:nvSpPr>
        <p:spPr>
          <a:xfrm>
            <a:off x="5020481" y="349919"/>
            <a:ext cx="153924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任务说明</a:t>
            </a:r>
            <a:endParaRPr lang="zh-CN" altLang="en-US" sz="26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37920" y="948055"/>
            <a:ext cx="9303399" cy="2707685"/>
            <a:chOff x="1334" y="2176"/>
            <a:chExt cx="17078" cy="4346"/>
          </a:xfrm>
        </p:grpSpPr>
        <p:sp>
          <p:nvSpPr>
            <p:cNvPr id="7" name="Shape 117"/>
            <p:cNvSpPr/>
            <p:nvPr/>
          </p:nvSpPr>
          <p:spPr>
            <a:xfrm>
              <a:off x="1334" y="2176"/>
              <a:ext cx="17078" cy="434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>
              <a:lvl1pPr>
                <a:defRPr sz="1600">
                  <a:solidFill>
                    <a:srgbClr val="EA4E34"/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  <a:sym typeface="Microsoft JhengHei" panose="020B0604030504040204" charset="-120"/>
                </a:defRPr>
              </a:lvl1pPr>
            </a:lstStyle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>
                  <a:solidFill>
                    <a:srgbClr val="292929"/>
                  </a:solidFill>
                  <a:sym typeface="微软雅黑" panose="020B0503020204020204" pitchFamily="34" charset="-122"/>
                </a:rPr>
                <a:t>2项规定任务</a:t>
              </a:r>
              <a:endParaRPr lang="zh-CN" altLang="en-US" sz="1800" b="1">
                <a:solidFill>
                  <a:srgbClr val="292929"/>
                </a:solidFill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>
                  <a:solidFill>
                    <a:srgbClr val="292929"/>
                  </a:solidFill>
                  <a:sym typeface="微软雅黑" panose="020B0503020204020204" pitchFamily="34" charset="-122"/>
                </a:rPr>
                <a:t>培训指导：满分30分</a:t>
              </a:r>
              <a:r>
                <a:rPr lang="en-US" altLang="zh-CN" sz="1800">
                  <a:solidFill>
                    <a:srgbClr val="292929"/>
                  </a:solidFill>
                  <a:sym typeface="微软雅黑" panose="020B0503020204020204" pitchFamily="34" charset="-122"/>
                </a:rPr>
                <a:t>         </a:t>
              </a:r>
              <a:r>
                <a:rPr lang="zh-CN" altLang="en-US" sz="1800">
                  <a:solidFill>
                    <a:srgbClr val="292929"/>
                  </a:solidFill>
                  <a:sym typeface="微软雅黑" panose="020B0503020204020204" pitchFamily="34" charset="-122"/>
                </a:rPr>
                <a:t>年度总结：满分10分</a:t>
              </a:r>
              <a:endParaRPr lang="zh-CN" altLang="en-US" sz="1800">
                <a:solidFill>
                  <a:srgbClr val="292929"/>
                </a:solidFill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>
                  <a:solidFill>
                    <a:srgbClr val="292929"/>
                  </a:solidFill>
                  <a:sym typeface="微软雅黑" panose="020B0503020204020204" pitchFamily="34" charset="-122"/>
                </a:rPr>
                <a:t>N项自选任务</a:t>
              </a:r>
              <a:endParaRPr lang="zh-CN" altLang="en-US" sz="1800" b="1">
                <a:solidFill>
                  <a:srgbClr val="292929"/>
                </a:solidFill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>
                  <a:solidFill>
                    <a:srgbClr val="292929"/>
                  </a:solidFill>
                  <a:sym typeface="微软雅黑" panose="020B0503020204020204" pitchFamily="34" charset="-122"/>
                </a:rPr>
                <a:t>公益服务：满分15分 </a:t>
              </a:r>
              <a:endParaRPr lang="zh-CN" altLang="en-US" sz="1800">
                <a:solidFill>
                  <a:srgbClr val="292929"/>
                </a:solidFill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>
                  <a:solidFill>
                    <a:srgbClr val="292929"/>
                  </a:solidFill>
                  <a:sym typeface="微软雅黑" panose="020B0503020204020204" pitchFamily="34" charset="-122"/>
                </a:rPr>
                <a:t>新闻动态：满分10分 </a:t>
              </a:r>
              <a:endParaRPr lang="zh-CN" altLang="en-US" sz="1800">
                <a:solidFill>
                  <a:srgbClr val="292929"/>
                </a:solidFill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>
                  <a:solidFill>
                    <a:srgbClr val="292929"/>
                  </a:solidFill>
                  <a:sym typeface="微软雅黑" panose="020B0503020204020204" pitchFamily="34" charset="-122"/>
                </a:rPr>
                <a:t>线上问答：满分10分 </a:t>
              </a:r>
              <a:endParaRPr lang="zh-CN" altLang="en-US" sz="1800">
                <a:solidFill>
                  <a:srgbClr val="292929"/>
                </a:solidFill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sz="18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499" y="3363"/>
              <a:ext cx="4713" cy="31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rgbClr val="292929"/>
                  </a:solidFill>
                  <a:sym typeface="微软雅黑" panose="020B0503020204020204" pitchFamily="34" charset="-122"/>
                </a:rPr>
                <a:t> </a:t>
              </a:r>
              <a:endParaRPr lang="zh-CN" altLang="en-US">
                <a:solidFill>
                  <a:srgbClr val="292929"/>
                </a:solidFill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rgbClr val="292929"/>
                  </a:solidFill>
                  <a:sym typeface="微软雅黑" panose="020B0503020204020204" pitchFamily="34" charset="-122"/>
                </a:rPr>
                <a:t>线上课堂：满分20分 </a:t>
              </a:r>
              <a:endParaRPr lang="zh-CN" altLang="en-US">
                <a:solidFill>
                  <a:srgbClr val="292929"/>
                </a:solidFill>
                <a:sym typeface="微软雅黑" panose="020B0503020204020204" pitchFamily="34" charset="-122"/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rgbClr val="292929"/>
                  </a:solidFill>
                  <a:sym typeface="微软雅黑" panose="020B0503020204020204" pitchFamily="34" charset="-122"/>
                </a:rPr>
                <a:t>科普文章：满分20分</a:t>
              </a:r>
              <a:endParaRPr lang="zh-CN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Century Gothic" panose="020B0502020202020204"/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rgbClr val="292929"/>
                  </a:solidFill>
                  <a:sym typeface="微软雅黑" panose="020B0503020204020204" pitchFamily="34" charset="-122"/>
                </a:rPr>
                <a:t>科技项目：满分10分 </a:t>
              </a:r>
              <a:endParaRPr lang="zh-CN" altLang="en-US">
                <a:solidFill>
                  <a:srgbClr val="292929"/>
                </a:solidFill>
                <a:sym typeface="微软雅黑" panose="020B0503020204020204" pitchFamily="34" charset="-122"/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465" y="3951"/>
              <a:ext cx="4636" cy="19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rgbClr val="292929"/>
                  </a:solidFill>
                  <a:sym typeface="微软雅黑" panose="020B0503020204020204" pitchFamily="34" charset="-122"/>
                </a:rPr>
                <a:t>调研报告：满分10分 </a:t>
              </a:r>
              <a:endParaRPr lang="zh-CN" altLang="en-US">
                <a:solidFill>
                  <a:srgbClr val="292929"/>
                </a:solidFill>
                <a:sym typeface="微软雅黑" panose="020B0503020204020204" pitchFamily="34" charset="-122"/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rgbClr val="292929"/>
                  </a:solidFill>
                  <a:sym typeface="微软雅黑" panose="020B0503020204020204" pitchFamily="34" charset="-122"/>
                </a:rPr>
                <a:t>示范推广：满分15分 </a:t>
              </a:r>
              <a:endParaRPr lang="zh-CN" altLang="en-US">
                <a:solidFill>
                  <a:srgbClr val="292929"/>
                </a:solidFill>
                <a:sym typeface="微软雅黑" panose="020B0503020204020204" pitchFamily="34" charset="-122"/>
              </a:endParaRPr>
            </a:p>
            <a:p>
              <a:pPr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rgbClr val="292929"/>
                  </a:solidFill>
                  <a:sym typeface="微软雅黑" panose="020B0503020204020204" pitchFamily="34" charset="-122"/>
                </a:rPr>
                <a:t>专利成果：满分10分</a:t>
              </a:r>
              <a:r>
                <a:rPr lang="zh-CN" altLang="en-US">
                  <a:sym typeface="微软雅黑" panose="020B0503020204020204" pitchFamily="34" charset="-122"/>
                </a:rPr>
                <a:t> </a:t>
              </a:r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123950" y="3125470"/>
            <a:ext cx="10033635" cy="3830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292929"/>
                </a:solidFill>
                <a:sym typeface="微软雅黑" panose="020B0503020204020204" pitchFamily="34" charset="-122"/>
              </a:rPr>
              <a:t>加分项目</a:t>
            </a:r>
            <a:endParaRPr lang="zh-CN" altLang="en-US" b="1">
              <a:solidFill>
                <a:srgbClr val="292929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rgbClr val="292929"/>
                </a:solidFill>
                <a:sym typeface="微软雅黑" panose="020B0503020204020204" pitchFamily="34" charset="-122"/>
              </a:rPr>
              <a:t>1、个人业务工作获得国家、省、市级部门荣誉。</a:t>
            </a:r>
            <a:endParaRPr lang="zh-CN" altLang="en-US">
              <a:solidFill>
                <a:srgbClr val="292929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rgbClr val="292929"/>
                </a:solidFill>
                <a:sym typeface="微软雅黑" panose="020B0503020204020204" pitchFamily="34" charset="-122"/>
              </a:rPr>
              <a:t>2、提供先进典型现场参观。</a:t>
            </a:r>
            <a:endParaRPr lang="zh-CN" altLang="en-US">
              <a:solidFill>
                <a:srgbClr val="292929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rgbClr val="292929"/>
                </a:solidFill>
                <a:sym typeface="微软雅黑" panose="020B0503020204020204" pitchFamily="34" charset="-122"/>
              </a:rPr>
              <a:t>3、领办创办或孵化的企业。</a:t>
            </a:r>
            <a:endParaRPr lang="zh-CN" altLang="en-US">
              <a:solidFill>
                <a:srgbClr val="292929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rgbClr val="292929"/>
                </a:solidFill>
                <a:sym typeface="微软雅黑" panose="020B0503020204020204" pitchFamily="34" charset="-122"/>
              </a:rPr>
              <a:t>4、参加科技活动（科技部门组织的科技活动周、双创竞赛等）。</a:t>
            </a:r>
            <a:endParaRPr lang="zh-CN" altLang="en-US">
              <a:solidFill>
                <a:srgbClr val="292929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292929"/>
                </a:solidFill>
                <a:sym typeface="微软雅黑" panose="020B0503020204020204" pitchFamily="34" charset="-122"/>
              </a:rPr>
              <a:t>备注</a:t>
            </a:r>
            <a:endParaRPr lang="zh-CN" altLang="en-US" b="1">
              <a:solidFill>
                <a:srgbClr val="292929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rgbClr val="292929"/>
                </a:solidFill>
                <a:sym typeface="微软雅黑" panose="020B0503020204020204" pitchFamily="34" charset="-122"/>
              </a:rPr>
              <a:t>1、特派员每年度须完成2项规定任务和2项以上自选任务。</a:t>
            </a:r>
            <a:endParaRPr lang="zh-CN" altLang="en-US">
              <a:solidFill>
                <a:srgbClr val="292929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rgbClr val="292929"/>
                </a:solidFill>
                <a:sym typeface="微软雅黑" panose="020B0503020204020204" pitchFamily="34" charset="-122"/>
              </a:rPr>
              <a:t>2、积分以平时数据录入为准，年底不搞集中上传。</a:t>
            </a:r>
            <a:endParaRPr lang="zh-CN" altLang="en-US">
              <a:solidFill>
                <a:srgbClr val="292929"/>
              </a:solidFill>
              <a:sym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>
                <a:solidFill>
                  <a:srgbClr val="292929"/>
                </a:solidFill>
                <a:sym typeface="微软雅黑" panose="020B0503020204020204" pitchFamily="34" charset="-122"/>
              </a:rPr>
              <a:t>3</a:t>
            </a:r>
            <a:r>
              <a:rPr lang="zh-CN" altLang="en-US">
                <a:solidFill>
                  <a:srgbClr val="292929"/>
                </a:solidFill>
                <a:sym typeface="微软雅黑" panose="020B0503020204020204" pitchFamily="34" charset="-122"/>
              </a:rPr>
              <a:t>、积分规则可在个人中心查看（查看规则）</a:t>
            </a:r>
            <a:endParaRPr lang="zh-CN" altLang="en-US">
              <a:solidFill>
                <a:srgbClr val="292929"/>
              </a:solidFill>
              <a:sym typeface="微软雅黑" panose="020B0503020204020204" pitchFamily="34" charset="-122"/>
            </a:endParaRPr>
          </a:p>
        </p:txBody>
      </p:sp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27" y="536900"/>
            <a:ext cx="8937473" cy="6321100"/>
          </a:xfrm>
          <a:prstGeom prst="rect">
            <a:avLst/>
          </a:prstGeom>
        </p:spPr>
      </p:pic>
      <p:sp>
        <p:nvSpPr>
          <p:cNvPr id="15" name="菱形 14"/>
          <p:cNvSpPr/>
          <p:nvPr/>
        </p:nvSpPr>
        <p:spPr>
          <a:xfrm>
            <a:off x="-916323" y="-130358"/>
            <a:ext cx="3270465" cy="3270465"/>
          </a:xfrm>
          <a:prstGeom prst="diamond">
            <a:avLst/>
          </a:prstGeom>
          <a:blipFill rotWithShape="1">
            <a:blip r:embed="rId3"/>
            <a:srcRect/>
            <a:stretch>
              <a:fillRect l="-15239" r="-15239"/>
            </a:stretch>
          </a:blipFill>
          <a:effectLst>
            <a:outerShdw blurRad="50800" dist="381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23" name="菱形 22"/>
          <p:cNvSpPr/>
          <p:nvPr/>
        </p:nvSpPr>
        <p:spPr>
          <a:xfrm>
            <a:off x="15982" y="4264057"/>
            <a:ext cx="2224919" cy="2224919"/>
          </a:xfrm>
          <a:prstGeom prst="diamond">
            <a:avLst/>
          </a:prstGeom>
          <a:blipFill rotWithShape="1">
            <a:blip r:embed="rId4"/>
            <a:srcRect/>
            <a:stretch>
              <a:fillRect l="-12909" r="-12909"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27" name="菱形 26"/>
          <p:cNvSpPr/>
          <p:nvPr/>
        </p:nvSpPr>
        <p:spPr>
          <a:xfrm>
            <a:off x="671785" y="1521429"/>
            <a:ext cx="3830400" cy="3830400"/>
          </a:xfrm>
          <a:prstGeom prst="diamond">
            <a:avLst/>
          </a:prstGeom>
          <a:blipFill rotWithShape="1">
            <a:blip r:embed="rId5"/>
            <a:srcRect/>
            <a:stretch>
              <a:fillRect l="-38451" r="-38451"/>
            </a:stretch>
          </a:blipFill>
          <a:ln>
            <a:noFill/>
          </a:ln>
          <a:effectLst>
            <a:innerShdw blurRad="241300" dist="266700" dir="13500000">
              <a:prstClr val="black">
                <a:alpha val="34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31" name="菱形 30"/>
          <p:cNvSpPr/>
          <p:nvPr/>
        </p:nvSpPr>
        <p:spPr>
          <a:xfrm>
            <a:off x="2586985" y="167298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菱形 49"/>
          <p:cNvSpPr/>
          <p:nvPr/>
        </p:nvSpPr>
        <p:spPr>
          <a:xfrm>
            <a:off x="-1247225" y="3044279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菱形 50"/>
          <p:cNvSpPr/>
          <p:nvPr/>
        </p:nvSpPr>
        <p:spPr>
          <a:xfrm>
            <a:off x="1166206" y="5454533"/>
            <a:ext cx="2307882" cy="2310583"/>
          </a:xfrm>
          <a:prstGeom prst="diamond">
            <a:avLst/>
          </a:prstGeom>
          <a:gradFill>
            <a:gsLst>
              <a:gs pos="0">
                <a:srgbClr val="F8F8FA"/>
              </a:gs>
              <a:gs pos="0">
                <a:srgbClr val="2F5597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5724515" y="2029373"/>
            <a:ext cx="5149814" cy="11988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谢谢大家</a:t>
            </a:r>
            <a:endParaRPr lang="zh-CN" altLang="en-US" sz="7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07455" y="3467100"/>
            <a:ext cx="551942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ctr"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科特派服务中心联系方式：</a:t>
            </a:r>
            <a:endParaRPr lang="zh-CN" altLang="en-US" sz="3200" b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张汝柏</a:t>
            </a:r>
            <a:r>
              <a:rPr lang="en-US" altLang="zh-CN" sz="32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15971620997</a:t>
            </a:r>
            <a:endParaRPr lang="en-US" altLang="zh-CN" sz="3200" b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zh-CN" sz="32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武安国</a:t>
            </a:r>
            <a:r>
              <a:rPr lang="en-US" altLang="zh-CN" sz="32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15271477041</a:t>
            </a:r>
            <a:endParaRPr lang="en-US" altLang="zh-CN" sz="3200" b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endParaRPr lang="en-US" altLang="zh-CN" sz="3200" b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科特派logo蓝色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  <p:bldLst>
      <p:bldP spid="15" grpId="0" bldLvl="0" animBg="1"/>
      <p:bldP spid="23" grpId="0" bldLvl="0" animBg="1"/>
      <p:bldP spid="27" grpId="0" bldLvl="0" animBg="1"/>
      <p:bldP spid="31" grpId="0" animBg="1"/>
      <p:bldP spid="50" grpId="0" animBg="1"/>
      <p:bldP spid="51" grpId="0" animBg="1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C:\Users\Administrator\Desktop\近期工作\科特派宣传素材\2.jpg2"/>
          <p:cNvPicPr>
            <a:picLocks noChangeAspect="1"/>
          </p:cNvPicPr>
          <p:nvPr/>
        </p:nvPicPr>
        <p:blipFill>
          <a:blip r:embed="rId1"/>
          <a:srcRect l="19425" r="10622"/>
          <a:stretch>
            <a:fillRect/>
          </a:stretch>
        </p:blipFill>
        <p:spPr>
          <a:xfrm>
            <a:off x="0" y="1376680"/>
            <a:ext cx="5521960" cy="4359275"/>
          </a:xfrm>
          <a:prstGeom prst="rect">
            <a:avLst/>
          </a:prstGeom>
        </p:spPr>
      </p:pic>
      <p:sp>
        <p:nvSpPr>
          <p:cNvPr id="23" name="平行四边形 22"/>
          <p:cNvSpPr/>
          <p:nvPr/>
        </p:nvSpPr>
        <p:spPr>
          <a:xfrm rot="10800000" flipH="1">
            <a:off x="6051408" y="5806476"/>
            <a:ext cx="732852" cy="783140"/>
          </a:xfrm>
          <a:prstGeom prst="parallelogram">
            <a:avLst>
              <a:gd name="adj" fmla="val 5609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8084861" y="1365297"/>
            <a:ext cx="333692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进群+关注公众号</a:t>
            </a:r>
            <a:endParaRPr lang="zh-CN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084861" y="2346278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夷陵科特派服务场景</a:t>
            </a:r>
            <a:endParaRPr lang="zh-CN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084861" y="3250079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核心平台简介</a:t>
            </a:r>
            <a:endParaRPr lang="zh-CN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084861" y="4194350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操作注意事项</a:t>
            </a:r>
            <a:endParaRPr lang="zh-CN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93047" y="1393882"/>
            <a:ext cx="602565" cy="710088"/>
            <a:chOff x="7935667" y="1393882"/>
            <a:chExt cx="602565" cy="710088"/>
          </a:xfrm>
        </p:grpSpPr>
        <p:sp>
          <p:nvSpPr>
            <p:cNvPr id="3" name="圆角矩形 2"/>
            <p:cNvSpPr/>
            <p:nvPr/>
          </p:nvSpPr>
          <p:spPr>
            <a:xfrm rot="2700000">
              <a:off x="7935667" y="1393882"/>
              <a:ext cx="602565" cy="602565"/>
            </a:xfrm>
            <a:prstGeom prst="roundRect">
              <a:avLst/>
            </a:prstGeom>
            <a:gradFill>
              <a:gsLst>
                <a:gs pos="0">
                  <a:srgbClr val="05508F"/>
                </a:gs>
                <a:gs pos="98000">
                  <a:srgbClr val="06A4E5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996069" y="1457639"/>
              <a:ext cx="450764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93047" y="2340133"/>
            <a:ext cx="602565" cy="691483"/>
            <a:chOff x="7935667" y="2641885"/>
            <a:chExt cx="602565" cy="691483"/>
          </a:xfrm>
        </p:grpSpPr>
        <p:sp>
          <p:nvSpPr>
            <p:cNvPr id="35" name="圆角矩形 34"/>
            <p:cNvSpPr/>
            <p:nvPr/>
          </p:nvSpPr>
          <p:spPr>
            <a:xfrm rot="2700000">
              <a:off x="7935667" y="2641885"/>
              <a:ext cx="602565" cy="602565"/>
            </a:xfrm>
            <a:prstGeom prst="roundRect">
              <a:avLst/>
            </a:prstGeom>
            <a:gradFill>
              <a:gsLst>
                <a:gs pos="0">
                  <a:srgbClr val="05508F"/>
                </a:gs>
                <a:gs pos="98000">
                  <a:srgbClr val="06A4E5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8011567" y="2687037"/>
              <a:ext cx="450764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93049" y="3268096"/>
            <a:ext cx="602565" cy="694909"/>
            <a:chOff x="7935669" y="3889888"/>
            <a:chExt cx="602565" cy="694909"/>
          </a:xfrm>
        </p:grpSpPr>
        <p:sp>
          <p:nvSpPr>
            <p:cNvPr id="37" name="圆角矩形 36"/>
            <p:cNvSpPr/>
            <p:nvPr/>
          </p:nvSpPr>
          <p:spPr>
            <a:xfrm rot="2700000">
              <a:off x="7935669" y="3889888"/>
              <a:ext cx="602565" cy="602565"/>
            </a:xfrm>
            <a:prstGeom prst="roundRect">
              <a:avLst/>
            </a:prstGeom>
            <a:gradFill>
              <a:gsLst>
                <a:gs pos="0">
                  <a:srgbClr val="05508F"/>
                </a:gs>
                <a:gs pos="98000">
                  <a:srgbClr val="06A4E5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011567" y="3938466"/>
              <a:ext cx="450764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93049" y="4177771"/>
            <a:ext cx="602565" cy="691633"/>
            <a:chOff x="7935669" y="5137891"/>
            <a:chExt cx="602565" cy="691633"/>
          </a:xfrm>
        </p:grpSpPr>
        <p:sp>
          <p:nvSpPr>
            <p:cNvPr id="38" name="圆角矩形 37"/>
            <p:cNvSpPr/>
            <p:nvPr/>
          </p:nvSpPr>
          <p:spPr>
            <a:xfrm rot="2700000">
              <a:off x="7935669" y="5137891"/>
              <a:ext cx="602565" cy="602565"/>
            </a:xfrm>
            <a:prstGeom prst="roundRect">
              <a:avLst/>
            </a:prstGeom>
            <a:gradFill>
              <a:gsLst>
                <a:gs pos="0">
                  <a:srgbClr val="05508F"/>
                </a:gs>
                <a:gs pos="98000">
                  <a:srgbClr val="06A4E5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996069" y="5183193"/>
              <a:ext cx="450764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54014" y="1060237"/>
            <a:ext cx="2113127" cy="5326523"/>
            <a:chOff x="4254014" y="1060237"/>
            <a:chExt cx="2113127" cy="5326523"/>
          </a:xfrm>
        </p:grpSpPr>
        <p:sp>
          <p:nvSpPr>
            <p:cNvPr id="21" name="平行四边形 20"/>
            <p:cNvSpPr/>
            <p:nvPr/>
          </p:nvSpPr>
          <p:spPr>
            <a:xfrm rot="10800000" flipH="1">
              <a:off x="4254014" y="3435765"/>
              <a:ext cx="2113127" cy="2299877"/>
            </a:xfrm>
            <a:prstGeom prst="parallelogram">
              <a:avLst>
                <a:gd name="adj" fmla="val 56099"/>
              </a:avLst>
            </a:prstGeom>
            <a:solidFill>
              <a:srgbClr val="029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4546685" flipV="1">
              <a:off x="2542117" y="3609089"/>
              <a:ext cx="5326523" cy="228819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3365625" y="-559291"/>
            <a:ext cx="3215148" cy="5326523"/>
            <a:chOff x="3365625" y="-559291"/>
            <a:chExt cx="3215148" cy="5326523"/>
          </a:xfrm>
        </p:grpSpPr>
        <p:sp>
          <p:nvSpPr>
            <p:cNvPr id="27" name="平行四边形 26"/>
            <p:cNvSpPr/>
            <p:nvPr/>
          </p:nvSpPr>
          <p:spPr>
            <a:xfrm rot="10800000" flipH="1">
              <a:off x="3365625" y="-5"/>
              <a:ext cx="3215148" cy="3435771"/>
            </a:xfrm>
            <a:prstGeom prst="parallelogram">
              <a:avLst>
                <a:gd name="adj" fmla="val 56099"/>
              </a:avLst>
            </a:prstGeom>
            <a:solidFill>
              <a:srgbClr val="0268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4546685" flipV="1">
              <a:off x="3090331" y="1989561"/>
              <a:ext cx="5326523" cy="228819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6" name="文本框 25"/>
          <p:cNvSpPr txBox="1"/>
          <p:nvPr/>
        </p:nvSpPr>
        <p:spPr>
          <a:xfrm>
            <a:off x="8104673" y="509655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zh-CN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任务说明</a:t>
            </a:r>
            <a:endParaRPr lang="zh-CN" altLang="zh-CN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335721" y="5079979"/>
            <a:ext cx="602565" cy="691633"/>
            <a:chOff x="7935669" y="5137891"/>
            <a:chExt cx="602565" cy="691633"/>
          </a:xfrm>
        </p:grpSpPr>
        <p:sp>
          <p:nvSpPr>
            <p:cNvPr id="29" name="圆角矩形 28"/>
            <p:cNvSpPr/>
            <p:nvPr/>
          </p:nvSpPr>
          <p:spPr>
            <a:xfrm rot="2700000">
              <a:off x="7935669" y="5137891"/>
              <a:ext cx="602565" cy="602565"/>
            </a:xfrm>
            <a:prstGeom prst="roundRect">
              <a:avLst/>
            </a:prstGeom>
            <a:gradFill>
              <a:gsLst>
                <a:gs pos="0">
                  <a:srgbClr val="05508F"/>
                </a:gs>
                <a:gs pos="98000">
                  <a:srgbClr val="06A4E5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996069" y="5183193"/>
              <a:ext cx="450764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5</a:t>
              </a:r>
              <a:endParaRPr lang="zh-CN" altLang="en-US" sz="3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  <p:pic>
        <p:nvPicPr>
          <p:cNvPr id="9" name="图片 8" descr="科特派logo蓝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C:\Users\Administrator\Desktop\未标题-1.png未标题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14570"/>
            <a:ext cx="6806682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任意多边形 51"/>
          <p:cNvSpPr/>
          <p:nvPr/>
        </p:nvSpPr>
        <p:spPr>
          <a:xfrm flipH="1">
            <a:off x="5753373" y="130148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874654" y="1354665"/>
            <a:ext cx="4562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01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sp>
        <p:nvSpPr>
          <p:cNvPr id="39" name="文本框 1"/>
          <p:cNvSpPr>
            <a:spLocks noChangeArrowheads="1"/>
          </p:cNvSpPr>
          <p:nvPr/>
        </p:nvSpPr>
        <p:spPr bwMode="auto">
          <a:xfrm>
            <a:off x="5868416" y="3654566"/>
            <a:ext cx="6574536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4000" b="1" dirty="0">
                <a:gradFill flip="none" rotWithShape="1">
                  <a:gsLst>
                    <a:gs pos="0">
                      <a:srgbClr val="05508F"/>
                    </a:gs>
                    <a:gs pos="98000">
                      <a:srgbClr val="00B5E1"/>
                    </a:gs>
                  </a:gsLst>
                  <a:lin ang="192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rPr>
              <a:t>工作群及微信公众号</a:t>
            </a:r>
            <a:endParaRPr lang="zh-CN" altLang="en-US" sz="4000" b="1" dirty="0">
              <a:gradFill flip="none" rotWithShape="1">
                <a:gsLst>
                  <a:gs pos="0">
                    <a:srgbClr val="05508F"/>
                  </a:gs>
                  <a:gs pos="98000">
                    <a:srgbClr val="00B5E1"/>
                  </a:gs>
                </a:gsLst>
                <a:lin ang="19200000" scaled="0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4301631" y="0"/>
            <a:ext cx="3588737" cy="1201333"/>
            <a:chOff x="3181559" y="2006852"/>
            <a:chExt cx="6014158" cy="20132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16200000">
              <a:off x="5953946" y="-765535"/>
              <a:ext cx="358548" cy="5903322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5400000">
              <a:off x="6064782" y="889163"/>
              <a:ext cx="358548" cy="5903322"/>
            </a:xfrm>
            <a:prstGeom prst="rect">
              <a:avLst/>
            </a:prstGeom>
          </p:spPr>
        </p:pic>
      </p:grpSp>
      <p:sp>
        <p:nvSpPr>
          <p:cNvPr id="43" name="TextBox 13"/>
          <p:cNvSpPr txBox="1"/>
          <p:nvPr/>
        </p:nvSpPr>
        <p:spPr>
          <a:xfrm>
            <a:off x="4343253" y="349284"/>
            <a:ext cx="32346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微信工作群及公众号</a:t>
            </a:r>
            <a:endParaRPr lang="zh-CN" altLang="en-US" sz="26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90" y="1541780"/>
            <a:ext cx="4344035" cy="43643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380" y="1550670"/>
            <a:ext cx="4302125" cy="43554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99276" y="5906284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夷陵科特派工作交流群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74121" y="5906284"/>
            <a:ext cx="44500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 dirty="0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湖北田野上</a:t>
            </a:r>
            <a:r>
              <a:rPr lang="en-US" altLang="zh-CN" sz="2800" b="1" dirty="0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微信公众号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 51"/>
          <p:cNvSpPr/>
          <p:nvPr/>
        </p:nvSpPr>
        <p:spPr>
          <a:xfrm flipH="1">
            <a:off x="5753373" y="130148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874654" y="1354665"/>
            <a:ext cx="37475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02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sp>
        <p:nvSpPr>
          <p:cNvPr id="39" name="文本框 1"/>
          <p:cNvSpPr>
            <a:spLocks noChangeArrowheads="1"/>
          </p:cNvSpPr>
          <p:nvPr/>
        </p:nvSpPr>
        <p:spPr bwMode="auto">
          <a:xfrm>
            <a:off x="5752846" y="3321191"/>
            <a:ext cx="6574536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4000" b="1" dirty="0">
                <a:gradFill flip="none" rotWithShape="1">
                  <a:gsLst>
                    <a:gs pos="0">
                      <a:srgbClr val="05508F"/>
                    </a:gs>
                    <a:gs pos="98000">
                      <a:srgbClr val="00B5E1"/>
                    </a:gs>
                  </a:gsLst>
                  <a:lin ang="192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rPr>
              <a:t>夷陵科特派服务场景</a:t>
            </a:r>
            <a:endParaRPr lang="zh-CN" altLang="en-US" sz="4000" b="1" dirty="0">
              <a:gradFill flip="none" rotWithShape="1">
                <a:gsLst>
                  <a:gs pos="0">
                    <a:srgbClr val="05508F"/>
                  </a:gs>
                  <a:gs pos="98000">
                    <a:srgbClr val="00B5E1"/>
                  </a:gs>
                </a:gsLst>
                <a:lin ang="19200000" scaled="0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pic>
        <p:nvPicPr>
          <p:cNvPr id="7" name="图片 6" descr="C:\Users\Administrator\Desktop\未标题-1.png未标题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14570"/>
            <a:ext cx="6806682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4301631" y="0"/>
            <a:ext cx="3588737" cy="1201333"/>
            <a:chOff x="3181559" y="2006852"/>
            <a:chExt cx="6014158" cy="20132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16200000">
              <a:off x="5953946" y="-765535"/>
              <a:ext cx="358548" cy="5903322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5400000">
              <a:off x="6064782" y="889163"/>
              <a:ext cx="358548" cy="5903322"/>
            </a:xfrm>
            <a:prstGeom prst="rect">
              <a:avLst/>
            </a:prstGeom>
          </p:spPr>
        </p:pic>
      </p:grpSp>
      <p:sp>
        <p:nvSpPr>
          <p:cNvPr id="43" name="TextBox 13"/>
          <p:cNvSpPr txBox="1"/>
          <p:nvPr/>
        </p:nvSpPr>
        <p:spPr>
          <a:xfrm>
            <a:off x="4648751" y="360714"/>
            <a:ext cx="32346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夷陵科特派服务场景</a:t>
            </a:r>
            <a:endParaRPr lang="zh-CN" altLang="en-US" sz="26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6" name="组合 195"/>
          <p:cNvGrpSpPr/>
          <p:nvPr/>
        </p:nvGrpSpPr>
        <p:grpSpPr>
          <a:xfrm>
            <a:off x="1106834" y="1217187"/>
            <a:ext cx="9674446" cy="5005436"/>
            <a:chOff x="1743" y="1916"/>
            <a:chExt cx="15235" cy="7883"/>
          </a:xfrm>
        </p:grpSpPr>
        <p:sp>
          <p:nvSpPr>
            <p:cNvPr id="27" name="文本框 26"/>
            <p:cNvSpPr txBox="1"/>
            <p:nvPr/>
          </p:nvSpPr>
          <p:spPr>
            <a:xfrm>
              <a:off x="3622" y="8465"/>
              <a:ext cx="2647" cy="116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17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星创天地</a:t>
              </a:r>
              <a:endParaRPr lang="zh-CN" altLang="en-US" sz="14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个国家级</a:t>
              </a:r>
              <a:r>
                <a:rPr lang="en-US" altLang="zh-CN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+2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个省级</a:t>
              </a:r>
              <a:r>
                <a:rPr lang="en-US" altLang="zh-CN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+12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个市级</a:t>
              </a:r>
              <a:endParaRPr lang="zh-CN" altLang="en-US" sz="14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608" y="8616"/>
              <a:ext cx="2734" cy="82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个科技创新示范基地</a:t>
              </a:r>
              <a:endParaRPr lang="zh-CN" altLang="en-US" sz="14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个省级</a:t>
              </a:r>
              <a:r>
                <a:rPr lang="en-US" altLang="zh-CN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+6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个区级</a:t>
              </a:r>
              <a:endParaRPr lang="zh-CN" altLang="en-US" sz="14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421" y="8803"/>
              <a:ext cx="2855" cy="48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个省级科特派工作室</a:t>
              </a:r>
              <a:endParaRPr lang="zh-CN" altLang="en-US" sz="14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 rot="0">
              <a:off x="1743" y="1916"/>
              <a:ext cx="15235" cy="7883"/>
              <a:chOff x="932815" y="961390"/>
              <a:chExt cx="6995527" cy="339979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932815" y="961390"/>
                <a:ext cx="6990715" cy="2760980"/>
                <a:chOff x="1308" y="1221"/>
                <a:chExt cx="11009" cy="4348"/>
              </a:xfrm>
            </p:grpSpPr>
            <p:sp>
              <p:nvSpPr>
                <p:cNvPr id="32" name=" 167"/>
                <p:cNvSpPr/>
                <p:nvPr/>
              </p:nvSpPr>
              <p:spPr>
                <a:xfrm>
                  <a:off x="1428" y="1221"/>
                  <a:ext cx="10881" cy="744"/>
                </a:xfrm>
                <a:prstGeom prst="rect">
                  <a:avLst/>
                </a:prstGeom>
                <a:noFill/>
                <a:ln w="11430">
                  <a:solidFill>
                    <a:srgbClr val="008BD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8BD4"/>
                      </a:solidFill>
                    </a14:hiddenFill>
                  </a:ext>
                </a:extLst>
              </p:spPr>
              <p:style>
                <a:lnRef idx="2">
                  <a:srgbClr val="5E5652">
                    <a:shade val="50000"/>
                  </a:srgbClr>
                </a:lnRef>
                <a:fillRef idx="1">
                  <a:srgbClr val="5E5652"/>
                </a:fillRef>
                <a:effectRef idx="0">
                  <a:srgbClr val="5E5652"/>
                </a:effectRef>
                <a:fontRef idx="minor">
                  <a:srgbClr val="1CBB9F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 167"/>
                <p:cNvSpPr/>
                <p:nvPr/>
              </p:nvSpPr>
              <p:spPr>
                <a:xfrm>
                  <a:off x="1434" y="1222"/>
                  <a:ext cx="1134" cy="744"/>
                </a:xfrm>
                <a:prstGeom prst="rect">
                  <a:avLst/>
                </a:prstGeom>
                <a:solidFill>
                  <a:srgbClr val="008BD4"/>
                </a:solidFill>
                <a:ln w="11430">
                  <a:noFill/>
                </a:ln>
              </p:spPr>
              <p:style>
                <a:lnRef idx="2">
                  <a:srgbClr val="5E5652">
                    <a:shade val="50000"/>
                  </a:srgbClr>
                </a:lnRef>
                <a:fillRef idx="1">
                  <a:srgbClr val="5E5652"/>
                </a:fillRef>
                <a:effectRef idx="0">
                  <a:srgbClr val="5E5652"/>
                </a:effectRef>
                <a:fontRef idx="minor">
                  <a:srgbClr val="1CBB9F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308" y="1348"/>
                  <a:ext cx="1384" cy="46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zh-CN" altLang="en-US" sz="1400" b="1">
                      <a:solidFill>
                        <a:srgbClr val="FBFBFB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科特派</a:t>
                  </a:r>
                  <a:endParaRPr lang="zh-CN" altLang="en-US" sz="1400" b="1">
                    <a:solidFill>
                      <a:srgbClr val="FBFBF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1400" b="1">
                      <a:solidFill>
                        <a:srgbClr val="FBFBFB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服务中心</a:t>
                  </a:r>
                  <a:endParaRPr lang="zh-CN" altLang="en-US" sz="1400" b="1">
                    <a:solidFill>
                      <a:srgbClr val="FBFBF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 167"/>
                <p:cNvSpPr/>
                <p:nvPr/>
              </p:nvSpPr>
              <p:spPr>
                <a:xfrm>
                  <a:off x="12120" y="1222"/>
                  <a:ext cx="189" cy="743"/>
                </a:xfrm>
                <a:prstGeom prst="rect">
                  <a:avLst/>
                </a:prstGeom>
                <a:solidFill>
                  <a:srgbClr val="008BD4"/>
                </a:solidFill>
                <a:ln w="11430">
                  <a:noFill/>
                </a:ln>
              </p:spPr>
              <p:style>
                <a:lnRef idx="2">
                  <a:srgbClr val="5E5652">
                    <a:shade val="50000"/>
                  </a:srgbClr>
                </a:lnRef>
                <a:fillRef idx="1">
                  <a:srgbClr val="5E5652"/>
                </a:fillRef>
                <a:effectRef idx="0">
                  <a:srgbClr val="5E5652"/>
                </a:effectRef>
                <a:fontRef idx="minor">
                  <a:srgbClr val="1CBB9F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2946" y="1350"/>
                  <a:ext cx="8787" cy="443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自媒体宣传</a:t>
                  </a:r>
                  <a:r>
                    <a:rPr lang="en-US" alt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/</a:t>
                  </a:r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需求对接</a:t>
                  </a:r>
                  <a:r>
                    <a:rPr 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/</a:t>
                  </a:r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客服</a:t>
                  </a:r>
                  <a:r>
                    <a:rPr lang="en-US" alt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/</a:t>
                  </a:r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文章编辑</a:t>
                  </a:r>
                  <a:r>
                    <a:rPr lang="en-US" alt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/</a:t>
                  </a:r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图片设计</a:t>
                  </a:r>
                  <a:r>
                    <a:rPr lang="en-US" alt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/</a:t>
                  </a:r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视频剪辑</a:t>
                  </a:r>
                  <a:r>
                    <a:rPr lang="en-US" alt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/</a:t>
                  </a:r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新产品推介</a:t>
                  </a:r>
                  <a:r>
                    <a:rPr lang="en-US" alt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/</a:t>
                  </a:r>
                  <a:r>
                    <a:rPr 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电商服务</a:t>
                  </a:r>
                  <a:endParaRPr lang="zh-CN" altLang="en-US" sz="1400" b="1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39" name=" 167"/>
                <p:cNvSpPr/>
                <p:nvPr/>
              </p:nvSpPr>
              <p:spPr>
                <a:xfrm>
                  <a:off x="1423" y="2035"/>
                  <a:ext cx="1134" cy="1134"/>
                </a:xfrm>
                <a:prstGeom prst="rect">
                  <a:avLst/>
                </a:prstGeom>
                <a:solidFill>
                  <a:srgbClr val="008BD4"/>
                </a:solidFill>
                <a:ln w="11430">
                  <a:noFill/>
                </a:ln>
              </p:spPr>
              <p:style>
                <a:lnRef idx="2">
                  <a:srgbClr val="5E5652">
                    <a:shade val="50000"/>
                  </a:srgbClr>
                </a:lnRef>
                <a:fillRef idx="1">
                  <a:srgbClr val="5E5652"/>
                </a:fillRef>
                <a:effectRef idx="0">
                  <a:srgbClr val="5E5652"/>
                </a:effectRef>
                <a:fontRef idx="minor">
                  <a:srgbClr val="1CBB9F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 167"/>
                <p:cNvSpPr/>
                <p:nvPr/>
              </p:nvSpPr>
              <p:spPr>
                <a:xfrm>
                  <a:off x="1423" y="4356"/>
                  <a:ext cx="1134" cy="1151"/>
                </a:xfrm>
                <a:prstGeom prst="rect">
                  <a:avLst/>
                </a:prstGeom>
                <a:solidFill>
                  <a:srgbClr val="008BD4"/>
                </a:solidFill>
                <a:ln w="11430">
                  <a:noFill/>
                </a:ln>
              </p:spPr>
              <p:style>
                <a:lnRef idx="2">
                  <a:srgbClr val="5E5652">
                    <a:shade val="50000"/>
                  </a:srgbClr>
                </a:lnRef>
                <a:fillRef idx="1">
                  <a:srgbClr val="5E5652"/>
                </a:fillRef>
                <a:effectRef idx="0">
                  <a:srgbClr val="5E5652"/>
                </a:effectRef>
                <a:fontRef idx="minor">
                  <a:srgbClr val="1CBB9F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5" name=" 167"/>
                <p:cNvSpPr/>
                <p:nvPr/>
              </p:nvSpPr>
              <p:spPr>
                <a:xfrm>
                  <a:off x="12120" y="2035"/>
                  <a:ext cx="189" cy="1135"/>
                </a:xfrm>
                <a:prstGeom prst="rect">
                  <a:avLst/>
                </a:prstGeom>
                <a:solidFill>
                  <a:srgbClr val="008BD4"/>
                </a:solidFill>
                <a:ln w="11430">
                  <a:noFill/>
                </a:ln>
              </p:spPr>
              <p:style>
                <a:lnRef idx="2">
                  <a:srgbClr val="5E5652">
                    <a:shade val="50000"/>
                  </a:srgbClr>
                </a:lnRef>
                <a:fillRef idx="1">
                  <a:srgbClr val="5E5652"/>
                </a:fillRef>
                <a:effectRef idx="0">
                  <a:srgbClr val="5E5652"/>
                </a:effectRef>
                <a:fontRef idx="minor">
                  <a:srgbClr val="1CBB9F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 167"/>
                <p:cNvSpPr/>
                <p:nvPr/>
              </p:nvSpPr>
              <p:spPr>
                <a:xfrm>
                  <a:off x="12120" y="4386"/>
                  <a:ext cx="197" cy="1109"/>
                </a:xfrm>
                <a:prstGeom prst="rect">
                  <a:avLst/>
                </a:prstGeom>
                <a:solidFill>
                  <a:srgbClr val="008BD4"/>
                </a:solidFill>
                <a:ln w="11430">
                  <a:noFill/>
                </a:ln>
              </p:spPr>
              <p:style>
                <a:lnRef idx="2">
                  <a:srgbClr val="5E5652">
                    <a:shade val="50000"/>
                  </a:srgbClr>
                </a:lnRef>
                <a:fillRef idx="1">
                  <a:srgbClr val="5E5652"/>
                </a:fillRef>
                <a:effectRef idx="0">
                  <a:srgbClr val="5E5652"/>
                </a:effectRef>
                <a:fontRef idx="minor">
                  <a:srgbClr val="1CBB9F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1CBB9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47" name="组合 46"/>
                <p:cNvGrpSpPr/>
                <p:nvPr/>
              </p:nvGrpSpPr>
              <p:grpSpPr>
                <a:xfrm>
                  <a:off x="1889" y="2602"/>
                  <a:ext cx="10362" cy="1799"/>
                  <a:chOff x="1943" y="3005"/>
                  <a:chExt cx="10362" cy="1799"/>
                </a:xfrm>
              </p:grpSpPr>
              <p:cxnSp>
                <p:nvCxnSpPr>
                  <p:cNvPr id="48" name="直接连接符 47"/>
                  <p:cNvCxnSpPr/>
                  <p:nvPr/>
                </p:nvCxnSpPr>
                <p:spPr>
                  <a:xfrm>
                    <a:off x="1989" y="3005"/>
                    <a:ext cx="10300" cy="0"/>
                  </a:xfrm>
                  <a:prstGeom prst="line">
                    <a:avLst/>
                  </a:prstGeom>
                  <a:ln>
                    <a:solidFill>
                      <a:srgbClr val="008BD4"/>
                    </a:solidFill>
                  </a:ln>
                </p:spPr>
                <p:style>
                  <a:lnRef idx="1">
                    <a:srgbClr val="5E5652"/>
                  </a:lnRef>
                  <a:fillRef idx="0">
                    <a:srgbClr val="5E5652"/>
                  </a:fillRef>
                  <a:effectRef idx="0">
                    <a:srgbClr val="5E5652"/>
                  </a:effectRef>
                  <a:fontRef idx="minor">
                    <a:srgbClr val="E74E3E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>
                    <a:off x="1943" y="3572"/>
                    <a:ext cx="10300" cy="0"/>
                  </a:xfrm>
                  <a:prstGeom prst="line">
                    <a:avLst/>
                  </a:prstGeom>
                  <a:ln>
                    <a:solidFill>
                      <a:srgbClr val="008BD4"/>
                    </a:solidFill>
                  </a:ln>
                </p:spPr>
                <p:style>
                  <a:lnRef idx="1">
                    <a:srgbClr val="5E5652"/>
                  </a:lnRef>
                  <a:fillRef idx="0">
                    <a:srgbClr val="5E5652"/>
                  </a:fillRef>
                  <a:effectRef idx="0">
                    <a:srgbClr val="5E5652"/>
                  </a:effectRef>
                  <a:fontRef idx="minor">
                    <a:srgbClr val="E74E3E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>
                    <a:off x="2005" y="4804"/>
                    <a:ext cx="10300" cy="0"/>
                  </a:xfrm>
                  <a:prstGeom prst="line">
                    <a:avLst/>
                  </a:prstGeom>
                  <a:ln>
                    <a:solidFill>
                      <a:srgbClr val="008BD4"/>
                    </a:solidFill>
                  </a:ln>
                </p:spPr>
                <p:style>
                  <a:lnRef idx="1">
                    <a:srgbClr val="5E5652"/>
                  </a:lnRef>
                  <a:fillRef idx="0">
                    <a:srgbClr val="5E5652"/>
                  </a:fillRef>
                  <a:effectRef idx="0">
                    <a:srgbClr val="5E5652"/>
                  </a:effectRef>
                  <a:fontRef idx="minor">
                    <a:srgbClr val="E74E3E"/>
                  </a:fontRef>
                </p:style>
              </p:cxnSp>
            </p:grpSp>
            <p:cxnSp>
              <p:nvCxnSpPr>
                <p:cNvPr id="52" name="直接连接符 51"/>
                <p:cNvCxnSpPr/>
                <p:nvPr/>
              </p:nvCxnSpPr>
              <p:spPr>
                <a:xfrm>
                  <a:off x="6885" y="4435"/>
                  <a:ext cx="0" cy="1134"/>
                </a:xfrm>
                <a:prstGeom prst="line">
                  <a:avLst/>
                </a:prstGeom>
                <a:ln>
                  <a:solidFill>
                    <a:srgbClr val="008BD4"/>
                  </a:solidFill>
                </a:ln>
              </p:spPr>
              <p:style>
                <a:lnRef idx="1">
                  <a:srgbClr val="5E5652"/>
                </a:lnRef>
                <a:fillRef idx="0">
                  <a:srgbClr val="5E5652"/>
                </a:fillRef>
                <a:effectRef idx="0">
                  <a:srgbClr val="5E5652"/>
                </a:effectRef>
                <a:fontRef idx="minor">
                  <a:srgbClr val="E74E3E"/>
                </a:fontRef>
              </p:style>
            </p:cxnSp>
            <p:sp>
              <p:nvSpPr>
                <p:cNvPr id="55" name="文本框 54"/>
                <p:cNvSpPr txBox="1"/>
                <p:nvPr/>
              </p:nvSpPr>
              <p:spPr>
                <a:xfrm>
                  <a:off x="2946" y="2170"/>
                  <a:ext cx="1870" cy="32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专家主页</a:t>
                  </a:r>
                  <a:endParaRPr lang="zh-CN" altLang="en-US" sz="1400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6" name="文本框 55"/>
                <p:cNvSpPr txBox="1"/>
                <p:nvPr/>
              </p:nvSpPr>
              <p:spPr>
                <a:xfrm>
                  <a:off x="3076" y="3866"/>
                  <a:ext cx="2103" cy="32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科特派动态积分管理</a:t>
                  </a:r>
                  <a:endParaRPr lang="zh-CN" altLang="en-US" sz="1400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8630" y="3312"/>
                  <a:ext cx="2037" cy="32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科特派申报</a:t>
                  </a:r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项目管理</a:t>
                  </a:r>
                  <a:endParaRPr lang="zh-CN" altLang="en-US" sz="1400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3076" y="4500"/>
                  <a:ext cx="3424" cy="55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村部落数字乡村平台（</a:t>
                  </a:r>
                  <a:r>
                    <a:rPr lang="en-US" alt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PC/Wap/</a:t>
                  </a:r>
                  <a:r>
                    <a:rPr lang="en-US" altLang="zh-CN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APP)</a:t>
                  </a:r>
                  <a:endParaRPr lang="en-US" altLang="zh-CN" sz="1400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  <a:p>
                  <a:endParaRPr lang="zh-CN" sz="1400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/>
              </p:nvSpPr>
              <p:spPr>
                <a:xfrm>
                  <a:off x="8343" y="5088"/>
                  <a:ext cx="3390" cy="32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srgbClr val="292929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五链一体产业化数据平台</a:t>
                  </a:r>
                  <a:endParaRPr lang="zh-CN" altLang="en-US" sz="1400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60" name=" 167"/>
              <p:cNvSpPr/>
              <p:nvPr/>
            </p:nvSpPr>
            <p:spPr>
              <a:xfrm>
                <a:off x="1019117" y="3709848"/>
                <a:ext cx="6909225" cy="637940"/>
              </a:xfrm>
              <a:prstGeom prst="rect">
                <a:avLst/>
              </a:prstGeom>
              <a:noFill/>
              <a:ln w="11430">
                <a:solidFill>
                  <a:srgbClr val="008BD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8BD4"/>
                    </a:solidFill>
                  </a14:hiddenFill>
                </a:ext>
              </a:extLst>
            </p:spPr>
            <p:style>
              <a:lnRef idx="2">
                <a:srgbClr val="5E5652">
                  <a:shade val="50000"/>
                </a:srgbClr>
              </a:lnRef>
              <a:fillRef idx="1">
                <a:srgbClr val="5E5652"/>
              </a:fillRef>
              <a:effectRef idx="0">
                <a:srgbClr val="5E5652"/>
              </a:effectRef>
              <a:fontRef idx="minor">
                <a:srgbClr val="1CBB9F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 167"/>
              <p:cNvSpPr/>
              <p:nvPr/>
            </p:nvSpPr>
            <p:spPr>
              <a:xfrm>
                <a:off x="1005801" y="3709848"/>
                <a:ext cx="719941" cy="637509"/>
              </a:xfrm>
              <a:prstGeom prst="rect">
                <a:avLst/>
              </a:prstGeom>
              <a:solidFill>
                <a:srgbClr val="008BD4"/>
              </a:solidFill>
              <a:ln w="11430">
                <a:noFill/>
              </a:ln>
            </p:spPr>
            <p:style>
              <a:lnRef idx="2">
                <a:srgbClr val="5E5652">
                  <a:shade val="50000"/>
                </a:srgbClr>
              </a:lnRef>
              <a:fillRef idx="1">
                <a:srgbClr val="5E5652"/>
              </a:fillRef>
              <a:effectRef idx="0">
                <a:srgbClr val="5E5652"/>
              </a:effectRef>
              <a:fontRef idx="minor">
                <a:srgbClr val="1CBB9F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1CBB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3061335" y="3705225"/>
                <a:ext cx="3009900" cy="655955"/>
                <a:chOff x="4660" y="5835"/>
                <a:chExt cx="4740" cy="1033"/>
              </a:xfrm>
            </p:grpSpPr>
            <p:cxnSp>
              <p:nvCxnSpPr>
                <p:cNvPr id="94" name="直接连接符 93"/>
                <p:cNvCxnSpPr/>
                <p:nvPr/>
              </p:nvCxnSpPr>
              <p:spPr>
                <a:xfrm>
                  <a:off x="6880" y="5835"/>
                  <a:ext cx="0" cy="1022"/>
                </a:xfrm>
                <a:prstGeom prst="line">
                  <a:avLst/>
                </a:prstGeom>
                <a:ln>
                  <a:solidFill>
                    <a:srgbClr val="008BD4"/>
                  </a:solidFill>
                </a:ln>
              </p:spPr>
              <p:style>
                <a:lnRef idx="1">
                  <a:srgbClr val="5E5652"/>
                </a:lnRef>
                <a:fillRef idx="0">
                  <a:srgbClr val="5E5652"/>
                </a:fillRef>
                <a:effectRef idx="0">
                  <a:srgbClr val="5E5652"/>
                </a:effectRef>
                <a:fontRef idx="minor">
                  <a:srgbClr val="E74E3E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4660" y="5842"/>
                  <a:ext cx="0" cy="1026"/>
                </a:xfrm>
                <a:prstGeom prst="line">
                  <a:avLst/>
                </a:prstGeom>
                <a:ln>
                  <a:solidFill>
                    <a:srgbClr val="008BD4"/>
                  </a:solidFill>
                </a:ln>
              </p:spPr>
              <p:style>
                <a:lnRef idx="1">
                  <a:srgbClr val="5E5652"/>
                </a:lnRef>
                <a:fillRef idx="0">
                  <a:srgbClr val="5E5652"/>
                </a:fillRef>
                <a:effectRef idx="0">
                  <a:srgbClr val="5E5652"/>
                </a:effectRef>
                <a:fontRef idx="minor">
                  <a:srgbClr val="E74E3E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 flipH="1">
                  <a:off x="9390" y="5862"/>
                  <a:ext cx="10" cy="963"/>
                </a:xfrm>
                <a:prstGeom prst="line">
                  <a:avLst/>
                </a:prstGeom>
                <a:ln>
                  <a:solidFill>
                    <a:srgbClr val="008BD4"/>
                  </a:solidFill>
                </a:ln>
              </p:spPr>
              <p:style>
                <a:lnRef idx="1">
                  <a:srgbClr val="5E5652"/>
                </a:lnRef>
                <a:fillRef idx="0">
                  <a:srgbClr val="5E5652"/>
                </a:fillRef>
                <a:effectRef idx="0">
                  <a:srgbClr val="5E5652"/>
                </a:effectRef>
                <a:fontRef idx="minor">
                  <a:srgbClr val="E74E3E"/>
                </a:fontRef>
              </p:style>
            </p:cxnSp>
          </p:grpSp>
          <p:sp>
            <p:nvSpPr>
              <p:cNvPr id="110" name="文本框 109"/>
              <p:cNvSpPr txBox="1"/>
              <p:nvPr/>
            </p:nvSpPr>
            <p:spPr>
              <a:xfrm>
                <a:off x="4650209" y="3925745"/>
                <a:ext cx="1394941" cy="20832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  <a:r>
                  <a:rPr lang="zh-CN" altLang="en-US" sz="1400" b="1" dirty="0">
                    <a:solidFill>
                      <a:srgbClr val="292929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个区级科特派工作站</a:t>
                </a:r>
                <a:endParaRPr lang="zh-CN" altLang="en-US" sz="1400" b="1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4" name="文本框 113"/>
            <p:cNvSpPr txBox="1"/>
            <p:nvPr/>
          </p:nvSpPr>
          <p:spPr>
            <a:xfrm>
              <a:off x="6257" y="9125"/>
              <a:ext cx="1464" cy="48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p>
              <a:pPr algn="ctr"/>
              <a:endParaRPr lang="en-US" altLang="zh-CN" sz="1400" b="1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11461" y="6743"/>
              <a:ext cx="4698" cy="48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p>
              <a:r>
                <a:rPr lang="zh-CN" sz="1400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农产品</a:t>
              </a:r>
              <a:r>
                <a:rPr lang="en-US" altLang="zh-CN" sz="1400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</a:t>
              </a:r>
              <a:r>
                <a:rPr lang="zh-CN" altLang="en-US" sz="1400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乡旅电商小程序</a:t>
              </a:r>
              <a:endPara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4188" y="4994"/>
              <a:ext cx="2586" cy="48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zh-CN" altLang="en-US" sz="1400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科特派在线选派</a:t>
              </a:r>
              <a:endPara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13947" y="3314"/>
              <a:ext cx="2908" cy="48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zh-CN" altLang="en-US" sz="1400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科特派成果</a:t>
              </a:r>
              <a:endPara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10923" y="3314"/>
              <a:ext cx="2304" cy="48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zh-CN" altLang="en-US" sz="1400" dirty="0">
                  <a:solidFill>
                    <a:srgbClr val="292929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科特派问答</a:t>
              </a:r>
              <a:endParaRPr lang="en-US" altLang="zh-CN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1773" y="3512"/>
              <a:ext cx="1814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科特派</a:t>
              </a:r>
              <a:endParaRPr lang="zh-CN" altLang="en-US" sz="1400" b="1" dirty="0">
                <a:solidFill>
                  <a:srgbClr val="FBFB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工作平台</a:t>
              </a:r>
              <a:endParaRPr lang="zh-CN" altLang="en-US" sz="1400" b="1" dirty="0">
                <a:solidFill>
                  <a:srgbClr val="FBFBF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400"/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1968" y="8620"/>
              <a:ext cx="14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产业创新</a:t>
              </a:r>
              <a:endParaRPr lang="zh-CN" altLang="en-US" sz="1400" b="1" dirty="0">
                <a:solidFill>
                  <a:srgbClr val="FBFB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服务体系</a:t>
              </a:r>
              <a:endParaRPr lang="zh-CN" altLang="en-US" sz="1400" b="1" dirty="0">
                <a:solidFill>
                  <a:srgbClr val="FBFB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4" name=" 167"/>
            <p:cNvSpPr/>
            <p:nvPr/>
          </p:nvSpPr>
          <p:spPr>
            <a:xfrm>
              <a:off x="16713" y="8288"/>
              <a:ext cx="261" cy="1479"/>
            </a:xfrm>
            <a:prstGeom prst="rect">
              <a:avLst/>
            </a:prstGeom>
            <a:solidFill>
              <a:srgbClr val="008BD4"/>
            </a:solidFill>
            <a:ln w="11430">
              <a:noFill/>
            </a:ln>
          </p:spPr>
          <p:style>
            <a:lnRef idx="2">
              <a:srgbClr val="5E5652">
                <a:shade val="50000"/>
              </a:srgbClr>
            </a:lnRef>
            <a:fillRef idx="1">
              <a:srgbClr val="5E5652"/>
            </a:fillRef>
            <a:effectRef idx="0">
              <a:srgbClr val="5E5652"/>
            </a:effectRef>
            <a:fontRef idx="minor">
              <a:srgbClr val="1CBB9F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1CBB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48715" y="4439920"/>
            <a:ext cx="11220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 dirty="0">
                <a:solidFill>
                  <a:srgbClr val="FBFB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服务主体</a:t>
            </a:r>
            <a:endParaRPr lang="zh-CN" altLang="en-US" sz="1400" b="1" dirty="0">
              <a:solidFill>
                <a:srgbClr val="FBFB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400" b="1" dirty="0">
                <a:solidFill>
                  <a:srgbClr val="FBFB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应用平台</a:t>
            </a:r>
            <a:endParaRPr lang="zh-CN" altLang="en-US" sz="1400" b="1" dirty="0">
              <a:solidFill>
                <a:srgbClr val="FBFB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1400" b="1" dirty="0">
              <a:solidFill>
                <a:srgbClr val="FBFB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 167"/>
          <p:cNvSpPr/>
          <p:nvPr/>
        </p:nvSpPr>
        <p:spPr>
          <a:xfrm>
            <a:off x="1209040" y="3089275"/>
            <a:ext cx="995680" cy="1011555"/>
          </a:xfrm>
          <a:prstGeom prst="rect">
            <a:avLst/>
          </a:prstGeom>
          <a:solidFill>
            <a:srgbClr val="008BD4"/>
          </a:solidFill>
          <a:ln w="11430">
            <a:noFill/>
          </a:ln>
        </p:spPr>
        <p:style>
          <a:lnRef idx="2">
            <a:srgbClr val="5E5652">
              <a:shade val="50000"/>
            </a:srgbClr>
          </a:lnRef>
          <a:fillRef idx="1">
            <a:srgbClr val="5E5652"/>
          </a:fillRef>
          <a:effectRef idx="0">
            <a:srgbClr val="5E5652"/>
          </a:effectRef>
          <a:fontRef idx="minor">
            <a:srgbClr val="1CBB9F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28395" y="3292058"/>
            <a:ext cx="1151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 dirty="0">
                <a:solidFill>
                  <a:srgbClr val="FBFB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科特派</a:t>
            </a:r>
            <a:endParaRPr lang="zh-CN" altLang="en-US" sz="1400" b="1" dirty="0">
              <a:solidFill>
                <a:srgbClr val="FBFB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400" b="1" dirty="0">
                <a:solidFill>
                  <a:srgbClr val="FBFB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管理平台</a:t>
            </a:r>
            <a:endParaRPr lang="zh-CN" altLang="en-US" sz="1400" b="1" dirty="0">
              <a:solidFill>
                <a:srgbClr val="FBFB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48931" y="3172085"/>
            <a:ext cx="1642116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科特派政策发布</a:t>
            </a:r>
            <a:endParaRPr lang="en-US" altLang="zh-CN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48885" y="3689985"/>
            <a:ext cx="2117090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产业创新服务体系管理</a:t>
            </a:r>
            <a:endParaRPr lang="en-US" altLang="zh-CN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39105" y="2104390"/>
            <a:ext cx="1033780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科普文章</a:t>
            </a:r>
            <a:endParaRPr lang="zh-CN" altLang="en-US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18610" y="2104390"/>
            <a:ext cx="930275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工作动态</a:t>
            </a:r>
            <a:endParaRPr lang="zh-CN" altLang="en-US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54169" y="2620024"/>
            <a:ext cx="1642181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云课堂</a:t>
            </a:r>
            <a:endParaRPr lang="zh-CN" altLang="en-US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0239" y="2620024"/>
            <a:ext cx="1642181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公益活动</a:t>
            </a:r>
            <a:endParaRPr lang="zh-CN" altLang="en-US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24064" y="2620024"/>
            <a:ext cx="1642181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调研报告</a:t>
            </a:r>
            <a:endParaRPr lang="zh-CN" altLang="en-US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922334" y="2620024"/>
            <a:ext cx="1642181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r>
              <a:rPr lang="en-US" altLang="zh-CN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722462" y="3595323"/>
            <a:ext cx="9045167" cy="0"/>
          </a:xfrm>
          <a:prstGeom prst="line">
            <a:avLst/>
          </a:prstGeom>
          <a:ln>
            <a:solidFill>
              <a:srgbClr val="008BD4"/>
            </a:solidFill>
          </a:ln>
        </p:spPr>
        <p:style>
          <a:lnRef idx="1">
            <a:srgbClr val="5E5652"/>
          </a:lnRef>
          <a:fillRef idx="0">
            <a:srgbClr val="5E5652"/>
          </a:fillRef>
          <a:effectRef idx="0">
            <a:srgbClr val="5E5652"/>
          </a:effectRef>
          <a:fontRef idx="minor">
            <a:srgbClr val="E74E3E"/>
          </a:fontRef>
        </p:style>
      </p:cxnSp>
      <p:sp>
        <p:nvSpPr>
          <p:cNvPr id="25" name=" 167"/>
          <p:cNvSpPr/>
          <p:nvPr/>
        </p:nvSpPr>
        <p:spPr>
          <a:xfrm>
            <a:off x="10602260" y="3079283"/>
            <a:ext cx="165974" cy="1061107"/>
          </a:xfrm>
          <a:prstGeom prst="rect">
            <a:avLst/>
          </a:prstGeom>
          <a:solidFill>
            <a:srgbClr val="008BD4"/>
          </a:solidFill>
          <a:ln w="11430">
            <a:noFill/>
          </a:ln>
        </p:spPr>
        <p:style>
          <a:lnRef idx="2">
            <a:srgbClr val="5E5652">
              <a:shade val="50000"/>
            </a:srgbClr>
          </a:lnRef>
          <a:fillRef idx="1">
            <a:srgbClr val="5E5652"/>
          </a:fillRef>
          <a:effectRef idx="0">
            <a:srgbClr val="5E5652"/>
          </a:effectRef>
          <a:fontRef idx="minor">
            <a:srgbClr val="1CBB9F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rgbClr val="1CBB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V="1">
            <a:off x="2194738" y="4692443"/>
            <a:ext cx="8435340" cy="3810"/>
          </a:xfrm>
          <a:prstGeom prst="line">
            <a:avLst/>
          </a:prstGeom>
          <a:ln>
            <a:solidFill>
              <a:srgbClr val="008BD4"/>
            </a:solidFill>
          </a:ln>
        </p:spPr>
        <p:style>
          <a:lnRef idx="1">
            <a:srgbClr val="5E5652"/>
          </a:lnRef>
          <a:fillRef idx="0">
            <a:srgbClr val="5E5652"/>
          </a:fillRef>
          <a:effectRef idx="0">
            <a:srgbClr val="5E5652"/>
          </a:effectRef>
          <a:fontRef idx="minor">
            <a:srgbClr val="E74E3E"/>
          </a:fontRef>
        </p:style>
      </p:cxnSp>
      <p:sp>
        <p:nvSpPr>
          <p:cNvPr id="61" name="文本框 60"/>
          <p:cNvSpPr txBox="1"/>
          <p:nvPr/>
        </p:nvSpPr>
        <p:spPr>
          <a:xfrm>
            <a:off x="7536815" y="3689985"/>
            <a:ext cx="2444115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线上专题活动（</a:t>
            </a:r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科技活动周等</a:t>
            </a:r>
            <a:r>
              <a:rPr lang="en-US" altLang="zh-CN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4570169" y="3038868"/>
            <a:ext cx="0" cy="1151890"/>
          </a:xfrm>
          <a:prstGeom prst="line">
            <a:avLst/>
          </a:prstGeom>
          <a:ln>
            <a:solidFill>
              <a:srgbClr val="008BD4"/>
            </a:solidFill>
          </a:ln>
        </p:spPr>
        <p:style>
          <a:lnRef idx="1">
            <a:srgbClr val="5E5652"/>
          </a:lnRef>
          <a:fillRef idx="0">
            <a:srgbClr val="5E5652"/>
          </a:fillRef>
          <a:effectRef idx="0">
            <a:srgbClr val="5E5652"/>
          </a:effectRef>
          <a:fontRef idx="minor">
            <a:srgbClr val="E74E3E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7277809" y="3024263"/>
            <a:ext cx="0" cy="1151890"/>
          </a:xfrm>
          <a:prstGeom prst="line">
            <a:avLst/>
          </a:prstGeom>
          <a:ln>
            <a:solidFill>
              <a:srgbClr val="008BD4"/>
            </a:solidFill>
          </a:ln>
        </p:spPr>
        <p:style>
          <a:lnRef idx="1">
            <a:srgbClr val="5E5652"/>
          </a:lnRef>
          <a:fillRef idx="0">
            <a:srgbClr val="5E5652"/>
          </a:fillRef>
          <a:effectRef idx="0">
            <a:srgbClr val="5E5652"/>
          </a:effectRef>
          <a:fontRef idx="minor">
            <a:srgbClr val="E74E3E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3666704" y="1914200"/>
            <a:ext cx="0" cy="1113790"/>
          </a:xfrm>
          <a:prstGeom prst="line">
            <a:avLst/>
          </a:prstGeom>
          <a:ln>
            <a:solidFill>
              <a:srgbClr val="008BD4"/>
            </a:solidFill>
          </a:ln>
        </p:spPr>
        <p:style>
          <a:lnRef idx="1">
            <a:srgbClr val="5E5652"/>
          </a:lnRef>
          <a:fillRef idx="0">
            <a:srgbClr val="5E5652"/>
          </a:fillRef>
          <a:effectRef idx="0">
            <a:srgbClr val="5E5652"/>
          </a:effectRef>
          <a:fontRef idx="minor">
            <a:srgbClr val="E74E3E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176734" y="1904675"/>
            <a:ext cx="0" cy="1123315"/>
          </a:xfrm>
          <a:prstGeom prst="line">
            <a:avLst/>
          </a:prstGeom>
          <a:ln>
            <a:solidFill>
              <a:srgbClr val="008BD4"/>
            </a:solidFill>
          </a:ln>
        </p:spPr>
        <p:style>
          <a:lnRef idx="1">
            <a:srgbClr val="5E5652"/>
          </a:lnRef>
          <a:fillRef idx="0">
            <a:srgbClr val="5E5652"/>
          </a:fillRef>
          <a:effectRef idx="0">
            <a:srgbClr val="5E5652"/>
          </a:effectRef>
          <a:fontRef idx="minor">
            <a:srgbClr val="E74E3E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6605484" y="1916105"/>
            <a:ext cx="0" cy="1100455"/>
          </a:xfrm>
          <a:prstGeom prst="line">
            <a:avLst/>
          </a:prstGeom>
          <a:ln>
            <a:solidFill>
              <a:srgbClr val="008BD4"/>
            </a:solidFill>
          </a:ln>
        </p:spPr>
        <p:style>
          <a:lnRef idx="1">
            <a:srgbClr val="5E5652"/>
          </a:lnRef>
          <a:fillRef idx="0">
            <a:srgbClr val="5E5652"/>
          </a:fillRef>
          <a:effectRef idx="0">
            <a:srgbClr val="5E5652"/>
          </a:effectRef>
          <a:fontRef idx="minor">
            <a:srgbClr val="E74E3E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8350464" y="1875465"/>
            <a:ext cx="0" cy="1092200"/>
          </a:xfrm>
          <a:prstGeom prst="line">
            <a:avLst/>
          </a:prstGeom>
          <a:ln>
            <a:solidFill>
              <a:srgbClr val="008BD4"/>
            </a:solidFill>
          </a:ln>
        </p:spPr>
        <p:style>
          <a:lnRef idx="1">
            <a:srgbClr val="5E5652"/>
          </a:lnRef>
          <a:fillRef idx="0">
            <a:srgbClr val="5E5652"/>
          </a:fillRef>
          <a:effectRef idx="0">
            <a:srgbClr val="5E5652"/>
          </a:effectRef>
          <a:fontRef idx="minor">
            <a:srgbClr val="E74E3E"/>
          </a:fontRef>
        </p:style>
      </p:cxnSp>
      <p:pic>
        <p:nvPicPr>
          <p:cNvPr id="3" name="图片 2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59380" y="4804410"/>
            <a:ext cx="3502025" cy="306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新媒体推广平台（微信公众号</a:t>
            </a:r>
            <a:r>
              <a:rPr lang="en-US" altLang="zh-CN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头条号</a:t>
            </a:r>
            <a:r>
              <a:rPr lang="en-US" altLang="zh-CN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…</a:t>
            </a:r>
            <a:r>
              <a:rPr lang="zh-CN" altLang="en-US" sz="1400" dirty="0">
                <a:solidFill>
                  <a:srgbClr val="292929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zh-CN" altLang="en-US" sz="1400" dirty="0">
              <a:solidFill>
                <a:srgbClr val="292929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0495" y="19050"/>
            <a:ext cx="7221220" cy="682752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 rot="5400000">
            <a:off x="-1823720" y="2931160"/>
            <a:ext cx="6139180" cy="1201420"/>
            <a:chOff x="3181559" y="2006852"/>
            <a:chExt cx="6014158" cy="20132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16200000">
              <a:off x="5953946" y="-765535"/>
              <a:ext cx="358548" cy="5903322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5400000">
              <a:off x="6064782" y="889163"/>
              <a:ext cx="358548" cy="5903322"/>
            </a:xfrm>
            <a:prstGeom prst="rect">
              <a:avLst/>
            </a:prstGeom>
          </p:spPr>
        </p:pic>
      </p:grpSp>
      <p:sp>
        <p:nvSpPr>
          <p:cNvPr id="43" name="TextBox 13"/>
          <p:cNvSpPr txBox="1"/>
          <p:nvPr/>
        </p:nvSpPr>
        <p:spPr>
          <a:xfrm>
            <a:off x="1025525" y="462280"/>
            <a:ext cx="44069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夷陵区产业创新服务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体系分布图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科特派logo蓝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345" y="6985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61150" y="176530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 51"/>
          <p:cNvSpPr/>
          <p:nvPr/>
        </p:nvSpPr>
        <p:spPr>
          <a:xfrm flipH="1">
            <a:off x="5753373" y="130148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05508F"/>
              </a:gs>
              <a:gs pos="98000">
                <a:srgbClr val="06A4E5"/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874654" y="1354665"/>
            <a:ext cx="37475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03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sp>
        <p:nvSpPr>
          <p:cNvPr id="39" name="文本框 1"/>
          <p:cNvSpPr>
            <a:spLocks noChangeArrowheads="1"/>
          </p:cNvSpPr>
          <p:nvPr/>
        </p:nvSpPr>
        <p:spPr bwMode="auto">
          <a:xfrm>
            <a:off x="5515356" y="3231021"/>
            <a:ext cx="6574536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4000" b="1" dirty="0">
                <a:gradFill flip="none" rotWithShape="1">
                  <a:gsLst>
                    <a:gs pos="0">
                      <a:srgbClr val="05508F"/>
                    </a:gs>
                    <a:gs pos="98000">
                      <a:srgbClr val="00B5E1"/>
                    </a:gs>
                  </a:gsLst>
                  <a:lin ang="192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rPr>
              <a:t>核心平台简介</a:t>
            </a:r>
            <a:endParaRPr lang="zh-CN" altLang="en-US" sz="4000" b="1" dirty="0">
              <a:gradFill flip="none" rotWithShape="1">
                <a:gsLst>
                  <a:gs pos="0">
                    <a:srgbClr val="05508F"/>
                  </a:gs>
                  <a:gs pos="98000">
                    <a:srgbClr val="00B5E1"/>
                  </a:gs>
                </a:gsLst>
                <a:lin ang="19200000" scaled="0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pic>
        <p:nvPicPr>
          <p:cNvPr id="6" name="图片 5" descr="C:\Users\Administrator\Desktop\未标题-1.png未标题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14570"/>
            <a:ext cx="6806682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4301631" y="0"/>
            <a:ext cx="3588737" cy="1201333"/>
            <a:chOff x="3181559" y="2006852"/>
            <a:chExt cx="6014158" cy="20132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16200000">
              <a:off x="5953946" y="-765535"/>
              <a:ext cx="358548" cy="5903322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6" t="20226" r="2428" b="21797"/>
            <a:stretch>
              <a:fillRect/>
            </a:stretch>
          </p:blipFill>
          <p:spPr>
            <a:xfrm rot="5400000">
              <a:off x="6064782" y="889163"/>
              <a:ext cx="358548" cy="5903322"/>
            </a:xfrm>
            <a:prstGeom prst="rect">
              <a:avLst/>
            </a:prstGeom>
          </p:spPr>
        </p:pic>
      </p:grpSp>
      <p:sp>
        <p:nvSpPr>
          <p:cNvPr id="43" name="TextBox 13"/>
          <p:cNvSpPr txBox="1"/>
          <p:nvPr/>
        </p:nvSpPr>
        <p:spPr>
          <a:xfrm>
            <a:off x="4999526" y="349284"/>
            <a:ext cx="221742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核心平台简介</a:t>
            </a:r>
            <a:endParaRPr lang="zh-CN" altLang="en-US" sz="26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科特派logo蓝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0" y="0"/>
            <a:ext cx="760095" cy="7600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02065" y="169545"/>
            <a:ext cx="3630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夷陵区科技特派员服务中心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1016718" y="1384394"/>
            <a:ext cx="9994181" cy="4991006"/>
            <a:chOff x="1016719" y="1384394"/>
            <a:chExt cx="6315710" cy="3214017"/>
          </a:xfrm>
        </p:grpSpPr>
        <p:grpSp>
          <p:nvGrpSpPr>
            <p:cNvPr id="68" name="组合 29"/>
            <p:cNvGrpSpPr/>
            <p:nvPr/>
          </p:nvGrpSpPr>
          <p:grpSpPr>
            <a:xfrm>
              <a:off x="1016719" y="1384394"/>
              <a:ext cx="6315710" cy="3214017"/>
              <a:chOff x="1700213" y="1439467"/>
              <a:chExt cx="5891212" cy="2997993"/>
            </a:xfrm>
          </p:grpSpPr>
          <p:sp>
            <p:nvSpPr>
              <p:cNvPr id="69" name="모서리가 둥근 직사각형 20"/>
              <p:cNvSpPr>
                <a:spLocks noChangeArrowheads="1"/>
              </p:cNvSpPr>
              <p:nvPr/>
            </p:nvSpPr>
            <p:spPr bwMode="auto">
              <a:xfrm>
                <a:off x="4682728" y="2974181"/>
                <a:ext cx="2880122" cy="1290638"/>
              </a:xfrm>
              <a:prstGeom prst="roundRect">
                <a:avLst>
                  <a:gd name="adj" fmla="val 10014"/>
                </a:avLst>
              </a:prstGeom>
              <a:solidFill>
                <a:srgbClr val="488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endParaRPr lang="ko-KR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  <p:sp>
            <p:nvSpPr>
              <p:cNvPr id="70" name="모서리가 둥근 직사각형 17"/>
              <p:cNvSpPr>
                <a:spLocks noChangeArrowheads="1"/>
              </p:cNvSpPr>
              <p:nvPr/>
            </p:nvSpPr>
            <p:spPr bwMode="auto">
              <a:xfrm>
                <a:off x="1700213" y="1579960"/>
                <a:ext cx="2880122" cy="1290638"/>
              </a:xfrm>
              <a:prstGeom prst="roundRect">
                <a:avLst>
                  <a:gd name="adj" fmla="val 7356"/>
                </a:avLst>
              </a:prstGeom>
              <a:solidFill>
                <a:srgbClr val="488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r>
                  <a:rPr lang="en-US" altLang="zh-CN" sz="140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 </a:t>
                </a:r>
                <a:endParaRPr lang="ko-KR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  <p:sp>
            <p:nvSpPr>
              <p:cNvPr id="71" name="모서리가 둥근 직사각형 18"/>
              <p:cNvSpPr>
                <a:spLocks noChangeArrowheads="1"/>
              </p:cNvSpPr>
              <p:nvPr/>
            </p:nvSpPr>
            <p:spPr bwMode="auto">
              <a:xfrm>
                <a:off x="4682728" y="1579960"/>
                <a:ext cx="2880122" cy="1290638"/>
              </a:xfrm>
              <a:prstGeom prst="roundRect">
                <a:avLst>
                  <a:gd name="adj" fmla="val 5361"/>
                </a:avLst>
              </a:prstGeom>
              <a:solidFill>
                <a:srgbClr val="58B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endParaRPr lang="ko-KR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모서리가 둥근 직사각형 19"/>
              <p:cNvSpPr>
                <a:spLocks noChangeArrowheads="1"/>
              </p:cNvSpPr>
              <p:nvPr/>
            </p:nvSpPr>
            <p:spPr bwMode="auto">
              <a:xfrm>
                <a:off x="1700213" y="2974181"/>
                <a:ext cx="2880122" cy="1290638"/>
              </a:xfrm>
              <a:prstGeom prst="roundRect">
                <a:avLst>
                  <a:gd name="adj" fmla="val 6690"/>
                </a:avLst>
              </a:prstGeom>
              <a:solidFill>
                <a:srgbClr val="58B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endParaRPr lang="ko-KR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  <p:sp>
            <p:nvSpPr>
              <p:cNvPr id="73" name="모서리가 둥근 직사각형 21"/>
              <p:cNvSpPr>
                <a:spLocks noChangeArrowheads="1"/>
              </p:cNvSpPr>
              <p:nvPr/>
            </p:nvSpPr>
            <p:spPr bwMode="auto">
              <a:xfrm>
                <a:off x="1763688" y="1491630"/>
                <a:ext cx="2767013" cy="143113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endParaRPr lang="ko-KR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  <p:sp>
            <p:nvSpPr>
              <p:cNvPr id="74" name="모서리가 둥근 직사각형 22"/>
              <p:cNvSpPr>
                <a:spLocks noChangeArrowheads="1"/>
              </p:cNvSpPr>
              <p:nvPr/>
            </p:nvSpPr>
            <p:spPr bwMode="auto">
              <a:xfrm>
                <a:off x="4824412" y="1439467"/>
                <a:ext cx="2767013" cy="143113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endParaRPr lang="ko-KR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  <p:sp>
            <p:nvSpPr>
              <p:cNvPr id="75" name="모서리가 둥근 직사각형 23"/>
              <p:cNvSpPr>
                <a:spLocks noChangeArrowheads="1"/>
              </p:cNvSpPr>
              <p:nvPr/>
            </p:nvSpPr>
            <p:spPr bwMode="auto">
              <a:xfrm>
                <a:off x="1747837" y="3006329"/>
                <a:ext cx="2767013" cy="143113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endParaRPr lang="ko-KR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  <p:sp>
            <p:nvSpPr>
              <p:cNvPr id="76" name="모서리가 둥근 직사각형 24"/>
              <p:cNvSpPr>
                <a:spLocks noChangeArrowheads="1"/>
              </p:cNvSpPr>
              <p:nvPr/>
            </p:nvSpPr>
            <p:spPr bwMode="auto">
              <a:xfrm>
                <a:off x="4824412" y="3006329"/>
                <a:ext cx="2767013" cy="143113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endParaRPr lang="ko-KR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Malgun Gothic" panose="020B0503020000020004" pitchFamily="34" charset="-127"/>
                  <a:sym typeface="Arial" panose="020B0604020202020204" pitchFamily="34" charset="0"/>
                </a:endParaRPr>
              </a:p>
            </p:txBody>
          </p:sp>
          <p:sp>
            <p:nvSpPr>
              <p:cNvPr id="77" name="타원 25@|1FFC:0|FBC:0|LFC:16777215|LBC:16777215"/>
              <p:cNvSpPr>
                <a:spLocks noChangeArrowheads="1"/>
              </p:cNvSpPr>
              <p:nvPr/>
            </p:nvSpPr>
            <p:spPr bwMode="auto">
              <a:xfrm>
                <a:off x="3814763" y="2012157"/>
                <a:ext cx="1678781" cy="167878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r>
                  <a:rPr lang="en-US" altLang="ko-KR" sz="14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Yi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景点信息服务</a:t>
                </a:r>
                <a:endParaRPr lang="ko-KR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원호 27@|1FFC:0|FBC:0|LFC:12566463|LBC:16777215"/>
              <p:cNvSpPr/>
              <p:nvPr/>
            </p:nvSpPr>
            <p:spPr bwMode="auto">
              <a:xfrm>
                <a:off x="3982641" y="2169319"/>
                <a:ext cx="1356122" cy="1356122"/>
              </a:xfrm>
              <a:custGeom>
                <a:avLst/>
                <a:gdLst>
                  <a:gd name="T0" fmla="*/ 905375 w 1807300"/>
                  <a:gd name="T1" fmla="*/ 0 h 1807299"/>
                  <a:gd name="T2" fmla="*/ 1770550 w 1807300"/>
                  <a:gd name="T3" fmla="*/ 638587 h 1807299"/>
                  <a:gd name="T4" fmla="*/ 1415267 w 1807300"/>
                  <a:gd name="T5" fmla="*/ 1653524 h 1807299"/>
                  <a:gd name="T6" fmla="*/ 340705 w 1807300"/>
                  <a:gd name="T7" fmla="*/ 1613092 h 1807299"/>
                  <a:gd name="T8" fmla="*/ 62697 w 1807300"/>
                  <a:gd name="T9" fmla="*/ 574325 h 1807299"/>
                  <a:gd name="T10" fmla="*/ 905375 w 1807300"/>
                  <a:gd name="T11" fmla="*/ 905379 h 1807299"/>
                  <a:gd name="T12" fmla="*/ 905375 w 1807300"/>
                  <a:gd name="T13" fmla="*/ 0 h 1807299"/>
                  <a:gd name="T14" fmla="*/ 905375 w 1807300"/>
                  <a:gd name="T15" fmla="*/ 0 h 1807299"/>
                  <a:gd name="T16" fmla="*/ 1770550 w 1807300"/>
                  <a:gd name="T17" fmla="*/ 638587 h 1807299"/>
                  <a:gd name="T18" fmla="*/ 1415267 w 1807300"/>
                  <a:gd name="T19" fmla="*/ 1653524 h 1807299"/>
                  <a:gd name="T20" fmla="*/ 340705 w 1807300"/>
                  <a:gd name="T21" fmla="*/ 1613092 h 1807299"/>
                  <a:gd name="T22" fmla="*/ 62697 w 1807300"/>
                  <a:gd name="T23" fmla="*/ 574325 h 180729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07300" h="1807299" stroke="0">
                    <a:moveTo>
                      <a:pt x="903650" y="0"/>
                    </a:moveTo>
                    <a:cubicBezTo>
                      <a:pt x="1300151" y="0"/>
                      <a:pt x="1650337" y="258472"/>
                      <a:pt x="1767176" y="637367"/>
                    </a:cubicBezTo>
                    <a:cubicBezTo>
                      <a:pt x="1884015" y="1016262"/>
                      <a:pt x="1740211" y="1427064"/>
                      <a:pt x="1412570" y="1650366"/>
                    </a:cubicBezTo>
                    <a:cubicBezTo>
                      <a:pt x="1084928" y="1873668"/>
                      <a:pt x="649992" y="1857303"/>
                      <a:pt x="340057" y="1610011"/>
                    </a:cubicBezTo>
                    <a:cubicBezTo>
                      <a:pt x="30122" y="1362719"/>
                      <a:pt x="-82404" y="942272"/>
                      <a:pt x="62577" y="573229"/>
                    </a:cubicBezTo>
                    <a:lnTo>
                      <a:pt x="903650" y="903650"/>
                    </a:lnTo>
                    <a:lnTo>
                      <a:pt x="903650" y="0"/>
                    </a:lnTo>
                    <a:close/>
                  </a:path>
                  <a:path w="1807300" h="1807299" fill="none">
                    <a:moveTo>
                      <a:pt x="903650" y="0"/>
                    </a:moveTo>
                    <a:cubicBezTo>
                      <a:pt x="1300151" y="0"/>
                      <a:pt x="1650337" y="258472"/>
                      <a:pt x="1767176" y="637367"/>
                    </a:cubicBezTo>
                    <a:cubicBezTo>
                      <a:pt x="1884015" y="1016262"/>
                      <a:pt x="1740211" y="1427064"/>
                      <a:pt x="1412570" y="1650366"/>
                    </a:cubicBezTo>
                    <a:cubicBezTo>
                      <a:pt x="1084928" y="1873668"/>
                      <a:pt x="649992" y="1857303"/>
                      <a:pt x="340057" y="1610011"/>
                    </a:cubicBezTo>
                    <a:cubicBezTo>
                      <a:pt x="30122" y="1362719"/>
                      <a:pt x="-82404" y="942272"/>
                      <a:pt x="62577" y="573229"/>
                    </a:cubicBezTo>
                  </a:path>
                </a:pathLst>
              </a:custGeom>
              <a:noFill/>
              <a:ln w="63500" cap="flat" cmpd="sng">
                <a:solidFill>
                  <a:srgbClr val="0070C0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150000"/>
                  </a:lnSpc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TextBox 44"/>
            <p:cNvSpPr txBox="1"/>
            <p:nvPr/>
          </p:nvSpPr>
          <p:spPr>
            <a:xfrm>
              <a:off x="1756197" y="2011003"/>
              <a:ext cx="1239156" cy="65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科特派工作平台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ktp.tye3.com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TextBox 46"/>
            <p:cNvSpPr txBox="1"/>
            <p:nvPr/>
          </p:nvSpPr>
          <p:spPr>
            <a:xfrm>
              <a:off x="5101199" y="1984832"/>
              <a:ext cx="1560181" cy="65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村部落数字乡村平台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www.tye3.com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TextBox 48"/>
            <p:cNvSpPr txBox="1"/>
            <p:nvPr/>
          </p:nvSpPr>
          <p:spPr>
            <a:xfrm>
              <a:off x="5344450" y="3487306"/>
              <a:ext cx="1239156" cy="356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乡旅小程序平台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6" name="Picture 2" descr="C:\Users\Administrator\Desktop\线路规划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6605952" y="2032265"/>
              <a:ext cx="343644" cy="343644"/>
            </a:xfrm>
            <a:prstGeom prst="rect">
              <a:avLst/>
            </a:prstGeom>
            <a:noFill/>
          </p:spPr>
        </p:pic>
        <p:pic>
          <p:nvPicPr>
            <p:cNvPr id="87" name="Picture 2" descr="C:\Users\Administrator\Desktop\行程定制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06188" y="3581281"/>
              <a:ext cx="232420" cy="232420"/>
            </a:xfrm>
            <a:prstGeom prst="rect">
              <a:avLst/>
            </a:prstGeom>
            <a:noFill/>
          </p:spPr>
        </p:pic>
        <p:pic>
          <p:nvPicPr>
            <p:cNvPr id="88" name="Picture 3" descr="C:\Users\Administrator\Desktop\天气预报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33054" y="3527266"/>
              <a:ext cx="304428" cy="304428"/>
            </a:xfrm>
            <a:prstGeom prst="rect">
              <a:avLst/>
            </a:prstGeom>
            <a:noFill/>
          </p:spPr>
        </p:pic>
        <p:pic>
          <p:nvPicPr>
            <p:cNvPr id="89" name="Picture 4" descr="C:\Users\Administrator\Desktop\信息查询 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2943" y="2140258"/>
              <a:ext cx="232420" cy="232420"/>
            </a:xfrm>
            <a:prstGeom prst="rect">
              <a:avLst/>
            </a:prstGeom>
            <a:noFill/>
          </p:spPr>
        </p:pic>
        <p:sp>
          <p:nvSpPr>
            <p:cNvPr id="90" name="TextBox 50"/>
            <p:cNvSpPr txBox="1"/>
            <p:nvPr/>
          </p:nvSpPr>
          <p:spPr>
            <a:xfrm>
              <a:off x="1817920" y="3491395"/>
              <a:ext cx="1239156" cy="356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新媒体宣传平台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/>
    </mc:Choice>
    <mc:Fallback>
      <p:transition spd="slow" advClick="0"/>
    </mc:Fallback>
  </mc:AlternateContent>
</p:sld>
</file>

<file path=ppt/tags/tag1.xml><?xml version="1.0" encoding="utf-8"?>
<p:tagLst xmlns:p="http://schemas.openxmlformats.org/presentationml/2006/main">
  <p:tag name="ISPRING_PRESENTATION_TITLE" val="蓝色简约公司介绍企业宣传推广PPT模板"/>
  <p:tag name="COMMONDATA" val="eyJoZGlkIjoiMDIzMDZmYjNmNmI3M2JlNmRmZDQwMzNkNWFkYzI2MzIifQ=="/>
  <p:tag name="KSO_WPP_MARK_KEY" val="2cf0956d-a0ca-4297-88bb-8d1a14960d5d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1443</Words>
  <Application>WPS 演示</Application>
  <PresentationFormat>宽屏</PresentationFormat>
  <Paragraphs>230</Paragraphs>
  <Slides>15</Slides>
  <Notes>68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Kartika</vt:lpstr>
      <vt:lpstr>方正姚体</vt:lpstr>
      <vt:lpstr>Calibri</vt:lpstr>
      <vt:lpstr>字魂59号-创粗黑</vt:lpstr>
      <vt:lpstr>黑体</vt:lpstr>
      <vt:lpstr>Wingdings</vt:lpstr>
      <vt:lpstr>Century Gothic</vt:lpstr>
      <vt:lpstr>Microsoft JhengHei</vt:lpstr>
      <vt:lpstr>等线</vt:lpstr>
      <vt:lpstr>Arial Unicode MS</vt:lpstr>
      <vt:lpstr>等线 Light</vt:lpstr>
      <vt:lpstr>Malgun Gothic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Administrator</dc:creator>
  <cp:lastModifiedBy>namizhu</cp:lastModifiedBy>
  <cp:revision>98</cp:revision>
  <dcterms:created xsi:type="dcterms:W3CDTF">2018-02-24T06:24:00Z</dcterms:created>
  <dcterms:modified xsi:type="dcterms:W3CDTF">2022-09-15T02:23:21Z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BA34659AB01C44EB9F1D3CFCF3E58B55</vt:lpwstr>
  </property>
  <property fmtid="{D5CDD505-2E9C-101B-9397-08002B2CF9AE}" pid="3" name="KSOProductBuildVer">
    <vt:lpwstr>2052-11.1.0.12313</vt:lpwstr>
  </property>
</Properties>
</file>