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handoutMasterIdLst>
    <p:handoutMasterId r:id="rId37"/>
  </p:handoutMasterIdLst>
  <p:sldIdLst>
    <p:sldId id="257" r:id="rId4"/>
    <p:sldId id="325" r:id="rId5"/>
    <p:sldId id="324" r:id="rId6"/>
    <p:sldId id="326" r:id="rId7"/>
    <p:sldId id="276" r:id="rId8"/>
    <p:sldId id="277" r:id="rId9"/>
    <p:sldId id="278" r:id="rId10"/>
    <p:sldId id="297" r:id="rId11"/>
    <p:sldId id="281" r:id="rId12"/>
    <p:sldId id="283" r:id="rId13"/>
    <p:sldId id="284" r:id="rId14"/>
    <p:sldId id="285" r:id="rId15"/>
    <p:sldId id="289" r:id="rId16"/>
    <p:sldId id="293" r:id="rId17"/>
    <p:sldId id="286" r:id="rId18"/>
    <p:sldId id="290" r:id="rId19"/>
    <p:sldId id="294" r:id="rId20"/>
    <p:sldId id="288" r:id="rId21"/>
    <p:sldId id="299" r:id="rId22"/>
    <p:sldId id="291" r:id="rId23"/>
    <p:sldId id="300" r:id="rId24"/>
    <p:sldId id="301" r:id="rId25"/>
    <p:sldId id="295" r:id="rId26"/>
    <p:sldId id="287" r:id="rId27"/>
    <p:sldId id="298" r:id="rId28"/>
    <p:sldId id="292" r:id="rId29"/>
    <p:sldId id="302" r:id="rId30"/>
    <p:sldId id="303" r:id="rId31"/>
    <p:sldId id="296" r:id="rId32"/>
    <p:sldId id="304" r:id="rId33"/>
    <p:sldId id="306" r:id="rId34"/>
    <p:sldId id="305" r:id="rId35"/>
    <p:sldId id="279" r:id="rId36"/>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5" d="100"/>
          <a:sy n="75" d="100"/>
        </p:scale>
        <p:origin x="974" y="1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65.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jpeg"/><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图片1"/>
          <p:cNvPicPr>
            <a:picLocks noChangeAspect="1"/>
          </p:cNvPicPr>
          <p:nvPr userDrawn="1"/>
        </p:nvPicPr>
        <p:blipFill>
          <a:blip r:embed="rId2"/>
          <a:stretch>
            <a:fillRect/>
          </a:stretch>
        </p:blipFill>
        <p:spPr>
          <a:xfrm>
            <a:off x="-635" y="0"/>
            <a:ext cx="12192635" cy="6857365"/>
          </a:xfrm>
          <a:prstGeom prst="rect">
            <a:avLst/>
          </a:prstGeom>
        </p:spPr>
      </p:pic>
      <p:pic>
        <p:nvPicPr>
          <p:cNvPr id="11" name="图片 10" descr="图片2"/>
          <p:cNvPicPr>
            <a:picLocks noChangeAspect="1"/>
          </p:cNvPicPr>
          <p:nvPr userDrawn="1"/>
        </p:nvPicPr>
        <p:blipFill>
          <a:blip r:embed="rId3"/>
          <a:stretch>
            <a:fillRect/>
          </a:stretch>
        </p:blipFill>
        <p:spPr>
          <a:xfrm>
            <a:off x="-635" y="0"/>
            <a:ext cx="12192000" cy="6857365"/>
          </a:xfrm>
          <a:prstGeom prst="rect">
            <a:avLst/>
          </a:prstGeom>
        </p:spPr>
      </p:pic>
      <p:pic>
        <p:nvPicPr>
          <p:cNvPr id="12" name="图片 11" descr="图片3"/>
          <p:cNvPicPr>
            <a:picLocks noChangeAspect="1"/>
          </p:cNvPicPr>
          <p:nvPr userDrawn="1"/>
        </p:nvPicPr>
        <p:blipFill>
          <a:blip r:embed="rId4"/>
          <a:stretch>
            <a:fillRect/>
          </a:stretch>
        </p:blipFill>
        <p:spPr>
          <a:xfrm>
            <a:off x="1692910" y="964565"/>
            <a:ext cx="9618980" cy="5645785"/>
          </a:xfrm>
          <a:prstGeom prst="rect">
            <a:avLst/>
          </a:prstGeom>
        </p:spPr>
      </p:pic>
      <p:sp>
        <p:nvSpPr>
          <p:cNvPr id="13" name="文本框 12"/>
          <p:cNvSpPr txBox="1"/>
          <p:nvPr userDrawn="1"/>
        </p:nvSpPr>
        <p:spPr>
          <a:xfrm>
            <a:off x="3813175" y="348615"/>
            <a:ext cx="5384165" cy="460375"/>
          </a:xfrm>
          <a:prstGeom prst="rect">
            <a:avLst/>
          </a:prstGeom>
          <a:noFill/>
        </p:spPr>
        <p:txBody>
          <a:bodyPr wrap="square" rtlCol="0">
            <a:spAutoFit/>
          </a:bodyPr>
          <a:p>
            <a:r>
              <a:rPr lang="zh-CN" altLang="en-US" sz="2400">
                <a:solidFill>
                  <a:schemeClr val="accent2">
                    <a:lumMod val="75000"/>
                  </a:schemeClr>
                </a:solidFill>
                <a:effectLst>
                  <a:outerShdw blurRad="38100" dist="19050" dir="2700000" algn="tl" rotWithShape="0">
                    <a:schemeClr val="dk1">
                      <a:alpha val="40000"/>
                    </a:schemeClr>
                  </a:outerShdw>
                </a:effectLst>
              </a:rPr>
              <a:t>夷陵区妇幼保健院孕妇学校标准化课件</a:t>
            </a:r>
            <a:endParaRPr lang="zh-CN" altLang="en-US" sz="2400">
              <a:solidFill>
                <a:schemeClr val="accent2">
                  <a:lumMod val="75000"/>
                </a:schemeClr>
              </a:solidFill>
              <a:effectLst>
                <a:outerShdw blurRad="38100" dist="19050" dir="2700000" algn="tl" rotWithShape="0">
                  <a:schemeClr val="dk1">
                    <a:alpha val="40000"/>
                  </a:schemeClr>
                </a:outerShdw>
              </a:effectLst>
            </a:endParaRPr>
          </a:p>
        </p:txBody>
      </p:sp>
      <p:pic>
        <p:nvPicPr>
          <p:cNvPr id="6" name="图片 5" descr="图片7"/>
          <p:cNvPicPr>
            <a:picLocks noChangeAspect="1"/>
          </p:cNvPicPr>
          <p:nvPr userDrawn="1"/>
        </p:nvPicPr>
        <p:blipFill>
          <a:blip r:embed="rId5"/>
          <a:srcRect l="5000" t="4992" r="5183" b="5558"/>
          <a:stretch>
            <a:fillRect/>
          </a:stretch>
        </p:blipFill>
        <p:spPr>
          <a:xfrm>
            <a:off x="2976880" y="98425"/>
            <a:ext cx="836295" cy="866140"/>
          </a:xfrm>
          <a:prstGeom prst="ellipse">
            <a:avLst/>
          </a:prstGeom>
        </p:spPr>
      </p:pic>
      <p:pic>
        <p:nvPicPr>
          <p:cNvPr id="8" name="图片 7" descr="图9"/>
          <p:cNvPicPr>
            <a:picLocks noChangeAspect="1"/>
          </p:cNvPicPr>
          <p:nvPr userDrawn="1"/>
        </p:nvPicPr>
        <p:blipFill>
          <a:blip r:embed="rId6"/>
          <a:srcRect l="26793" t="27059" r="25542" b="27131"/>
          <a:stretch>
            <a:fillRect/>
          </a:stretch>
        </p:blipFill>
        <p:spPr>
          <a:xfrm>
            <a:off x="8885555" y="4052570"/>
            <a:ext cx="1356360" cy="162306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tretch>
            <a:fillRect/>
          </a:stretch>
        </p:blipFill>
        <p:spPr>
          <a:xfrm>
            <a:off x="-635" y="-635"/>
            <a:ext cx="12192635" cy="6858635"/>
          </a:xfrm>
          <a:prstGeom prst="rect">
            <a:avLst/>
          </a:prstGeom>
        </p:spPr>
      </p:pic>
      <p:pic>
        <p:nvPicPr>
          <p:cNvPr id="8" name="图片 7" descr="图片2"/>
          <p:cNvPicPr>
            <a:picLocks noChangeAspect="1"/>
          </p:cNvPicPr>
          <p:nvPr userDrawn="1"/>
        </p:nvPicPr>
        <p:blipFill>
          <a:blip r:embed="rId3"/>
          <a:stretch>
            <a:fillRect/>
          </a:stretch>
        </p:blipFill>
        <p:spPr>
          <a:xfrm>
            <a:off x="-635" y="0"/>
            <a:ext cx="12192635" cy="6883400"/>
          </a:xfrm>
          <a:prstGeom prst="rect">
            <a:avLst/>
          </a:prstGeom>
        </p:spPr>
      </p:pic>
      <p:sp>
        <p:nvSpPr>
          <p:cNvPr id="13" name="矩形 12"/>
          <p:cNvSpPr/>
          <p:nvPr userDrawn="1"/>
        </p:nvSpPr>
        <p:spPr>
          <a:xfrm>
            <a:off x="282575" y="299720"/>
            <a:ext cx="11626215" cy="6273165"/>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图片7"/>
          <p:cNvPicPr>
            <a:picLocks noChangeAspect="1"/>
          </p:cNvPicPr>
          <p:nvPr userDrawn="1"/>
        </p:nvPicPr>
        <p:blipFill>
          <a:blip r:embed="rId4"/>
          <a:srcRect l="5000" t="4992" r="5183" b="5558"/>
          <a:stretch>
            <a:fillRect/>
          </a:stretch>
        </p:blipFill>
        <p:spPr>
          <a:xfrm>
            <a:off x="368935" y="411480"/>
            <a:ext cx="570230" cy="591185"/>
          </a:xfrm>
          <a:prstGeom prst="ellipse">
            <a:avLst/>
          </a:prstGeom>
        </p:spPr>
      </p:pic>
      <p:sp>
        <p:nvSpPr>
          <p:cNvPr id="15" name="文本框 14"/>
          <p:cNvSpPr txBox="1"/>
          <p:nvPr userDrawn="1"/>
        </p:nvSpPr>
        <p:spPr>
          <a:xfrm>
            <a:off x="939165" y="522605"/>
            <a:ext cx="4958080" cy="368300"/>
          </a:xfrm>
          <a:prstGeom prst="rect">
            <a:avLst/>
          </a:prstGeom>
          <a:noFill/>
        </p:spPr>
        <p:txBody>
          <a:bodyPr wrap="square" rtlCol="0">
            <a:spAutoFit/>
          </a:bodyPr>
          <a:p>
            <a:r>
              <a:rPr lang="zh-CN" altLang="en-US">
                <a:solidFill>
                  <a:schemeClr val="accent2">
                    <a:lumMod val="75000"/>
                  </a:schemeClr>
                </a:solidFill>
                <a:effectLst>
                  <a:outerShdw blurRad="38100" dist="19050" dir="2700000" algn="tl" rotWithShape="0">
                    <a:schemeClr val="dk1">
                      <a:alpha val="40000"/>
                    </a:schemeClr>
                  </a:outerShdw>
                </a:effectLst>
                <a:sym typeface="+mn-ea"/>
              </a:rPr>
              <a:t>夷陵区妇幼保健院孕妇学校标准化课件</a:t>
            </a:r>
            <a:endParaRPr lang="zh-CN" altLang="en-US">
              <a:solidFill>
                <a:schemeClr val="accent2">
                  <a:lumMod val="75000"/>
                </a:schemeClr>
              </a:solidFill>
              <a:effectLst>
                <a:outerShdw blurRad="38100" dist="19050" dir="2700000" algn="tl" rotWithShape="0">
                  <a:schemeClr val="dk1">
                    <a:alpha val="40000"/>
                  </a:schemeClr>
                </a:outerShdw>
              </a:effectLst>
              <a:sym typeface="+mn-ea"/>
            </a:endParaRPr>
          </a:p>
        </p:txBody>
      </p:sp>
      <p:grpSp>
        <p:nvGrpSpPr>
          <p:cNvPr id="16" name="组合 20"/>
          <p:cNvGrpSpPr/>
          <p:nvPr userDrawn="1"/>
        </p:nvGrpSpPr>
        <p:grpSpPr>
          <a:xfrm>
            <a:off x="1315720" y="1304925"/>
            <a:ext cx="5815330" cy="4568825"/>
            <a:chOff x="3211736" y="85724"/>
            <a:chExt cx="3212671" cy="3493490"/>
          </a:xfrm>
        </p:grpSpPr>
        <p:sp>
          <p:nvSpPr>
            <p:cNvPr id="17" name="圆角矩形 16"/>
            <p:cNvSpPr/>
            <p:nvPr/>
          </p:nvSpPr>
          <p:spPr>
            <a:xfrm rot="5400000">
              <a:off x="3271736" y="426543"/>
              <a:ext cx="3092672" cy="3212671"/>
            </a:xfrm>
            <a:prstGeom prst="roundRect">
              <a:avLst>
                <a:gd name="adj" fmla="val 10535"/>
              </a:avLst>
            </a:prstGeom>
            <a:gradFill flip="none" rotWithShape="1">
              <a:gsLst>
                <a:gs pos="0">
                  <a:schemeClr val="bg1">
                    <a:lumMod val="85000"/>
                  </a:schemeClr>
                </a:gs>
                <a:gs pos="100000">
                  <a:schemeClr val="bg1">
                    <a:lumMod val="95000"/>
                  </a:schemeClr>
                </a:gs>
              </a:gsLst>
              <a:lin ang="0" scaled="1"/>
              <a:tileRect/>
            </a:gradFill>
            <a:ln w="73025">
              <a:noFill/>
            </a:ln>
            <a:effectLst>
              <a:outerShdw blurRad="177800" dist="88900" dir="1800000" sx="99000" sy="99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8" name="圆角矩形 17"/>
            <p:cNvSpPr/>
            <p:nvPr/>
          </p:nvSpPr>
          <p:spPr>
            <a:xfrm rot="16200000" flipV="1">
              <a:off x="3366108" y="478994"/>
              <a:ext cx="2902891" cy="3084994"/>
            </a:xfrm>
            <a:prstGeom prst="roundRect">
              <a:avLst>
                <a:gd name="adj" fmla="val 10535"/>
              </a:avLst>
            </a:prstGeom>
            <a:solidFill>
              <a:srgbClr val="FD87A3"/>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9" name="组合 8"/>
            <p:cNvGrpSpPr/>
            <p:nvPr/>
          </p:nvGrpSpPr>
          <p:grpSpPr>
            <a:xfrm rot="5400000">
              <a:off x="5596752" y="356669"/>
              <a:ext cx="653308" cy="111420"/>
              <a:chOff x="4111386" y="2043778"/>
              <a:chExt cx="926499" cy="158012"/>
            </a:xfrm>
          </p:grpSpPr>
          <p:grpSp>
            <p:nvGrpSpPr>
              <p:cNvPr id="20" name="组合 34"/>
              <p:cNvGrpSpPr/>
              <p:nvPr/>
            </p:nvGrpSpPr>
            <p:grpSpPr>
              <a:xfrm>
                <a:off x="4879875" y="2043778"/>
                <a:ext cx="158010" cy="158012"/>
                <a:chOff x="4486616" y="3001075"/>
                <a:chExt cx="274695" cy="274699"/>
              </a:xfrm>
            </p:grpSpPr>
            <p:sp>
              <p:nvSpPr>
                <p:cNvPr id="21" name="椭圆 20"/>
                <p:cNvSpPr/>
                <p:nvPr/>
              </p:nvSpPr>
              <p:spPr>
                <a:xfrm rot="16200000">
                  <a:off x="4486633" y="3001416"/>
                  <a:ext cx="273830" cy="273247"/>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椭圆 2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25" name="组合 35"/>
              <p:cNvGrpSpPr/>
              <p:nvPr/>
            </p:nvGrpSpPr>
            <p:grpSpPr>
              <a:xfrm>
                <a:off x="4111386" y="2043778"/>
                <a:ext cx="158010" cy="158012"/>
                <a:chOff x="4486616" y="3001075"/>
                <a:chExt cx="274695" cy="274699"/>
              </a:xfrm>
            </p:grpSpPr>
            <p:sp>
              <p:nvSpPr>
                <p:cNvPr id="26" name="椭圆 25"/>
                <p:cNvSpPr/>
                <p:nvPr/>
              </p:nvSpPr>
              <p:spPr>
                <a:xfrm rot="16200000">
                  <a:off x="4486323" y="3001414"/>
                  <a:ext cx="273830" cy="2732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8" name="圆角矩形 2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5" name="圆角矩形 3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6" name="组合 9"/>
            <p:cNvGrpSpPr/>
            <p:nvPr/>
          </p:nvGrpSpPr>
          <p:grpSpPr>
            <a:xfrm rot="5400000">
              <a:off x="3283714" y="357114"/>
              <a:ext cx="653854" cy="111073"/>
              <a:chOff x="4111395" y="1859888"/>
              <a:chExt cx="927277" cy="157518"/>
            </a:xfrm>
          </p:grpSpPr>
          <p:grpSp>
            <p:nvGrpSpPr>
              <p:cNvPr id="43" name="组合 11"/>
              <p:cNvGrpSpPr/>
              <p:nvPr/>
            </p:nvGrpSpPr>
            <p:grpSpPr>
              <a:xfrm>
                <a:off x="4880706" y="1859895"/>
                <a:ext cx="157966" cy="157511"/>
                <a:chOff x="4488039" y="2681388"/>
                <a:chExt cx="274617" cy="273827"/>
              </a:xfrm>
            </p:grpSpPr>
            <p:sp>
              <p:nvSpPr>
                <p:cNvPr id="44" name="椭圆 43"/>
                <p:cNvSpPr/>
                <p:nvPr/>
              </p:nvSpPr>
              <p:spPr>
                <a:xfrm rot="16200000">
                  <a:off x="4555885" y="2746652"/>
                  <a:ext cx="273827" cy="142239"/>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5" name="椭圆 44"/>
                <p:cNvSpPr/>
                <p:nvPr/>
              </p:nvSpPr>
              <p:spPr>
                <a:xfrm rot="16200000">
                  <a:off x="4511601" y="2706651"/>
                  <a:ext cx="224751" cy="2247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6" name="组合 12"/>
              <p:cNvGrpSpPr/>
              <p:nvPr/>
            </p:nvGrpSpPr>
            <p:grpSpPr>
              <a:xfrm>
                <a:off x="4111395" y="1859888"/>
                <a:ext cx="157965" cy="157511"/>
                <a:chOff x="4486620" y="2681382"/>
                <a:chExt cx="274616" cy="273827"/>
              </a:xfrm>
            </p:grpSpPr>
            <p:sp>
              <p:nvSpPr>
                <p:cNvPr id="47" name="椭圆 46"/>
                <p:cNvSpPr/>
                <p:nvPr/>
              </p:nvSpPr>
              <p:spPr>
                <a:xfrm rot="16200000">
                  <a:off x="4486333" y="2681152"/>
                  <a:ext cx="273827" cy="273251"/>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8" name="椭圆 47"/>
                <p:cNvSpPr/>
                <p:nvPr/>
              </p:nvSpPr>
              <p:spPr>
                <a:xfrm rot="16200000">
                  <a:off x="4511583" y="2706631"/>
                  <a:ext cx="224750"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49" name="圆角矩形 48"/>
              <p:cNvSpPr/>
              <p:nvPr/>
            </p:nvSpPr>
            <p:spPr>
              <a:xfrm rot="16200000" flipH="1" flipV="1">
                <a:off x="4563189" y="1590086"/>
                <a:ext cx="22409" cy="748928"/>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0" name="圆角矩形 49"/>
              <p:cNvSpPr/>
              <p:nvPr/>
            </p:nvSpPr>
            <p:spPr>
              <a:xfrm rot="16200000" flipH="1" flipV="1">
                <a:off x="4563190" y="1544514"/>
                <a:ext cx="22409" cy="748928"/>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pic>
        <p:nvPicPr>
          <p:cNvPr id="51" name="图片 50" descr="图10"/>
          <p:cNvPicPr>
            <a:picLocks noChangeAspect="1"/>
          </p:cNvPicPr>
          <p:nvPr userDrawn="1"/>
        </p:nvPicPr>
        <p:blipFill>
          <a:blip r:embed="rId5"/>
          <a:stretch>
            <a:fillRect/>
          </a:stretch>
        </p:blipFill>
        <p:spPr>
          <a:xfrm>
            <a:off x="7692390" y="299720"/>
            <a:ext cx="3795395" cy="6161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tretch>
            <a:fillRect/>
          </a:stretch>
        </p:blipFill>
        <p:spPr>
          <a:xfrm>
            <a:off x="-635" y="-635"/>
            <a:ext cx="12192635" cy="6858635"/>
          </a:xfrm>
          <a:prstGeom prst="rect">
            <a:avLst/>
          </a:prstGeom>
        </p:spPr>
      </p:pic>
      <p:pic>
        <p:nvPicPr>
          <p:cNvPr id="8" name="图片 7" descr="图片2"/>
          <p:cNvPicPr>
            <a:picLocks noChangeAspect="1"/>
          </p:cNvPicPr>
          <p:nvPr userDrawn="1"/>
        </p:nvPicPr>
        <p:blipFill>
          <a:blip r:embed="rId3"/>
          <a:stretch>
            <a:fillRect/>
          </a:stretch>
        </p:blipFill>
        <p:spPr>
          <a:xfrm>
            <a:off x="-635" y="0"/>
            <a:ext cx="12192635" cy="6883400"/>
          </a:xfrm>
          <a:prstGeom prst="rect">
            <a:avLst/>
          </a:prstGeom>
        </p:spPr>
      </p:pic>
      <p:sp>
        <p:nvSpPr>
          <p:cNvPr id="13" name="矩形 12"/>
          <p:cNvSpPr/>
          <p:nvPr userDrawn="1"/>
        </p:nvSpPr>
        <p:spPr>
          <a:xfrm>
            <a:off x="282575" y="299720"/>
            <a:ext cx="11626215" cy="6273165"/>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图片7"/>
          <p:cNvPicPr>
            <a:picLocks noChangeAspect="1"/>
          </p:cNvPicPr>
          <p:nvPr userDrawn="1"/>
        </p:nvPicPr>
        <p:blipFill>
          <a:blip r:embed="rId4"/>
          <a:srcRect l="5000" t="4992" r="5183" b="5558"/>
          <a:stretch>
            <a:fillRect/>
          </a:stretch>
        </p:blipFill>
        <p:spPr>
          <a:xfrm>
            <a:off x="368935" y="411480"/>
            <a:ext cx="570230" cy="591185"/>
          </a:xfrm>
          <a:prstGeom prst="ellipse">
            <a:avLst/>
          </a:prstGeom>
        </p:spPr>
      </p:pic>
      <p:sp>
        <p:nvSpPr>
          <p:cNvPr id="15" name="文本框 14"/>
          <p:cNvSpPr txBox="1"/>
          <p:nvPr userDrawn="1"/>
        </p:nvSpPr>
        <p:spPr>
          <a:xfrm>
            <a:off x="939165" y="522605"/>
            <a:ext cx="4958080" cy="368300"/>
          </a:xfrm>
          <a:prstGeom prst="rect">
            <a:avLst/>
          </a:prstGeom>
          <a:noFill/>
        </p:spPr>
        <p:txBody>
          <a:bodyPr wrap="square" rtlCol="0">
            <a:spAutoFit/>
          </a:bodyPr>
          <a:p>
            <a:r>
              <a:rPr lang="zh-CN" altLang="en-US">
                <a:solidFill>
                  <a:schemeClr val="accent2">
                    <a:lumMod val="75000"/>
                  </a:schemeClr>
                </a:solidFill>
                <a:effectLst>
                  <a:outerShdw blurRad="38100" dist="19050" dir="2700000" algn="tl" rotWithShape="0">
                    <a:schemeClr val="dk1">
                      <a:alpha val="40000"/>
                    </a:schemeClr>
                  </a:outerShdw>
                </a:effectLst>
                <a:sym typeface="+mn-ea"/>
              </a:rPr>
              <a:t>夷陵区妇幼保健院孕妇学校标准化课件</a:t>
            </a:r>
            <a:endParaRPr lang="zh-CN" altLang="en-US">
              <a:solidFill>
                <a:schemeClr val="accent2">
                  <a:lumMod val="75000"/>
                </a:schemeClr>
              </a:solidFill>
              <a:effectLst>
                <a:outerShdw blurRad="38100" dist="19050" dir="2700000" algn="tl" rotWithShape="0">
                  <a:schemeClr val="dk1">
                    <a:alpha val="40000"/>
                  </a:schemeClr>
                </a:outerShdw>
              </a:effectLst>
              <a:sym typeface="+mn-ea"/>
            </a:endParaRPr>
          </a:p>
        </p:txBody>
      </p:sp>
      <p:pic>
        <p:nvPicPr>
          <p:cNvPr id="2" name="图片 1" descr="图片2"/>
          <p:cNvPicPr>
            <a:picLocks noChangeAspect="1"/>
          </p:cNvPicPr>
          <p:nvPr userDrawn="1"/>
        </p:nvPicPr>
        <p:blipFill>
          <a:blip r:embed="rId5"/>
          <a:stretch>
            <a:fillRect/>
          </a:stretch>
        </p:blipFill>
        <p:spPr>
          <a:xfrm>
            <a:off x="10453370" y="5293360"/>
            <a:ext cx="1455420" cy="120523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tretch>
            <a:fillRect/>
          </a:stretch>
        </p:blipFill>
        <p:spPr>
          <a:xfrm>
            <a:off x="-635" y="-635"/>
            <a:ext cx="12192635" cy="6858635"/>
          </a:xfrm>
          <a:prstGeom prst="rect">
            <a:avLst/>
          </a:prstGeom>
        </p:spPr>
      </p:pic>
      <p:pic>
        <p:nvPicPr>
          <p:cNvPr id="8" name="图片 7" descr="图片2"/>
          <p:cNvPicPr>
            <a:picLocks noChangeAspect="1"/>
          </p:cNvPicPr>
          <p:nvPr userDrawn="1"/>
        </p:nvPicPr>
        <p:blipFill>
          <a:blip r:embed="rId3"/>
          <a:stretch>
            <a:fillRect/>
          </a:stretch>
        </p:blipFill>
        <p:spPr>
          <a:xfrm>
            <a:off x="-635" y="0"/>
            <a:ext cx="12192635" cy="6883400"/>
          </a:xfrm>
          <a:prstGeom prst="rect">
            <a:avLst/>
          </a:prstGeom>
        </p:spPr>
      </p:pic>
      <p:sp>
        <p:nvSpPr>
          <p:cNvPr id="13" name="矩形 12"/>
          <p:cNvSpPr/>
          <p:nvPr userDrawn="1"/>
        </p:nvSpPr>
        <p:spPr>
          <a:xfrm>
            <a:off x="282575" y="299720"/>
            <a:ext cx="11626215" cy="6273165"/>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图片7"/>
          <p:cNvPicPr>
            <a:picLocks noChangeAspect="1"/>
          </p:cNvPicPr>
          <p:nvPr userDrawn="1"/>
        </p:nvPicPr>
        <p:blipFill>
          <a:blip r:embed="rId4"/>
          <a:srcRect l="5000" t="4992" r="5183" b="5558"/>
          <a:stretch>
            <a:fillRect/>
          </a:stretch>
        </p:blipFill>
        <p:spPr>
          <a:xfrm>
            <a:off x="368935" y="411480"/>
            <a:ext cx="570230" cy="591185"/>
          </a:xfrm>
          <a:prstGeom prst="ellipse">
            <a:avLst/>
          </a:prstGeom>
        </p:spPr>
      </p:pic>
      <p:sp>
        <p:nvSpPr>
          <p:cNvPr id="15" name="文本框 14"/>
          <p:cNvSpPr txBox="1"/>
          <p:nvPr userDrawn="1"/>
        </p:nvSpPr>
        <p:spPr>
          <a:xfrm>
            <a:off x="939165" y="522605"/>
            <a:ext cx="4958080" cy="368300"/>
          </a:xfrm>
          <a:prstGeom prst="rect">
            <a:avLst/>
          </a:prstGeom>
          <a:noFill/>
        </p:spPr>
        <p:txBody>
          <a:bodyPr wrap="square" rtlCol="0">
            <a:spAutoFit/>
          </a:bodyPr>
          <a:p>
            <a:r>
              <a:rPr lang="zh-CN" altLang="en-US">
                <a:solidFill>
                  <a:schemeClr val="accent2">
                    <a:lumMod val="75000"/>
                  </a:schemeClr>
                </a:solidFill>
                <a:effectLst>
                  <a:outerShdw blurRad="38100" dist="19050" dir="2700000" algn="tl" rotWithShape="0">
                    <a:schemeClr val="dk1">
                      <a:alpha val="40000"/>
                    </a:schemeClr>
                  </a:outerShdw>
                </a:effectLst>
                <a:sym typeface="+mn-ea"/>
              </a:rPr>
              <a:t>夷陵区妇幼保健院孕妇学校标准化课件</a:t>
            </a:r>
            <a:endParaRPr lang="zh-CN" altLang="en-US">
              <a:solidFill>
                <a:schemeClr val="accent2">
                  <a:lumMod val="75000"/>
                </a:schemeClr>
              </a:solidFill>
              <a:effectLst>
                <a:outerShdw blurRad="38100" dist="19050" dir="2700000" algn="tl" rotWithShape="0">
                  <a:schemeClr val="dk1">
                    <a:alpha val="40000"/>
                  </a:schemeClr>
                </a:outerShdw>
              </a:effectLst>
              <a:sym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tretch>
            <a:fillRect/>
          </a:stretch>
        </p:blipFill>
        <p:spPr>
          <a:xfrm>
            <a:off x="-635" y="-635"/>
            <a:ext cx="12192635" cy="6858635"/>
          </a:xfrm>
          <a:prstGeom prst="rect">
            <a:avLst/>
          </a:prstGeom>
        </p:spPr>
      </p:pic>
      <p:pic>
        <p:nvPicPr>
          <p:cNvPr id="8" name="图片 7" descr="图片2"/>
          <p:cNvPicPr>
            <a:picLocks noChangeAspect="1"/>
          </p:cNvPicPr>
          <p:nvPr userDrawn="1"/>
        </p:nvPicPr>
        <p:blipFill>
          <a:blip r:embed="rId3"/>
          <a:stretch>
            <a:fillRect/>
          </a:stretch>
        </p:blipFill>
        <p:spPr>
          <a:xfrm>
            <a:off x="-635" y="0"/>
            <a:ext cx="12192635" cy="6883400"/>
          </a:xfrm>
          <a:prstGeom prst="rect">
            <a:avLst/>
          </a:prstGeom>
        </p:spPr>
      </p:pic>
      <p:sp>
        <p:nvSpPr>
          <p:cNvPr id="13" name="矩形 12"/>
          <p:cNvSpPr/>
          <p:nvPr userDrawn="1"/>
        </p:nvSpPr>
        <p:spPr>
          <a:xfrm>
            <a:off x="283210" y="299720"/>
            <a:ext cx="11626215" cy="6273165"/>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图片7"/>
          <p:cNvPicPr>
            <a:picLocks noChangeAspect="1"/>
          </p:cNvPicPr>
          <p:nvPr userDrawn="1"/>
        </p:nvPicPr>
        <p:blipFill>
          <a:blip r:embed="rId4"/>
          <a:srcRect l="5000" t="4992" r="5183" b="5558"/>
          <a:stretch>
            <a:fillRect/>
          </a:stretch>
        </p:blipFill>
        <p:spPr>
          <a:xfrm>
            <a:off x="368935" y="411480"/>
            <a:ext cx="570230" cy="591185"/>
          </a:xfrm>
          <a:prstGeom prst="ellipse">
            <a:avLst/>
          </a:prstGeom>
        </p:spPr>
      </p:pic>
      <p:sp>
        <p:nvSpPr>
          <p:cNvPr id="15" name="文本框 14"/>
          <p:cNvSpPr txBox="1"/>
          <p:nvPr userDrawn="1"/>
        </p:nvSpPr>
        <p:spPr>
          <a:xfrm>
            <a:off x="939165" y="522605"/>
            <a:ext cx="4958080" cy="368300"/>
          </a:xfrm>
          <a:prstGeom prst="rect">
            <a:avLst/>
          </a:prstGeom>
          <a:noFill/>
        </p:spPr>
        <p:txBody>
          <a:bodyPr wrap="square" rtlCol="0">
            <a:spAutoFit/>
          </a:bodyPr>
          <a:p>
            <a:r>
              <a:rPr lang="zh-CN" altLang="en-US">
                <a:solidFill>
                  <a:schemeClr val="accent2">
                    <a:lumMod val="75000"/>
                  </a:schemeClr>
                </a:solidFill>
                <a:effectLst>
                  <a:outerShdw blurRad="38100" dist="19050" dir="2700000" algn="tl" rotWithShape="0">
                    <a:schemeClr val="dk1">
                      <a:alpha val="40000"/>
                    </a:schemeClr>
                  </a:outerShdw>
                </a:effectLst>
                <a:sym typeface="+mn-ea"/>
              </a:rPr>
              <a:t>夷陵区妇幼保健院孕妇学校标准化课件</a:t>
            </a:r>
            <a:endParaRPr lang="zh-CN" altLang="en-US">
              <a:solidFill>
                <a:schemeClr val="accent2">
                  <a:lumMod val="75000"/>
                </a:schemeClr>
              </a:solidFill>
              <a:effectLst>
                <a:outerShdw blurRad="38100" dist="19050" dir="2700000" algn="tl" rotWithShape="0">
                  <a:schemeClr val="dk1">
                    <a:alpha val="40000"/>
                  </a:schemeClr>
                </a:outerShdw>
              </a:effectLst>
              <a:sym typeface="+mn-ea"/>
            </a:endParaRPr>
          </a:p>
        </p:txBody>
      </p:sp>
      <p:sp>
        <p:nvSpPr>
          <p:cNvPr id="91" name="矩形 16"/>
          <p:cNvSpPr/>
          <p:nvPr userDrawn="1"/>
        </p:nvSpPr>
        <p:spPr>
          <a:xfrm flipV="1">
            <a:off x="7668895" y="299720"/>
            <a:ext cx="4240530" cy="1954530"/>
          </a:xfrm>
          <a:custGeom>
            <a:avLst/>
            <a:gdLst/>
            <a:ahLst/>
            <a:cxnLst/>
            <a:rect l="l" t="t" r="r" b="b"/>
            <a:pathLst>
              <a:path w="4050835" h="2443761">
                <a:moveTo>
                  <a:pt x="4050835" y="0"/>
                </a:moveTo>
                <a:lnTo>
                  <a:pt x="4050835" y="2443761"/>
                </a:lnTo>
                <a:lnTo>
                  <a:pt x="0" y="2443761"/>
                </a:lnTo>
                <a:cubicBezTo>
                  <a:pt x="1808274" y="2320868"/>
                  <a:pt x="3338282" y="1352520"/>
                  <a:pt x="4050835" y="0"/>
                </a:cubicBezTo>
                <a:close/>
              </a:path>
            </a:pathLst>
          </a:custGeom>
          <a:solidFill>
            <a:srgbClr val="FD87A3">
              <a:alpha val="51000"/>
            </a:srgbClr>
          </a:solidFill>
          <a:ln>
            <a:solidFill>
              <a:srgbClr val="FEB0C3"/>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right)">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tretch>
            <a:fillRect/>
          </a:stretch>
        </p:blipFill>
        <p:spPr>
          <a:xfrm>
            <a:off x="-635" y="-635"/>
            <a:ext cx="12192635" cy="6858635"/>
          </a:xfrm>
          <a:prstGeom prst="rect">
            <a:avLst/>
          </a:prstGeom>
        </p:spPr>
      </p:pic>
      <p:pic>
        <p:nvPicPr>
          <p:cNvPr id="8" name="图片 7" descr="图片2"/>
          <p:cNvPicPr>
            <a:picLocks noChangeAspect="1"/>
          </p:cNvPicPr>
          <p:nvPr userDrawn="1"/>
        </p:nvPicPr>
        <p:blipFill>
          <a:blip r:embed="rId3"/>
          <a:stretch>
            <a:fillRect/>
          </a:stretch>
        </p:blipFill>
        <p:spPr>
          <a:xfrm>
            <a:off x="-635" y="0"/>
            <a:ext cx="12192635" cy="6883400"/>
          </a:xfrm>
          <a:prstGeom prst="rect">
            <a:avLst/>
          </a:prstGeom>
        </p:spPr>
      </p:pic>
      <p:sp>
        <p:nvSpPr>
          <p:cNvPr id="13" name="矩形 12"/>
          <p:cNvSpPr/>
          <p:nvPr userDrawn="1"/>
        </p:nvSpPr>
        <p:spPr>
          <a:xfrm>
            <a:off x="282575" y="299720"/>
            <a:ext cx="11626215" cy="6273165"/>
          </a:xfrm>
          <a:prstGeom prst="rect">
            <a:avLst/>
          </a:prstGeom>
          <a:solidFill>
            <a:schemeClr val="bg1"/>
          </a:solidFill>
          <a:ln>
            <a:noFill/>
          </a:ln>
          <a:effectLst>
            <a:outerShdw blurRad="63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图片7"/>
          <p:cNvPicPr>
            <a:picLocks noChangeAspect="1"/>
          </p:cNvPicPr>
          <p:nvPr userDrawn="1"/>
        </p:nvPicPr>
        <p:blipFill>
          <a:blip r:embed="rId4"/>
          <a:srcRect l="5000" t="4992" r="5183" b="5558"/>
          <a:stretch>
            <a:fillRect/>
          </a:stretch>
        </p:blipFill>
        <p:spPr>
          <a:xfrm>
            <a:off x="368935" y="411480"/>
            <a:ext cx="570230" cy="591185"/>
          </a:xfrm>
          <a:prstGeom prst="ellipse">
            <a:avLst/>
          </a:prstGeom>
        </p:spPr>
      </p:pic>
      <p:sp>
        <p:nvSpPr>
          <p:cNvPr id="15" name="文本框 14"/>
          <p:cNvSpPr txBox="1"/>
          <p:nvPr userDrawn="1"/>
        </p:nvSpPr>
        <p:spPr>
          <a:xfrm>
            <a:off x="939165" y="522605"/>
            <a:ext cx="4958080" cy="368300"/>
          </a:xfrm>
          <a:prstGeom prst="rect">
            <a:avLst/>
          </a:prstGeom>
          <a:noFill/>
        </p:spPr>
        <p:txBody>
          <a:bodyPr wrap="square" rtlCol="0">
            <a:spAutoFit/>
          </a:bodyPr>
          <a:p>
            <a:r>
              <a:rPr lang="zh-CN" altLang="en-US">
                <a:solidFill>
                  <a:schemeClr val="accent2">
                    <a:lumMod val="75000"/>
                  </a:schemeClr>
                </a:solidFill>
                <a:effectLst>
                  <a:outerShdw blurRad="38100" dist="19050" dir="2700000" algn="tl" rotWithShape="0">
                    <a:schemeClr val="dk1">
                      <a:alpha val="40000"/>
                    </a:schemeClr>
                  </a:outerShdw>
                </a:effectLst>
                <a:sym typeface="+mn-ea"/>
              </a:rPr>
              <a:t>夷陵区妇幼保健院孕妇学校标准化课件</a:t>
            </a:r>
            <a:endParaRPr lang="zh-CN" altLang="en-US">
              <a:solidFill>
                <a:schemeClr val="accent2">
                  <a:lumMod val="75000"/>
                </a:schemeClr>
              </a:solidFill>
              <a:effectLst>
                <a:outerShdw blurRad="38100" dist="19050" dir="2700000" algn="tl" rotWithShape="0">
                  <a:schemeClr val="dk1">
                    <a:alpha val="40000"/>
                  </a:schemeClr>
                </a:outerShdw>
              </a:effectLst>
              <a:sym typeface="+mn-ea"/>
            </a:endParaRPr>
          </a:p>
        </p:txBody>
      </p:sp>
      <p:sp>
        <p:nvSpPr>
          <p:cNvPr id="30" name="椭圆 29"/>
          <p:cNvSpPr/>
          <p:nvPr userDrawn="1"/>
        </p:nvSpPr>
        <p:spPr>
          <a:xfrm>
            <a:off x="9666605" y="411480"/>
            <a:ext cx="920115" cy="807720"/>
          </a:xfrm>
          <a:prstGeom prst="ellipse">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椭圆 28"/>
          <p:cNvSpPr/>
          <p:nvPr userDrawn="1"/>
        </p:nvSpPr>
        <p:spPr>
          <a:xfrm>
            <a:off x="11140758" y="1410970"/>
            <a:ext cx="655638" cy="635000"/>
          </a:xfrm>
          <a:prstGeom prst="ellipse">
            <a:avLst/>
          </a:prstGeom>
          <a:solidFill>
            <a:srgbClr val="FB658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椭圆 1"/>
          <p:cNvSpPr/>
          <p:nvPr userDrawn="1"/>
        </p:nvSpPr>
        <p:spPr>
          <a:xfrm>
            <a:off x="10677525" y="337185"/>
            <a:ext cx="1020445" cy="956945"/>
          </a:xfrm>
          <a:prstGeom prst="ellipse">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7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25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7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29" grpId="0" bldLvl="0" animBg="1"/>
      <p:bldP spid="2"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9" name="图片 8" descr="图片1"/>
          <p:cNvPicPr>
            <a:picLocks noChangeAspect="1"/>
          </p:cNvPicPr>
          <p:nvPr userDrawn="1"/>
        </p:nvPicPr>
        <p:blipFill>
          <a:blip r:embed="rId2"/>
          <a:stretch>
            <a:fillRect/>
          </a:stretch>
        </p:blipFill>
        <p:spPr>
          <a:xfrm>
            <a:off x="-635" y="0"/>
            <a:ext cx="12192635" cy="6857365"/>
          </a:xfrm>
          <a:prstGeom prst="rect">
            <a:avLst/>
          </a:prstGeom>
        </p:spPr>
      </p:pic>
      <p:pic>
        <p:nvPicPr>
          <p:cNvPr id="11" name="图片 10" descr="图片2"/>
          <p:cNvPicPr>
            <a:picLocks noChangeAspect="1"/>
          </p:cNvPicPr>
          <p:nvPr userDrawn="1"/>
        </p:nvPicPr>
        <p:blipFill>
          <a:blip r:embed="rId3"/>
          <a:stretch>
            <a:fillRect/>
          </a:stretch>
        </p:blipFill>
        <p:spPr>
          <a:xfrm>
            <a:off x="-635" y="0"/>
            <a:ext cx="12192000" cy="6857365"/>
          </a:xfrm>
          <a:prstGeom prst="rect">
            <a:avLst/>
          </a:prstGeom>
        </p:spPr>
      </p:pic>
      <p:pic>
        <p:nvPicPr>
          <p:cNvPr id="12" name="图片 11" descr="图片3"/>
          <p:cNvPicPr>
            <a:picLocks noChangeAspect="1"/>
          </p:cNvPicPr>
          <p:nvPr userDrawn="1"/>
        </p:nvPicPr>
        <p:blipFill>
          <a:blip r:embed="rId4"/>
          <a:stretch>
            <a:fillRect/>
          </a:stretch>
        </p:blipFill>
        <p:spPr>
          <a:xfrm>
            <a:off x="1692910" y="964565"/>
            <a:ext cx="9618980" cy="5645785"/>
          </a:xfrm>
          <a:prstGeom prst="rect">
            <a:avLst/>
          </a:prstGeom>
        </p:spPr>
      </p:pic>
      <p:sp>
        <p:nvSpPr>
          <p:cNvPr id="13" name="文本框 12"/>
          <p:cNvSpPr txBox="1"/>
          <p:nvPr userDrawn="1"/>
        </p:nvSpPr>
        <p:spPr>
          <a:xfrm>
            <a:off x="3813175" y="348615"/>
            <a:ext cx="5381625" cy="460375"/>
          </a:xfrm>
          <a:prstGeom prst="rect">
            <a:avLst/>
          </a:prstGeom>
          <a:noFill/>
        </p:spPr>
        <p:txBody>
          <a:bodyPr wrap="square" rtlCol="0">
            <a:spAutoFit/>
          </a:bodyPr>
          <a:p>
            <a:r>
              <a:rPr lang="zh-CN" altLang="en-US" sz="2400">
                <a:solidFill>
                  <a:schemeClr val="accent2">
                    <a:lumMod val="75000"/>
                  </a:schemeClr>
                </a:solidFill>
                <a:effectLst>
                  <a:outerShdw blurRad="38100" dist="19050" dir="2700000" algn="tl" rotWithShape="0">
                    <a:schemeClr val="dk1">
                      <a:alpha val="40000"/>
                    </a:schemeClr>
                  </a:outerShdw>
                </a:effectLst>
              </a:rPr>
              <a:t>夷陵区妇幼保健院孕妇学校标准化课件</a:t>
            </a:r>
            <a:endParaRPr lang="zh-CN" altLang="en-US" sz="2400">
              <a:solidFill>
                <a:schemeClr val="accent2">
                  <a:lumMod val="75000"/>
                </a:schemeClr>
              </a:solidFill>
              <a:effectLst>
                <a:outerShdw blurRad="38100" dist="19050" dir="2700000" algn="tl" rotWithShape="0">
                  <a:schemeClr val="dk1">
                    <a:alpha val="40000"/>
                  </a:schemeClr>
                </a:outerShdw>
              </a:effectLst>
            </a:endParaRPr>
          </a:p>
        </p:txBody>
      </p:sp>
      <p:pic>
        <p:nvPicPr>
          <p:cNvPr id="6" name="图片 5" descr="图片7"/>
          <p:cNvPicPr>
            <a:picLocks noChangeAspect="1"/>
          </p:cNvPicPr>
          <p:nvPr userDrawn="1"/>
        </p:nvPicPr>
        <p:blipFill>
          <a:blip r:embed="rId5"/>
          <a:srcRect l="5000" t="4992" r="5183" b="5558"/>
          <a:stretch>
            <a:fillRect/>
          </a:stretch>
        </p:blipFill>
        <p:spPr>
          <a:xfrm>
            <a:off x="2976880" y="98425"/>
            <a:ext cx="836295" cy="866140"/>
          </a:xfrm>
          <a:prstGeom prst="ellipse">
            <a:avLst/>
          </a:prstGeom>
        </p:spPr>
      </p:pic>
      <p:pic>
        <p:nvPicPr>
          <p:cNvPr id="8" name="图片 7" descr="图9"/>
          <p:cNvPicPr>
            <a:picLocks noChangeAspect="1"/>
          </p:cNvPicPr>
          <p:nvPr userDrawn="1"/>
        </p:nvPicPr>
        <p:blipFill>
          <a:blip r:embed="rId6"/>
          <a:srcRect l="26793" t="27059" r="25542" b="27131"/>
          <a:stretch>
            <a:fillRect/>
          </a:stretch>
        </p:blipFill>
        <p:spPr>
          <a:xfrm>
            <a:off x="8885555" y="4052570"/>
            <a:ext cx="1356360" cy="1623060"/>
          </a:xfrm>
          <a:prstGeom prst="ellipse">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1941AB8-6FE3-4F4B-8368-0FE459BE25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EC6EE-D35B-4B54-81ED-FA6F70C257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41AB8-6FE3-4F4B-8368-0FE459BE25C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EC6EE-D35B-4B54-81ED-FA6F70C257E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png"/><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911350" y="2491090"/>
            <a:ext cx="8514080" cy="1260475"/>
          </a:xfrm>
          <a:prstGeom prst="rect">
            <a:avLst/>
          </a:prstGeom>
          <a:noFill/>
        </p:spPr>
        <p:txBody>
          <a:bodyPr wrap="square" rtlCol="0">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sz="4800" b="1" dirty="0">
                <a:solidFill>
                  <a:schemeClr val="accent2">
                    <a:lumMod val="75000"/>
                  </a:schemeClr>
                </a:solidFill>
                <a:effectLst/>
                <a:ea typeface="宋体" panose="02010600030101010101" pitchFamily="2" charset="-122"/>
                <a:sym typeface="+mn-ea"/>
              </a:rPr>
              <a:t>产前筛查与产前诊断</a:t>
            </a:r>
            <a:r>
              <a:rPr lang="zh-CN" altLang="en-US" sz="4800" b="1" dirty="0">
                <a:solidFill>
                  <a:schemeClr val="accent2">
                    <a:lumMod val="75000"/>
                  </a:schemeClr>
                </a:solidFill>
                <a:effectLst/>
                <a:ea typeface="宋体" panose="02010600030101010101" pitchFamily="2" charset="-122"/>
                <a:sym typeface="+mn-ea"/>
              </a:rPr>
              <a:t> </a:t>
            </a:r>
            <a:endParaRPr lang="zh-CN" altLang="en-US" sz="4800" b="1" dirty="0">
              <a:solidFill>
                <a:schemeClr val="accent2">
                  <a:lumMod val="75000"/>
                </a:schemeClr>
              </a:solidFill>
              <a:effectLst/>
              <a:ea typeface="宋体" panose="02010600030101010101" pitchFamily="2" charset="-122"/>
              <a:sym typeface="+mn-ea"/>
            </a:endParaRPr>
          </a:p>
          <a:p>
            <a:pPr algn="ctr"/>
            <a:r>
              <a:rPr lang="zh-CN" altLang="en-US" sz="2800" b="1" spc="300" dirty="0">
                <a:solidFill>
                  <a:schemeClr val="accent2">
                    <a:lumMod val="75000"/>
                  </a:schemeClr>
                </a:solidFill>
                <a:effectLst/>
                <a:latin typeface="微软雅黑" panose="020B0503020204020204" pitchFamily="34" charset="-122"/>
                <a:ea typeface="宋体" panose="02010600030101010101" pitchFamily="2" charset="-122"/>
                <a:sym typeface="+mn-ea"/>
              </a:rPr>
              <a:t>夷陵区妇幼保健院：杨金华</a:t>
            </a:r>
            <a:endParaRPr lang="zh-CN" altLang="en-US" sz="2800" b="1" spc="300" dirty="0">
              <a:solidFill>
                <a:schemeClr val="accent2">
                  <a:lumMod val="75000"/>
                </a:schemeClr>
              </a:solidFill>
              <a:effectLst/>
              <a:latin typeface="微软雅黑" panose="020B0503020204020204" pitchFamily="34" charset="-122"/>
              <a:ea typeface="宋体" panose="02010600030101010101" pitchFamily="2" charset="-122"/>
              <a:sym typeface="+mn-ea"/>
            </a:endParaRPr>
          </a:p>
        </p:txBody>
      </p:sp>
      <p:sp>
        <p:nvSpPr>
          <p:cNvPr id="3" name="文本框 2"/>
          <p:cNvSpPr txBox="1"/>
          <p:nvPr/>
        </p:nvSpPr>
        <p:spPr>
          <a:xfrm>
            <a:off x="6884035" y="4351020"/>
            <a:ext cx="2042160" cy="368300"/>
          </a:xfrm>
          <a:prstGeom prst="rect">
            <a:avLst/>
          </a:prstGeom>
          <a:noFill/>
        </p:spPr>
        <p:txBody>
          <a:bodyPr wrap="square" rtlCol="0">
            <a:spAutoFit/>
          </a:bodyPr>
          <a:p>
            <a:r>
              <a:rPr lang="en-US" altLang="zh-CN"/>
              <a:t>   </a:t>
            </a:r>
            <a:endParaRPr lang="zh-CN"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文本占位符 5122"/>
          <p:cNvSpPr>
            <a:spLocks noGrp="1"/>
          </p:cNvSpPr>
          <p:nvPr>
            <p:ph type="body" idx="1"/>
          </p:nvPr>
        </p:nvSpPr>
        <p:spPr>
          <a:xfrm>
            <a:off x="850265" y="2616200"/>
            <a:ext cx="10490835" cy="3004820"/>
          </a:xfrm>
        </p:spPr>
        <p:txBody>
          <a:bodyPr anchor="t">
            <a:normAutofit fontScale="25000"/>
          </a:bodyPr>
          <a:p>
            <a:pPr marL="3175" indent="-3175">
              <a:lnSpc>
                <a:spcPct val="150000"/>
              </a:lnSpc>
              <a:buNone/>
            </a:pPr>
            <a:r>
              <a:rPr lang="en-US" altLang="zh-CN" sz="2000">
                <a:ea typeface="宋体" panose="02010600030101010101" pitchFamily="2" charset="-122"/>
              </a:rPr>
              <a:t>    </a:t>
            </a:r>
            <a:r>
              <a:rPr lang="en-US" altLang="zh-CN" sz="6000">
                <a:solidFill>
                  <a:schemeClr val="tx1"/>
                </a:solidFill>
                <a:uFillTx/>
                <a:ea typeface="宋体" panose="02010600030101010101" pitchFamily="2" charset="-122"/>
              </a:rPr>
              <a:t> </a:t>
            </a:r>
            <a:r>
              <a:rPr lang="en-US" altLang="zh-CN" sz="6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正常人的体细胞染色体数目为</a:t>
            </a:r>
            <a:r>
              <a:rPr lang="en-US" altLang="zh-CN"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对，包括</a:t>
            </a:r>
            <a:r>
              <a:rPr lang="en-US" altLang="zh-CN"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22</a:t>
            </a: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对常染色体和一对性染色 体。并有一定的形态和结构。性染色体包括</a:t>
            </a:r>
            <a:r>
              <a:rPr lang="en-US" altLang="zh-CN"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染色体和</a:t>
            </a:r>
            <a:r>
              <a:rPr lang="en-US" altLang="zh-CN"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Y</a:t>
            </a: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染色体。</a:t>
            </a:r>
            <a:endPar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175" indent="-3175">
              <a:lnSpc>
                <a:spcPct val="150000"/>
              </a:lnSpc>
              <a:buNone/>
            </a:pPr>
            <a:r>
              <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常规染色体核型分析就是检测人类“生命的天书”中是否存在某些章节“漏印”、“多印”或“错印”，即染色体的数量或结构是否发生改变，从而排除染色体疾病。常见的染色体疾病包括：21三体综合征（即唐氏综合征），18三体综合征，13三体综合征，Turner综合征，染色体易位等。</a:t>
            </a:r>
            <a:endParaRPr lang="zh-CN" altLang="en-US" sz="8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959350" y="1534160"/>
            <a:ext cx="2273935" cy="768350"/>
          </a:xfrm>
          <a:prstGeom prst="rect">
            <a:avLst/>
          </a:prstGeom>
          <a:noFill/>
        </p:spPr>
        <p:txBody>
          <a:bodyPr wrap="square" rtlCol="0">
            <a:spAutoFit/>
          </a:bodyPr>
          <a:p>
            <a:r>
              <a:rPr lang="zh-CN" altLang="en-US" sz="4400" b="1">
                <a:solidFill>
                  <a:schemeClr val="accent2">
                    <a:lumMod val="75000"/>
                  </a:schemeClr>
                </a:solidFill>
              </a:rPr>
              <a:t>染色体</a:t>
            </a:r>
            <a:endParaRPr lang="zh-CN" altLang="en-US" sz="4400" b="1">
              <a:solidFill>
                <a:schemeClr val="accent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占位符 5122"/>
          <p:cNvSpPr>
            <a:spLocks noGrp="1"/>
          </p:cNvSpPr>
          <p:nvPr>
            <p:ph type="body"/>
          </p:nvPr>
        </p:nvSpPr>
        <p:spPr>
          <a:xfrm>
            <a:off x="1321435" y="1050925"/>
            <a:ext cx="8229600" cy="4525963"/>
          </a:xfrm>
        </p:spPr>
        <p:txBody>
          <a:bodyPr anchor="t"/>
          <a:p>
            <a:pPr marL="47625" indent="9525">
              <a:lnSpc>
                <a:spcPct val="150000"/>
              </a:lnSpc>
              <a:buNone/>
            </a:pPr>
            <a:r>
              <a:rPr lang="en-US" altLang="zh-CN" sz="2000">
                <a:latin typeface="宋体" panose="02010600030101010101" pitchFamily="2" charset="-122"/>
              </a:rPr>
              <a:t> </a:t>
            </a:r>
            <a:endParaRPr lang="en-US" altLang="zh-CN" sz="2000">
              <a:latin typeface="宋体" panose="02010600030101010101" pitchFamily="2" charset="-122"/>
            </a:endParaRPr>
          </a:p>
          <a:p>
            <a:pPr marL="47625" indent="9525">
              <a:lnSpc>
                <a:spcPct val="150000"/>
              </a:lnSpc>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我国出生缺陷发生率与世界中等收入国家水平接近，占新生婴儿的</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5.6%</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，全国每年新增出生缺陷约</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万例</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47625" indent="9525">
              <a:lnSpc>
                <a:spcPct val="150000"/>
              </a:lnSpc>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染色体非整倍体是造成出生缺陷的主要原因之一，其中</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三体、</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三体、</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三体较为常见。</a:t>
            </a: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21-</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三体综合征（又称为唐氏综合征）最为常见，且随着母亲年龄的增长有显著上升趋势。</a:t>
            </a: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47625" indent="9525">
              <a:lnSpc>
                <a:spcPct val="150000"/>
              </a:lnSpc>
              <a:spcBef>
                <a:spcPct val="0"/>
              </a:spcBef>
            </a:pP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文本占位符 6146"/>
          <p:cNvSpPr>
            <a:spLocks noGrp="1"/>
          </p:cNvSpPr>
          <p:nvPr>
            <p:ph type="body"/>
          </p:nvPr>
        </p:nvSpPr>
        <p:spPr>
          <a:xfrm>
            <a:off x="1824355" y="2508250"/>
            <a:ext cx="8542655" cy="3660140"/>
          </a:xfrm>
        </p:spPr>
        <p:txBody>
          <a:bodyPr anchor="t"/>
          <a:p>
            <a:pPr marL="212725" lvl="1" indent="0">
              <a:lnSpc>
                <a:spcPct val="150000"/>
              </a:lnSpc>
              <a:spcBef>
                <a:spcPct val="0"/>
              </a:spcBef>
            </a:pPr>
            <a:r>
              <a:rPr lang="en-US" altLang="zh-CN" sz="2000">
                <a:latin typeface="微软雅黑" panose="020B0503020204020204" pitchFamily="34" charset="-122"/>
                <a:ea typeface="微软雅黑" panose="020B0503020204020204" pitchFamily="34" charset="-122"/>
              </a:rPr>
              <a:t>    2016ACOG</a:t>
            </a:r>
            <a:r>
              <a:rPr lang="zh-CN" altLang="en-US" sz="2000">
                <a:latin typeface="微软雅黑" panose="020B0503020204020204" pitchFamily="34" charset="-122"/>
                <a:ea typeface="微软雅黑" panose="020B0503020204020204" pitchFamily="34" charset="-122"/>
              </a:rPr>
              <a:t>发布的胎儿非整倍体筛查中指出，一般在</a:t>
            </a:r>
            <a:r>
              <a:rPr lang="en-US" altLang="zh-CN" sz="2000">
                <a:latin typeface="微软雅黑" panose="020B0503020204020204" pitchFamily="34" charset="-122"/>
                <a:ea typeface="微软雅黑" panose="020B0503020204020204" pitchFamily="34" charset="-122"/>
              </a:rPr>
              <a:t>10-13+6</a:t>
            </a:r>
            <a:r>
              <a:rPr lang="zh-CN" altLang="en-US" sz="2000">
                <a:latin typeface="微软雅黑" panose="020B0503020204020204" pitchFamily="34" charset="-122"/>
                <a:ea typeface="微软雅黑" panose="020B0503020204020204" pitchFamily="34" charset="-122"/>
              </a:rPr>
              <a:t>周行早 </a:t>
            </a:r>
            <a:endParaRPr lang="zh-CN" altLang="en-US" sz="2000">
              <a:latin typeface="微软雅黑" panose="020B0503020204020204" pitchFamily="34" charset="-122"/>
              <a:ea typeface="微软雅黑" panose="020B0503020204020204" pitchFamily="34" charset="-122"/>
            </a:endParaRPr>
          </a:p>
          <a:p>
            <a:pPr marL="212725" lvl="1" indent="0">
              <a:lnSpc>
                <a:spcPct val="150000"/>
              </a:lnSpc>
              <a:spcBef>
                <a:spcPct val="0"/>
              </a:spcBef>
              <a:buNone/>
            </a:pPr>
            <a:r>
              <a:rPr lang="zh-CN" altLang="en-US" sz="2000">
                <a:latin typeface="微软雅黑" panose="020B0503020204020204" pitchFamily="34" charset="-122"/>
                <a:ea typeface="微软雅黑" panose="020B0503020204020204" pitchFamily="34" charset="-122"/>
              </a:rPr>
              <a:t>     期筛查，项目包括</a:t>
            </a:r>
            <a:r>
              <a:rPr lang="en-US" altLang="zh-CN" sz="2000">
                <a:latin typeface="微软雅黑" panose="020B0503020204020204" pitchFamily="34" charset="-122"/>
                <a:ea typeface="微软雅黑" panose="020B0503020204020204" pitchFamily="34" charset="-122"/>
              </a:rPr>
              <a:t>NT</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β-hCG</a:t>
            </a:r>
            <a:r>
              <a:rPr lang="zh-CN" altLang="en-US" sz="2000">
                <a:latin typeface="微软雅黑" panose="020B0503020204020204" pitchFamily="34" charset="-122"/>
                <a:ea typeface="微软雅黑" panose="020B0503020204020204" pitchFamily="34" charset="-122"/>
              </a:rPr>
              <a:t>总量和妊娠相关血浆蛋白</a:t>
            </a:r>
            <a:r>
              <a:rPr lang="en-US" altLang="zh-CN" sz="2000">
                <a:latin typeface="微软雅黑" panose="020B0503020204020204" pitchFamily="34" charset="-122"/>
                <a:ea typeface="微软雅黑" panose="020B0503020204020204" pitchFamily="34" charset="-122"/>
              </a:rPr>
              <a:t>A</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PAPP-A)  </a:t>
            </a:r>
            <a:endParaRPr lang="en-US" altLang="zh-CN" sz="2000">
              <a:latin typeface="微软雅黑" panose="020B0503020204020204" pitchFamily="34" charset="-122"/>
              <a:ea typeface="微软雅黑" panose="020B0503020204020204" pitchFamily="34" charset="-122"/>
            </a:endParaRPr>
          </a:p>
          <a:p>
            <a:pPr marL="212725" lvl="1" indent="0">
              <a:lnSpc>
                <a:spcPct val="150000"/>
              </a:lnSpc>
              <a:spcBef>
                <a:spcPct val="0"/>
              </a:spcBef>
              <a:buNone/>
            </a:pP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的水平，结合母体年龄、既往史和体重、胎儿数量计算风险值。</a:t>
            </a:r>
            <a:endParaRPr lang="zh-CN" altLang="en-US" sz="2000">
              <a:latin typeface="微软雅黑" panose="020B0503020204020204" pitchFamily="34" charset="-122"/>
              <a:ea typeface="微软雅黑" panose="020B0503020204020204" pitchFamily="34" charset="-122"/>
            </a:endParaRPr>
          </a:p>
          <a:p>
            <a:pPr marL="212725" lvl="1" indent="0">
              <a:lnSpc>
                <a:spcPct val="150000"/>
              </a:lnSpc>
              <a:spcBef>
                <a:spcPct val="0"/>
              </a:spcBef>
            </a:pPr>
            <a:r>
              <a:rPr lang="en-US" altLang="zh-CN" sz="2000">
                <a:latin typeface="微软雅黑" panose="020B0503020204020204" pitchFamily="34" charset="-122"/>
                <a:ea typeface="微软雅黑" panose="020B0503020204020204" pitchFamily="34" charset="-122"/>
              </a:rPr>
              <a:t>    NT</a:t>
            </a:r>
            <a:r>
              <a:rPr lang="zh-CN" altLang="en-US" sz="2000">
                <a:latin typeface="微软雅黑" panose="020B0503020204020204" pitchFamily="34" charset="-122"/>
                <a:ea typeface="微软雅黑" panose="020B0503020204020204" pitchFamily="34" charset="-122"/>
              </a:rPr>
              <a:t>超过</a:t>
            </a:r>
            <a:r>
              <a:rPr lang="en-US" altLang="zh-CN" sz="2000">
                <a:latin typeface="微软雅黑" panose="020B0503020204020204" pitchFamily="34" charset="-122"/>
                <a:ea typeface="微软雅黑" panose="020B0503020204020204" pitchFamily="34" charset="-122"/>
              </a:rPr>
              <a:t>3mm</a:t>
            </a:r>
            <a:r>
              <a:rPr lang="zh-CN" altLang="en-US" sz="2000">
                <a:latin typeface="微软雅黑" panose="020B0503020204020204" pitchFamily="34" charset="-122"/>
                <a:ea typeface="微软雅黑" panose="020B0503020204020204" pitchFamily="34" charset="-122"/>
              </a:rPr>
              <a:t>或超过头臀径的</a:t>
            </a:r>
            <a:r>
              <a:rPr lang="en-US" altLang="zh-CN" sz="2000">
                <a:latin typeface="微软雅黑" panose="020B0503020204020204" pitchFamily="34" charset="-122"/>
                <a:ea typeface="微软雅黑" panose="020B0503020204020204" pitchFamily="34" charset="-122"/>
              </a:rPr>
              <a:t>99%</a:t>
            </a:r>
            <a:r>
              <a:rPr lang="zh-CN" altLang="en-US" sz="2000">
                <a:latin typeface="微软雅黑" panose="020B0503020204020204" pitchFamily="34" charset="-122"/>
                <a:ea typeface="微软雅黑" panose="020B0503020204020204" pitchFamily="34" charset="-122"/>
              </a:rPr>
              <a:t>百分位数通常认为是异常的。</a:t>
            </a:r>
            <a:endParaRPr lang="zh-CN" altLang="en-US" sz="2000">
              <a:latin typeface="微软雅黑" panose="020B0503020204020204" pitchFamily="34" charset="-122"/>
              <a:ea typeface="微软雅黑" panose="020B0503020204020204" pitchFamily="34" charset="-122"/>
            </a:endParaRPr>
          </a:p>
          <a:p>
            <a:pPr marL="212725" lvl="1" indent="0">
              <a:lnSpc>
                <a:spcPct val="150000"/>
              </a:lnSpc>
              <a:spcBef>
                <a:spcPct val="0"/>
              </a:spcBef>
            </a:pPr>
            <a:r>
              <a:rPr lang="zh-CN" altLang="en-US" sz="2000">
                <a:latin typeface="微软雅黑" panose="020B0503020204020204" pitchFamily="34" charset="-122"/>
                <a:ea typeface="微软雅黑" panose="020B0503020204020204" pitchFamily="34" charset="-122"/>
              </a:rPr>
              <a:t>    主要优点是与孕中期相比，其唐氏综合征的检查率稍高，</a:t>
            </a:r>
            <a:r>
              <a:rPr lang="zh-CN" altLang="en-US" sz="2000" b="1">
                <a:solidFill>
                  <a:srgbClr val="C00000"/>
                </a:solidFill>
                <a:latin typeface="微软雅黑" panose="020B0503020204020204" pitchFamily="34" charset="-122"/>
                <a:ea typeface="微软雅黑" panose="020B0503020204020204" pitchFamily="34" charset="-122"/>
              </a:rPr>
              <a:t>便于早期诊</a:t>
            </a:r>
            <a:endParaRPr lang="zh-CN" altLang="en-US" sz="2000" b="1">
              <a:solidFill>
                <a:srgbClr val="C00000"/>
              </a:solidFill>
              <a:latin typeface="微软雅黑" panose="020B0503020204020204" pitchFamily="34" charset="-122"/>
              <a:ea typeface="微软雅黑" panose="020B0503020204020204" pitchFamily="34" charset="-122"/>
            </a:endParaRPr>
          </a:p>
          <a:p>
            <a:pPr marL="212725" lvl="1" indent="0">
              <a:lnSpc>
                <a:spcPct val="150000"/>
              </a:lnSpc>
              <a:spcBef>
                <a:spcPct val="0"/>
              </a:spcBef>
              <a:buNone/>
            </a:pPr>
            <a:r>
              <a:rPr lang="zh-CN" altLang="en-US" sz="2000" b="1">
                <a:solidFill>
                  <a:srgbClr val="C00000"/>
                </a:solidFill>
                <a:latin typeface="微软雅黑" panose="020B0503020204020204" pitchFamily="34" charset="-122"/>
                <a:ea typeface="微软雅黑" panose="020B0503020204020204" pitchFamily="34" charset="-122"/>
              </a:rPr>
              <a:t>     断胎儿及胎盘疾病，但是不利于诊断腹壁缺损等开放性畸形</a:t>
            </a:r>
            <a:r>
              <a:rPr lang="zh-CN" altLang="en-US" sz="2000">
                <a:latin typeface="微软雅黑" panose="020B0503020204020204" pitchFamily="34" charset="-122"/>
                <a:ea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endParaRPr>
          </a:p>
        </p:txBody>
      </p:sp>
      <p:sp>
        <p:nvSpPr>
          <p:cNvPr id="2" name="文本框 1"/>
          <p:cNvSpPr txBox="1"/>
          <p:nvPr/>
        </p:nvSpPr>
        <p:spPr>
          <a:xfrm>
            <a:off x="3537585" y="1455420"/>
            <a:ext cx="4836160" cy="768350"/>
          </a:xfrm>
          <a:prstGeom prst="rect">
            <a:avLst/>
          </a:prstGeom>
          <a:noFill/>
        </p:spPr>
        <p:txBody>
          <a:bodyPr wrap="square" rtlCol="0">
            <a:spAutoFit/>
          </a:bodyPr>
          <a:p>
            <a:r>
              <a:rPr lang="zh-CN" altLang="en-US" sz="4400" b="1">
                <a:solidFill>
                  <a:schemeClr val="accent2">
                    <a:lumMod val="75000"/>
                  </a:schemeClr>
                </a:solidFill>
              </a:rPr>
              <a:t>唐氏筛查早期筛查</a:t>
            </a:r>
            <a:endParaRPr lang="zh-CN" altLang="en-US" sz="4400" b="1">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文本占位符 8194"/>
          <p:cNvSpPr>
            <a:spLocks noGrp="1"/>
          </p:cNvSpPr>
          <p:nvPr>
            <p:ph type="body" idx="1"/>
          </p:nvPr>
        </p:nvSpPr>
        <p:spPr>
          <a:xfrm>
            <a:off x="1102360" y="2715895"/>
            <a:ext cx="9661525" cy="3774440"/>
          </a:xfrm>
        </p:spPr>
        <p:txBody>
          <a:bodyPr anchor="t"/>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三联标志物筛查通过检测血清</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hCG</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AFP</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和未结合</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UE3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进行风险评估。三联筛查比四联筛查、妊娠早期筛查对唐氏综合征的敏感性更低。</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四联筛查：通常在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15-22+6</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周开展。最佳筛查时间为</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16-18</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周，便于筛查胎儿神经管缺陷</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整合筛查</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：逐步序贯筛查是指孕早期检测颈项透明层厚度</a:t>
            </a:r>
            <a:r>
              <a:rPr lang="en-US" altLang="zh-CN" sz="20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(NT)+</a:t>
            </a:r>
            <a:r>
              <a:rPr lang="zh-CN" altLang="en-US" sz="200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中期行三联筛查</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。早筛若为阳性，推荐患者行基因诊断或无创基因检测。早筛若为阴性，告知孕妇在孕中期行四联筛查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795145" y="1623060"/>
            <a:ext cx="8275955" cy="768350"/>
          </a:xfrm>
          <a:prstGeom prst="rect">
            <a:avLst/>
          </a:prstGeom>
          <a:noFill/>
        </p:spPr>
        <p:txBody>
          <a:bodyPr wrap="square" rtlCol="0">
            <a:spAutoFit/>
          </a:bodyPr>
          <a:p>
            <a:r>
              <a:rPr lang="zh-CN" altLang="en-US" sz="4400" b="1">
                <a:solidFill>
                  <a:schemeClr val="accent2">
                    <a:lumMod val="75000"/>
                  </a:schemeClr>
                </a:solidFill>
              </a:rPr>
              <a:t>三联筛查、四联筛查、整合筛查</a:t>
            </a:r>
            <a:endParaRPr lang="zh-CN" altLang="en-US" sz="4400" b="1">
              <a:solidFill>
                <a:schemeClr val="accent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文本框 9220"/>
          <p:cNvSpPr txBox="1"/>
          <p:nvPr/>
        </p:nvSpPr>
        <p:spPr>
          <a:xfrm>
            <a:off x="655955" y="1968500"/>
            <a:ext cx="10880725" cy="4569460"/>
          </a:xfrm>
          <a:prstGeom prst="rect">
            <a:avLst/>
          </a:prstGeom>
          <a:noFill/>
          <a:ln w="9525">
            <a:noFill/>
          </a:ln>
        </p:spPr>
        <p:txBody>
          <a:bodyPr wrap="square">
            <a:spAutoFit/>
          </a:bodyPr>
          <a:p>
            <a:pPr>
              <a:lnSpc>
                <a:spcPct val="150000"/>
              </a:lnSpc>
            </a:pPr>
            <a:r>
              <a:rPr lang="zh-CN" altLang="en-US" dirty="0">
                <a:latin typeface="Arial" panose="020B0604020202020204" pitchFamily="34" charset="0"/>
                <a:ea typeface="宋体" panose="02010600030101010101" pitchFamily="2"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唐氏筛查就是在早中孕期抽取母亲的外周血，测定相应的生化标志物，综合</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孕周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、孕妇</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年龄</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体重</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等各项信息，经过专业的筛查软件，计算出胎儿是否具有染色体异常的风险。</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影响因素</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：采集</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空腹</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血制备的血清质量较好。对唐筛结果影响最大的几个因素为：</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母亲年龄</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：随着母亲年龄的增大而增加；</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孕龄</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：孕龄错误，会导致筛查风险计算错误；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母亲体重</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：当母亲体重过重，相应的血容量增大时，进入母亲血的血清标记物被稀释，需要进行校正；</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胰岛素依赖性糖尿病</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多胎妊娠</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孕妇吸烟</a:t>
            </a:r>
            <a:endPar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试管婴儿（</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IVF</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ICSI</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PGD</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891155" y="1200150"/>
            <a:ext cx="4817745" cy="768350"/>
          </a:xfrm>
          <a:prstGeom prst="rect">
            <a:avLst/>
          </a:prstGeom>
          <a:noFill/>
        </p:spPr>
        <p:txBody>
          <a:bodyPr wrap="square" rtlCol="0">
            <a:spAutoFit/>
          </a:bodyPr>
          <a:p>
            <a:r>
              <a:rPr lang="en-US" altLang="zh-CN" sz="4400" b="1">
                <a:solidFill>
                  <a:schemeClr val="accent2">
                    <a:lumMod val="75000"/>
                  </a:schemeClr>
                </a:solidFill>
              </a:rPr>
              <a:t>  </a:t>
            </a:r>
            <a:r>
              <a:rPr lang="zh-CN" altLang="en-US" sz="4400" b="1">
                <a:solidFill>
                  <a:schemeClr val="accent2">
                    <a:lumMod val="75000"/>
                  </a:schemeClr>
                </a:solidFill>
              </a:rPr>
              <a:t>唐氏血清学筛查</a:t>
            </a:r>
            <a:endParaRPr lang="zh-CN" altLang="en-US" sz="4400" b="1">
              <a:solidFill>
                <a:schemeClr val="accent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rot="10800000">
            <a:off x="1608455" y="962025"/>
            <a:ext cx="8780780" cy="55346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21212"/>
          <p:cNvPicPr>
            <a:picLocks noChangeAspect="1"/>
          </p:cNvPicPr>
          <p:nvPr/>
        </p:nvPicPr>
        <p:blipFill>
          <a:blip r:embed="rId1"/>
          <a:srcRect l="5668" t="15511" r="16207" b="31837"/>
          <a:stretch>
            <a:fillRect/>
          </a:stretch>
        </p:blipFill>
        <p:spPr>
          <a:xfrm>
            <a:off x="1443990" y="1216660"/>
            <a:ext cx="8315960" cy="51542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文本占位符 9218"/>
          <p:cNvSpPr>
            <a:spLocks noGrp="1"/>
          </p:cNvSpPr>
          <p:nvPr>
            <p:ph type="body"/>
          </p:nvPr>
        </p:nvSpPr>
        <p:spPr>
          <a:xfrm>
            <a:off x="1324610" y="2342515"/>
            <a:ext cx="9034145" cy="2689860"/>
          </a:xfrm>
        </p:spPr>
        <p:txBody>
          <a:bodyPr anchor="t">
            <a:normAutofit fontScale="25000"/>
          </a:bodyPr>
          <a:p>
            <a:pPr marL="63500" indent="-38100">
              <a:lnSpc>
                <a:spcPct val="150000"/>
              </a:lnSpc>
              <a:spcBef>
                <a:spcPct val="0"/>
              </a:spcBef>
              <a:buNone/>
            </a:pPr>
            <a:endParaRPr lang="zh-CN" altLang="en-US" sz="6000">
              <a:latin typeface="微软雅黑" panose="020B0503020204020204" pitchFamily="34" charset="-122"/>
              <a:ea typeface="微软雅黑" panose="020B0503020204020204" pitchFamily="34" charset="-122"/>
            </a:endParaRPr>
          </a:p>
          <a:p>
            <a:pPr marL="63500" indent="-38100">
              <a:lnSpc>
                <a:spcPct val="150000"/>
              </a:lnSpc>
              <a:spcBef>
                <a:spcPct val="0"/>
              </a:spcBef>
              <a:buNone/>
            </a:pPr>
            <a:r>
              <a:rPr lang="zh-CN" altLang="en-US" sz="9335">
                <a:solidFill>
                  <a:srgbClr val="FF0000"/>
                </a:solidFill>
                <a:latin typeface="微软雅黑" panose="020B0503020204020204" pitchFamily="34" charset="-122"/>
                <a:ea typeface="微软雅黑" panose="020B0503020204020204" pitchFamily="34" charset="-122"/>
              </a:rPr>
              <a:t>优点</a:t>
            </a:r>
            <a:r>
              <a:rPr lang="zh-CN" altLang="en-US" sz="9335">
                <a:latin typeface="微软雅黑" panose="020B0503020204020204" pitchFamily="34" charset="-122"/>
                <a:ea typeface="微软雅黑" panose="020B0503020204020204" pitchFamily="34" charset="-122"/>
              </a:rPr>
              <a:t>：</a:t>
            </a:r>
            <a:r>
              <a:rPr lang="en-US" altLang="zh-CN" sz="9335">
                <a:latin typeface="微软雅黑" panose="020B0503020204020204" pitchFamily="34" charset="-122"/>
                <a:ea typeface="微软雅黑" panose="020B0503020204020204" pitchFamily="34" charset="-122"/>
              </a:rPr>
              <a:t>* </a:t>
            </a:r>
            <a:r>
              <a:rPr lang="zh-CN" altLang="en-US" sz="9335">
                <a:latin typeface="微软雅黑" panose="020B0503020204020204" pitchFamily="34" charset="-122"/>
                <a:ea typeface="微软雅黑" panose="020B0503020204020204" pitchFamily="34" charset="-122"/>
              </a:rPr>
              <a:t>只需抽取</a:t>
            </a:r>
            <a:r>
              <a:rPr lang="en-US" altLang="zh-CN" sz="9335">
                <a:latin typeface="微软雅黑" panose="020B0503020204020204" pitchFamily="34" charset="-122"/>
                <a:ea typeface="微软雅黑" panose="020B0503020204020204" pitchFamily="34" charset="-122"/>
              </a:rPr>
              <a:t>3ml</a:t>
            </a:r>
            <a:r>
              <a:rPr lang="zh-CN" altLang="en-US" sz="9335">
                <a:latin typeface="微软雅黑" panose="020B0503020204020204" pitchFamily="34" charset="-122"/>
                <a:ea typeface="微软雅黑" panose="020B0503020204020204" pitchFamily="34" charset="-122"/>
              </a:rPr>
              <a:t>孕妇的外周血，对胎儿及孕妇没有创伤</a:t>
            </a:r>
            <a:endParaRPr lang="zh-CN" altLang="en-US" sz="9335">
              <a:latin typeface="微软雅黑" panose="020B0503020204020204" pitchFamily="34" charset="-122"/>
              <a:ea typeface="微软雅黑" panose="020B0503020204020204" pitchFamily="34" charset="-122"/>
            </a:endParaRPr>
          </a:p>
          <a:p>
            <a:pPr marL="63500" indent="-38100">
              <a:lnSpc>
                <a:spcPct val="150000"/>
              </a:lnSpc>
              <a:spcBef>
                <a:spcPct val="0"/>
              </a:spcBef>
              <a:buNone/>
            </a:pPr>
            <a:r>
              <a:rPr lang="zh-CN" altLang="en-US" sz="9335">
                <a:latin typeface="微软雅黑" panose="020B0503020204020204" pitchFamily="34" charset="-122"/>
                <a:ea typeface="微软雅黑" panose="020B0503020204020204" pitchFamily="34" charset="-122"/>
              </a:rPr>
              <a:t>          </a:t>
            </a:r>
            <a:r>
              <a:rPr lang="en-US" altLang="zh-CN" sz="9335">
                <a:latin typeface="微软雅黑" panose="020B0503020204020204" pitchFamily="34" charset="-122"/>
                <a:ea typeface="微软雅黑" panose="020B0503020204020204" pitchFamily="34" charset="-122"/>
              </a:rPr>
              <a:t>* </a:t>
            </a:r>
            <a:r>
              <a:rPr lang="zh-CN" altLang="en-US" sz="9335">
                <a:latin typeface="微软雅黑" panose="020B0503020204020204" pitchFamily="34" charset="-122"/>
                <a:ea typeface="微软雅黑" panose="020B0503020204020204" pitchFamily="34" charset="-122"/>
              </a:rPr>
              <a:t>价格低廉</a:t>
            </a:r>
            <a:endParaRPr lang="zh-CN" altLang="en-US" sz="9335">
              <a:latin typeface="微软雅黑" panose="020B0503020204020204" pitchFamily="34" charset="-122"/>
              <a:ea typeface="微软雅黑" panose="020B0503020204020204" pitchFamily="34" charset="-122"/>
            </a:endParaRPr>
          </a:p>
          <a:p>
            <a:pPr marL="63500" indent="-38100">
              <a:lnSpc>
                <a:spcPct val="150000"/>
              </a:lnSpc>
              <a:spcBef>
                <a:spcPct val="0"/>
              </a:spcBef>
              <a:buNone/>
            </a:pPr>
            <a:r>
              <a:rPr lang="zh-CN" altLang="en-US" sz="9335">
                <a:latin typeface="微软雅黑" panose="020B0503020204020204" pitchFamily="34" charset="-122"/>
                <a:ea typeface="微软雅黑" panose="020B0503020204020204" pitchFamily="34" charset="-122"/>
              </a:rPr>
              <a:t>          </a:t>
            </a:r>
            <a:r>
              <a:rPr lang="en-US" altLang="zh-CN" sz="9335">
                <a:latin typeface="微软雅黑" panose="020B0503020204020204" pitchFamily="34" charset="-122"/>
                <a:ea typeface="微软雅黑" panose="020B0503020204020204" pitchFamily="34" charset="-122"/>
              </a:rPr>
              <a:t>* </a:t>
            </a:r>
            <a:r>
              <a:rPr lang="zh-CN" altLang="en-US" sz="9335">
                <a:latin typeface="微软雅黑" panose="020B0503020204020204" pitchFamily="34" charset="-122"/>
                <a:ea typeface="微软雅黑" panose="020B0503020204020204" pitchFamily="34" charset="-122"/>
              </a:rPr>
              <a:t>孕妇某些血清学指标不仅能预测</a:t>
            </a:r>
            <a:r>
              <a:rPr lang="en-US" altLang="zh-CN" sz="9335">
                <a:latin typeface="微软雅黑" panose="020B0503020204020204" pitchFamily="34" charset="-122"/>
                <a:ea typeface="微软雅黑" panose="020B0503020204020204" pitchFamily="34" charset="-122"/>
              </a:rPr>
              <a:t>21-</a:t>
            </a:r>
            <a:r>
              <a:rPr lang="zh-CN" altLang="en-US" sz="9335">
                <a:latin typeface="微软雅黑" panose="020B0503020204020204" pitchFamily="34" charset="-122"/>
                <a:ea typeface="微软雅黑" panose="020B0503020204020204" pitchFamily="34" charset="-122"/>
              </a:rPr>
              <a:t>三体综合征风险，而且能对  </a:t>
            </a:r>
            <a:r>
              <a:rPr lang="en-US" altLang="zh-CN" sz="9335">
                <a:latin typeface="微软雅黑" panose="020B0503020204020204" pitchFamily="34" charset="-122"/>
                <a:ea typeface="微软雅黑" panose="020B0503020204020204" pitchFamily="34" charset="-122"/>
              </a:rPr>
              <a:t>18-</a:t>
            </a:r>
            <a:r>
              <a:rPr lang="zh-CN" altLang="en-US" sz="9335">
                <a:latin typeface="微软雅黑" panose="020B0503020204020204" pitchFamily="34" charset="-122"/>
                <a:ea typeface="微软雅黑" panose="020B0503020204020204" pitchFamily="34" charset="-122"/>
              </a:rPr>
              <a:t>三体综合征、神经管缺陷的风险进行预测</a:t>
            </a:r>
            <a:endParaRPr lang="zh-CN" altLang="en-US" sz="9335">
              <a:latin typeface="微软雅黑" panose="020B0503020204020204" pitchFamily="34" charset="-122"/>
              <a:ea typeface="微软雅黑" panose="020B0503020204020204" pitchFamily="34" charset="-122"/>
            </a:endParaRPr>
          </a:p>
          <a:p>
            <a:pPr marL="63500" indent="-38100">
              <a:lnSpc>
                <a:spcPct val="150000"/>
              </a:lnSpc>
              <a:spcBef>
                <a:spcPct val="0"/>
              </a:spcBef>
              <a:buNone/>
            </a:pPr>
            <a:r>
              <a:rPr lang="zh-CN" altLang="en-US" sz="9335">
                <a:latin typeface="微软雅黑" panose="020B0503020204020204" pitchFamily="34" charset="-122"/>
                <a:ea typeface="微软雅黑" panose="020B0503020204020204" pitchFamily="34" charset="-122"/>
              </a:rPr>
              <a:t>        </a:t>
            </a:r>
            <a:endParaRPr lang="zh-CN" altLang="en-US" sz="9335">
              <a:latin typeface="微软雅黑" panose="020B0503020204020204" pitchFamily="34" charset="-122"/>
              <a:ea typeface="微软雅黑" panose="020B0503020204020204" pitchFamily="34" charset="-122"/>
            </a:endParaRPr>
          </a:p>
          <a:p>
            <a:pPr marL="63500" indent="-38100">
              <a:lnSpc>
                <a:spcPct val="150000"/>
              </a:lnSpc>
              <a:spcBef>
                <a:spcPct val="0"/>
              </a:spcBef>
              <a:buNone/>
            </a:pPr>
            <a:r>
              <a:rPr lang="zh-CN" altLang="en-US" sz="1800">
                <a:latin typeface="微软雅黑" panose="020B0503020204020204" pitchFamily="34" charset="-122"/>
                <a:ea typeface="微软雅黑" panose="020B0503020204020204" pitchFamily="34" charset="-122"/>
              </a:rPr>
              <a:t>               </a:t>
            </a:r>
            <a:endParaRPr lang="zh-CN" altLang="en-US" sz="1800">
              <a:latin typeface="微软雅黑" panose="020B0503020204020204" pitchFamily="34" charset="-122"/>
              <a:ea typeface="微软雅黑" panose="020B0503020204020204" pitchFamily="34" charset="-122"/>
            </a:endParaRPr>
          </a:p>
        </p:txBody>
      </p:sp>
      <p:sp>
        <p:nvSpPr>
          <p:cNvPr id="2" name="文本框 1"/>
          <p:cNvSpPr txBox="1"/>
          <p:nvPr/>
        </p:nvSpPr>
        <p:spPr>
          <a:xfrm>
            <a:off x="2273935" y="1429385"/>
            <a:ext cx="6556375" cy="768350"/>
          </a:xfrm>
          <a:prstGeom prst="rect">
            <a:avLst/>
          </a:prstGeom>
          <a:noFill/>
        </p:spPr>
        <p:txBody>
          <a:bodyPr wrap="square" rtlCol="0">
            <a:spAutoFit/>
          </a:bodyPr>
          <a:p>
            <a:r>
              <a:rPr lang="zh-CN" altLang="en-US" sz="4400" b="1">
                <a:solidFill>
                  <a:schemeClr val="accent2">
                    <a:lumMod val="75000"/>
                  </a:schemeClr>
                </a:solidFill>
              </a:rPr>
              <a:t>唐氏血清学筛查的优点</a:t>
            </a:r>
            <a:endParaRPr lang="zh-CN" altLang="en-US" sz="4400" b="1">
              <a:solidFill>
                <a:schemeClr val="accent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文本占位符 11266"/>
          <p:cNvSpPr>
            <a:spLocks noGrp="1"/>
          </p:cNvSpPr>
          <p:nvPr>
            <p:ph type="body" idx="1"/>
          </p:nvPr>
        </p:nvSpPr>
        <p:spPr>
          <a:xfrm>
            <a:off x="934720" y="2668270"/>
            <a:ext cx="9733915" cy="2945130"/>
          </a:xfrm>
        </p:spPr>
        <p:txBody>
          <a:bodyPr anchor="t">
            <a:normAutofit lnSpcReduction="20000"/>
          </a:bodyPr>
          <a:p>
            <a:pPr marL="19050" indent="-19050">
              <a:lnSpc>
                <a:spcPct val="150000"/>
              </a:lnSpc>
              <a:spcBef>
                <a:spcPct val="0"/>
              </a:spcBef>
              <a:buNone/>
            </a:pPr>
            <a:r>
              <a:rPr lang="zh-CN" altLang="en-US" sz="2000" b="1">
                <a:solidFill>
                  <a:srgbClr val="C00000"/>
                </a:solidFill>
                <a:latin typeface="微软雅黑" panose="020B0503020204020204" pitchFamily="34" charset="-122"/>
                <a:ea typeface="微软雅黑" panose="020B0503020204020204" pitchFamily="34" charset="-122"/>
              </a:rPr>
              <a:t>局限性</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对孕周有严格要求（早唐</a:t>
            </a:r>
            <a:r>
              <a:rPr lang="en-US" altLang="zh-CN" sz="2000">
                <a:latin typeface="微软雅黑" panose="020B0503020204020204" pitchFamily="34" charset="-122"/>
                <a:ea typeface="微软雅黑" panose="020B0503020204020204" pitchFamily="34" charset="-122"/>
              </a:rPr>
              <a:t>11-13+6 </a:t>
            </a:r>
            <a:r>
              <a:rPr lang="zh-CN" altLang="en-US" sz="2000">
                <a:latin typeface="微软雅黑" panose="020B0503020204020204" pitchFamily="34" charset="-122"/>
                <a:ea typeface="微软雅黑" panose="020B0503020204020204" pitchFamily="34" charset="-122"/>
              </a:rPr>
              <a:t>中唐</a:t>
            </a:r>
            <a:r>
              <a:rPr lang="en-US" altLang="zh-CN" sz="2000">
                <a:latin typeface="微软雅黑" panose="020B0503020204020204" pitchFamily="34" charset="-122"/>
                <a:ea typeface="微软雅黑" panose="020B0503020204020204" pitchFamily="34" charset="-122"/>
              </a:rPr>
              <a:t>14-20</a:t>
            </a:r>
            <a:r>
              <a:rPr lang="zh-CN" altLang="en-US" sz="2000">
                <a:latin typeface="微软雅黑" panose="020B0503020204020204" pitchFamily="34" charset="-122"/>
                <a:ea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endParaRPr>
          </a:p>
          <a:p>
            <a:pPr marL="19050" indent="-19050">
              <a:lnSpc>
                <a:spcPct val="150000"/>
              </a:lnSpc>
              <a:spcBef>
                <a:spcPct val="0"/>
              </a:spcBef>
              <a:buNone/>
            </a:pPr>
            <a:r>
              <a:rPr lang="zh-CN" altLang="en-US" sz="2000">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仅仅针对</a:t>
            </a:r>
            <a:r>
              <a:rPr lang="en-US" altLang="zh-CN" sz="2000">
                <a:latin typeface="微软雅黑" panose="020B0503020204020204" pitchFamily="34" charset="-122"/>
                <a:ea typeface="微软雅黑" panose="020B0503020204020204" pitchFamily="34" charset="-122"/>
              </a:rPr>
              <a:t>21-</a:t>
            </a:r>
            <a:r>
              <a:rPr lang="zh-CN" altLang="en-US" sz="2000">
                <a:latin typeface="微软雅黑" panose="020B0503020204020204" pitchFamily="34" charset="-122"/>
                <a:ea typeface="微软雅黑" panose="020B0503020204020204" pitchFamily="34" charset="-122"/>
              </a:rPr>
              <a:t>三体综合征、</a:t>
            </a:r>
            <a:r>
              <a:rPr lang="en-US" altLang="zh-CN" sz="2000">
                <a:latin typeface="微软雅黑" panose="020B0503020204020204" pitchFamily="34" charset="-122"/>
                <a:ea typeface="微软雅黑" panose="020B0503020204020204" pitchFamily="34" charset="-122"/>
              </a:rPr>
              <a:t>18-</a:t>
            </a:r>
            <a:r>
              <a:rPr lang="zh-CN" altLang="en-US" sz="2000">
                <a:latin typeface="微软雅黑" panose="020B0503020204020204" pitchFamily="34" charset="-122"/>
                <a:ea typeface="微软雅黑" panose="020B0503020204020204" pitchFamily="34" charset="-122"/>
              </a:rPr>
              <a:t>三体综合征、及神经管缺陷的   </a:t>
            </a:r>
            <a:endParaRPr lang="zh-CN" altLang="en-US" sz="2000">
              <a:latin typeface="微软雅黑" panose="020B0503020204020204" pitchFamily="34" charset="-122"/>
              <a:ea typeface="微软雅黑" panose="020B0503020204020204" pitchFamily="34" charset="-122"/>
            </a:endParaRPr>
          </a:p>
          <a:p>
            <a:pPr marL="19050" indent="-19050">
              <a:lnSpc>
                <a:spcPct val="150000"/>
              </a:lnSpc>
              <a:spcBef>
                <a:spcPct val="0"/>
              </a:spcBef>
              <a:buNone/>
            </a:pPr>
            <a:r>
              <a:rPr lang="zh-CN" altLang="en-US" sz="2000">
                <a:latin typeface="微软雅黑" panose="020B0503020204020204" pitchFamily="34" charset="-122"/>
                <a:ea typeface="微软雅黑" panose="020B0503020204020204" pitchFamily="34" charset="-122"/>
              </a:rPr>
              <a:t>               风险进行预测，其他的染色体数目和结构异常无法给出具体的风险值</a:t>
            </a:r>
            <a:endParaRPr lang="zh-CN" altLang="en-US" sz="2000">
              <a:latin typeface="微软雅黑" panose="020B0503020204020204" pitchFamily="34" charset="-122"/>
              <a:ea typeface="微软雅黑" panose="020B0503020204020204" pitchFamily="34" charset="-122"/>
            </a:endParaRPr>
          </a:p>
          <a:p>
            <a:pPr marL="19050" indent="-19050">
              <a:lnSpc>
                <a:spcPct val="150000"/>
              </a:lnSpc>
              <a:spcBef>
                <a:spcPct val="0"/>
              </a:spcBef>
              <a:buNone/>
            </a:pPr>
            <a:r>
              <a:rPr lang="zh-CN" altLang="en-US" sz="2000">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预期的染色体异常检出率为</a:t>
            </a:r>
            <a:r>
              <a:rPr lang="en-US" altLang="zh-CN" sz="2000">
                <a:latin typeface="微软雅黑" panose="020B0503020204020204" pitchFamily="34" charset="-122"/>
                <a:ea typeface="微软雅黑" panose="020B0503020204020204" pitchFamily="34" charset="-122"/>
              </a:rPr>
              <a:t>60%-90%</a:t>
            </a:r>
            <a:r>
              <a:rPr lang="zh-CN" altLang="en-US" sz="2000">
                <a:latin typeface="微软雅黑" panose="020B0503020204020204" pitchFamily="34" charset="-122"/>
                <a:ea typeface="微软雅黑" panose="020B0503020204020204" pitchFamily="34" charset="-122"/>
              </a:rPr>
              <a:t>；假阳性率为</a:t>
            </a:r>
            <a:r>
              <a:rPr lang="en-US" altLang="zh-CN" sz="2000">
                <a:latin typeface="微软雅黑" panose="020B0503020204020204" pitchFamily="34" charset="-122"/>
                <a:ea typeface="微软雅黑" panose="020B0503020204020204" pitchFamily="34" charset="-122"/>
              </a:rPr>
              <a:t>3.5%-8%</a:t>
            </a:r>
            <a:endParaRPr lang="en-US" altLang="zh-CN" sz="2000">
              <a:latin typeface="微软雅黑" panose="020B0503020204020204" pitchFamily="34" charset="-122"/>
              <a:ea typeface="微软雅黑" panose="020B0503020204020204" pitchFamily="34" charset="-122"/>
            </a:endParaRPr>
          </a:p>
          <a:p>
            <a:pPr marL="19050" indent="-19050">
              <a:lnSpc>
                <a:spcPct val="150000"/>
              </a:lnSpc>
              <a:spcBef>
                <a:spcPct val="0"/>
              </a:spcBef>
              <a:buNone/>
            </a:pPr>
            <a:r>
              <a:rPr lang="en-US" altLang="zh-CN" sz="2000">
                <a:latin typeface="微软雅黑" panose="020B0503020204020204" pitchFamily="34" charset="-122"/>
                <a:ea typeface="微软雅黑" panose="020B0503020204020204" pitchFamily="34" charset="-122"/>
              </a:rPr>
              <a:t>             * </a:t>
            </a:r>
            <a:r>
              <a:rPr lang="zh-CN" altLang="en-US" sz="2000" b="1">
                <a:solidFill>
                  <a:srgbClr val="C00000"/>
                </a:solidFill>
                <a:latin typeface="微软雅黑" panose="020B0503020204020204" pitchFamily="34" charset="-122"/>
                <a:ea typeface="微软雅黑" panose="020B0503020204020204" pitchFamily="34" charset="-122"/>
              </a:rPr>
              <a:t>筛查  </a:t>
            </a:r>
            <a:r>
              <a:rPr lang="en-US" altLang="zh-CN" sz="3600" b="1">
                <a:solidFill>
                  <a:schemeClr val="tx1"/>
                </a:solidFill>
                <a:latin typeface="微软雅黑" panose="020B0503020204020204" pitchFamily="34" charset="-122"/>
                <a:ea typeface="微软雅黑" panose="020B0503020204020204" pitchFamily="34" charset="-122"/>
              </a:rPr>
              <a:t>≠  </a:t>
            </a:r>
            <a:r>
              <a:rPr lang="zh-CN" altLang="en-US" sz="20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rPr>
              <a:t>确诊</a:t>
            </a:r>
            <a:endParaRPr lang="zh-CN" altLang="en-US" sz="20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endParaRPr>
          </a:p>
          <a:p>
            <a:pPr marL="0" indent="0">
              <a:buNone/>
            </a:pPr>
            <a:endParaRPr lang="zh-CN" altLang="en-US" sz="20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endParaRPr>
          </a:p>
        </p:txBody>
      </p:sp>
      <p:sp>
        <p:nvSpPr>
          <p:cNvPr id="2" name="文本框 1"/>
          <p:cNvSpPr txBox="1"/>
          <p:nvPr/>
        </p:nvSpPr>
        <p:spPr>
          <a:xfrm>
            <a:off x="2274570" y="1248410"/>
            <a:ext cx="6761480" cy="768350"/>
          </a:xfrm>
          <a:prstGeom prst="rect">
            <a:avLst/>
          </a:prstGeom>
          <a:noFill/>
        </p:spPr>
        <p:txBody>
          <a:bodyPr wrap="square" rtlCol="0">
            <a:spAutoFit/>
          </a:bodyPr>
          <a:p>
            <a:r>
              <a:rPr lang="zh-CN" altLang="en-US" sz="4400" b="1">
                <a:solidFill>
                  <a:schemeClr val="accent2">
                    <a:lumMod val="75000"/>
                  </a:schemeClr>
                </a:solidFill>
              </a:rPr>
              <a:t>唐氏血清学筛查的缺点</a:t>
            </a:r>
            <a:endParaRPr lang="zh-CN" altLang="en-US" sz="4400" b="1">
              <a:solidFill>
                <a:schemeClr val="accent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文本占位符 10242"/>
          <p:cNvSpPr>
            <a:spLocks noGrp="1"/>
          </p:cNvSpPr>
          <p:nvPr>
            <p:ph type="body"/>
          </p:nvPr>
        </p:nvSpPr>
        <p:spPr>
          <a:xfrm>
            <a:off x="1116330" y="2451735"/>
            <a:ext cx="9959340" cy="2963545"/>
          </a:xfrm>
        </p:spPr>
        <p:txBody>
          <a:bodyPr anchor="t">
            <a:normAutofit fontScale="25000"/>
          </a:bodyPr>
          <a:p>
            <a:pPr marL="0" indent="0">
              <a:lnSpc>
                <a:spcPct val="150000"/>
              </a:lnSpc>
              <a:spcBef>
                <a:spcPct val="0"/>
              </a:spcBef>
              <a:buNone/>
            </a:pPr>
            <a:r>
              <a:rPr lang="en-US" altLang="zh-CN" sz="2000">
                <a:latin typeface="微软雅黑" panose="020B0503020204020204" pitchFamily="34" charset="-122"/>
                <a:ea typeface="微软雅黑" panose="020B0503020204020204" pitchFamily="34" charset="-122"/>
              </a:rPr>
              <a:t>    </a:t>
            </a:r>
            <a:r>
              <a:rPr lang="en-US" altLang="zh-CN">
                <a:latin typeface="微软雅黑" panose="020B0503020204020204" pitchFamily="34" charset="-122"/>
                <a:ea typeface="微软雅黑" panose="020B0503020204020204" pitchFamily="34" charset="-122"/>
              </a:rPr>
              <a:t>   </a:t>
            </a:r>
            <a:r>
              <a:rPr lang="zh-CN" altLang="en-US" sz="10000">
                <a:latin typeface="微软雅黑" panose="020B0503020204020204" pitchFamily="34" charset="-122"/>
                <a:ea typeface="微软雅黑" panose="020B0503020204020204" pitchFamily="34" charset="-122"/>
              </a:rPr>
              <a:t>通过采孕妇的外周血，提取游离的来自胎儿的</a:t>
            </a:r>
            <a:r>
              <a:rPr lang="en-US" altLang="zh-CN" sz="10000">
                <a:latin typeface="微软雅黑" panose="020B0503020204020204" pitchFamily="34" charset="-122"/>
                <a:ea typeface="微软雅黑" panose="020B0503020204020204" pitchFamily="34" charset="-122"/>
              </a:rPr>
              <a:t>DNA</a:t>
            </a:r>
            <a:r>
              <a:rPr lang="zh-CN" altLang="en-US" sz="10000">
                <a:latin typeface="微软雅黑" panose="020B0503020204020204" pitchFamily="34" charset="-122"/>
                <a:ea typeface="微软雅黑" panose="020B0503020204020204" pitchFamily="34" charset="-122"/>
              </a:rPr>
              <a:t>，采取新一代高通量测序技术进行分析来评估胎儿患染色体非整倍体的风险，在</a:t>
            </a:r>
            <a:r>
              <a:rPr lang="en-US" altLang="zh-CN" sz="10000">
                <a:latin typeface="微软雅黑" panose="020B0503020204020204" pitchFamily="34" charset="-122"/>
                <a:ea typeface="微软雅黑" panose="020B0503020204020204" pitchFamily="34" charset="-122"/>
              </a:rPr>
              <a:t>14-26+6</a:t>
            </a:r>
            <a:r>
              <a:rPr lang="zh-CN" altLang="en-US" sz="10000">
                <a:latin typeface="微软雅黑" panose="020B0503020204020204" pitchFamily="34" charset="-122"/>
                <a:ea typeface="微软雅黑" panose="020B0503020204020204" pitchFamily="34" charset="-122"/>
              </a:rPr>
              <a:t>周进行，最佳检测孕周</a:t>
            </a:r>
            <a:r>
              <a:rPr lang="en-US" altLang="zh-CN" sz="10000">
                <a:latin typeface="微软雅黑" panose="020B0503020204020204" pitchFamily="34" charset="-122"/>
                <a:ea typeface="微软雅黑" panose="020B0503020204020204" pitchFamily="34" charset="-122"/>
              </a:rPr>
              <a:t>16-20,</a:t>
            </a:r>
            <a:r>
              <a:rPr lang="zh-CN" altLang="en-US" sz="10000">
                <a:latin typeface="微软雅黑" panose="020B0503020204020204" pitchFamily="34" charset="-122"/>
                <a:ea typeface="微软雅黑" panose="020B0503020204020204" pitchFamily="34" charset="-122"/>
              </a:rPr>
              <a:t>筛查</a:t>
            </a:r>
            <a:r>
              <a:rPr lang="en-US" altLang="zh-CN" sz="10000">
                <a:latin typeface="微软雅黑" panose="020B0503020204020204" pitchFamily="34" charset="-122"/>
                <a:ea typeface="微软雅黑" panose="020B0503020204020204" pitchFamily="34" charset="-122"/>
              </a:rPr>
              <a:t>21-</a:t>
            </a:r>
            <a:r>
              <a:rPr lang="zh-CN" altLang="en-US" sz="10000">
                <a:latin typeface="微软雅黑" panose="020B0503020204020204" pitchFamily="34" charset="-122"/>
                <a:ea typeface="微软雅黑" panose="020B0503020204020204" pitchFamily="34" charset="-122"/>
              </a:rPr>
              <a:t>三体综合征的准确率</a:t>
            </a:r>
            <a:r>
              <a:rPr lang="en-US" altLang="zh-CN" sz="10000">
                <a:latin typeface="微软雅黑" panose="020B0503020204020204" pitchFamily="34" charset="-122"/>
                <a:ea typeface="微软雅黑" panose="020B0503020204020204" pitchFamily="34" charset="-122"/>
              </a:rPr>
              <a:t>99%</a:t>
            </a:r>
            <a:r>
              <a:rPr lang="zh-CN" altLang="en-US" sz="10000">
                <a:latin typeface="微软雅黑" panose="020B0503020204020204" pitchFamily="34" charset="-122"/>
                <a:ea typeface="微软雅黑" panose="020B0503020204020204" pitchFamily="34" charset="-122"/>
              </a:rPr>
              <a:t>以上，无创性胎儿染色体非整倍体检测只是产前</a:t>
            </a:r>
            <a:r>
              <a:rPr lang="zh-CN" altLang="en-US" sz="10000" b="1">
                <a:solidFill>
                  <a:srgbClr val="FF0000"/>
                </a:solidFill>
                <a:latin typeface="微软雅黑" panose="020B0503020204020204" pitchFamily="34" charset="-122"/>
                <a:ea typeface="微软雅黑" panose="020B0503020204020204" pitchFamily="34" charset="-122"/>
              </a:rPr>
              <a:t>筛查</a:t>
            </a:r>
            <a:r>
              <a:rPr lang="zh-CN" altLang="en-US" sz="10000">
                <a:latin typeface="微软雅黑" panose="020B0503020204020204" pitchFamily="34" charset="-122"/>
                <a:ea typeface="微软雅黑" panose="020B0503020204020204" pitchFamily="34" charset="-122"/>
              </a:rPr>
              <a:t>手段，并不能代替最终介入性产前诊断染色体核型分析</a:t>
            </a:r>
            <a:endParaRPr lang="zh-CN" altLang="en-US" sz="10000">
              <a:latin typeface="微软雅黑" panose="020B0503020204020204" pitchFamily="34" charset="-122"/>
              <a:ea typeface="微软雅黑" panose="020B0503020204020204" pitchFamily="34" charset="-122"/>
            </a:endParaRPr>
          </a:p>
        </p:txBody>
      </p:sp>
      <p:sp>
        <p:nvSpPr>
          <p:cNvPr id="2" name="文本框 1"/>
          <p:cNvSpPr txBox="1"/>
          <p:nvPr/>
        </p:nvSpPr>
        <p:spPr>
          <a:xfrm>
            <a:off x="4387850" y="1683385"/>
            <a:ext cx="1906905" cy="768350"/>
          </a:xfrm>
          <a:prstGeom prst="rect">
            <a:avLst/>
          </a:prstGeom>
          <a:noFill/>
        </p:spPr>
        <p:txBody>
          <a:bodyPr wrap="square" rtlCol="0">
            <a:spAutoFit/>
          </a:bodyPr>
          <a:p>
            <a:r>
              <a:rPr lang="en-US" altLang="zh-CN" sz="4400" b="1">
                <a:solidFill>
                  <a:schemeClr val="accent2">
                    <a:lumMod val="75000"/>
                  </a:schemeClr>
                </a:solidFill>
              </a:rPr>
              <a:t>  NIPT</a:t>
            </a:r>
            <a:endParaRPr lang="en-US" altLang="zh-CN" sz="4400" b="1">
              <a:solidFill>
                <a:schemeClr val="accent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4790" y="1546225"/>
            <a:ext cx="9284970" cy="2861310"/>
          </a:xfrm>
          <a:prstGeom prst="rect">
            <a:avLst/>
          </a:prstGeom>
          <a:noFill/>
        </p:spPr>
        <p:txBody>
          <a:bodyPr wrap="square" rtlCol="0">
            <a:spAutoFit/>
          </a:bodyPr>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孕妇学校开办于</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年，历时</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年，今天是我们的第</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240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期，内容包涵盖了婚前孕前优生，孕期保健，产时（无痛分娩、母乳喂养）产后康复等等。</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先前主要以现场课，户外课为主，疫情期间，我们为了不减少为大家传播的知识的渠道，立即改为线上课，从上一期开始，才又逐步恢复线下课，当然，我们的线上课会坚持一直走下去。</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夷陵区妇幼保健院对妇女全生命周期的管理模式已然走到了全市全省的全列</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91895" y="2658745"/>
            <a:ext cx="9311640" cy="3335020"/>
          </a:xfrm>
        </p:spPr>
        <p:txBody>
          <a:bodyPr>
            <a:noAutofit/>
          </a:bodyPr>
          <a:p>
            <a:pPr marL="8255" indent="-8255">
              <a:lnSpc>
                <a:spcPct val="150000"/>
              </a:lnSpc>
              <a:spcBef>
                <a:spcPts val="0"/>
              </a:spcBef>
              <a:buChar char="•"/>
            </a:pPr>
            <a:r>
              <a:rPr lang="en-US" altLang="zh-CN" sz="24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sym typeface="+mn-ea"/>
              </a:rPr>
              <a:t>就诊时，孕妇为</a:t>
            </a:r>
            <a:r>
              <a:rPr lang="en-US" altLang="zh-CN" sz="2400">
                <a:latin typeface="微软雅黑" panose="020B0503020204020204" pitchFamily="34" charset="-122"/>
                <a:ea typeface="微软雅黑" panose="020B0503020204020204" pitchFamily="34" charset="-122"/>
                <a:sym typeface="+mn-ea"/>
              </a:rPr>
              <a:t>20+6</a:t>
            </a:r>
            <a:r>
              <a:rPr lang="zh-CN" altLang="en-US" sz="2400">
                <a:latin typeface="微软雅黑" panose="020B0503020204020204" pitchFamily="34" charset="-122"/>
                <a:ea typeface="微软雅黑" panose="020B0503020204020204" pitchFamily="34" charset="-122"/>
                <a:sym typeface="+mn-ea"/>
              </a:rPr>
              <a:t>周以上，错过血清学筛查最佳时间，但要求 </a:t>
            </a:r>
            <a:endParaRPr lang="zh-CN" altLang="en-US" sz="2400">
              <a:latin typeface="微软雅黑" panose="020B0503020204020204" pitchFamily="34" charset="-122"/>
              <a:ea typeface="微软雅黑" panose="020B0503020204020204" pitchFamily="34" charset="-122"/>
              <a:sym typeface="+mn-ea"/>
            </a:endParaRPr>
          </a:p>
          <a:p>
            <a:pPr marL="0" indent="0">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降低</a:t>
            </a:r>
            <a:r>
              <a:rPr lang="en-US" altLang="zh-CN" sz="2400">
                <a:latin typeface="微软雅黑" panose="020B0503020204020204" pitchFamily="34" charset="-122"/>
                <a:ea typeface="微软雅黑" panose="020B0503020204020204" pitchFamily="34" charset="-122"/>
                <a:sym typeface="+mn-ea"/>
              </a:rPr>
              <a:t>21-</a:t>
            </a:r>
            <a:r>
              <a:rPr lang="zh-CN" altLang="en-US" sz="2400">
                <a:latin typeface="微软雅黑" panose="020B0503020204020204" pitchFamily="34" charset="-122"/>
                <a:ea typeface="微软雅黑" panose="020B0503020204020204" pitchFamily="34" charset="-122"/>
                <a:sym typeface="+mn-ea"/>
              </a:rPr>
              <a:t>三体、</a:t>
            </a:r>
            <a:r>
              <a:rPr lang="en-US" altLang="zh-CN" sz="2400">
                <a:latin typeface="微软雅黑" panose="020B0503020204020204" pitchFamily="34" charset="-122"/>
                <a:ea typeface="微软雅黑" panose="020B0503020204020204" pitchFamily="34" charset="-122"/>
                <a:sym typeface="+mn-ea"/>
              </a:rPr>
              <a:t>18-</a:t>
            </a:r>
            <a:r>
              <a:rPr lang="zh-CN" altLang="en-US" sz="2400">
                <a:latin typeface="微软雅黑" panose="020B0503020204020204" pitchFamily="34" charset="-122"/>
                <a:ea typeface="微软雅黑" panose="020B0503020204020204" pitchFamily="34" charset="-122"/>
                <a:sym typeface="+mn-ea"/>
              </a:rPr>
              <a:t>三体、</a:t>
            </a:r>
            <a:r>
              <a:rPr lang="en-US" altLang="zh-CN" sz="2400">
                <a:latin typeface="微软雅黑" panose="020B0503020204020204" pitchFamily="34" charset="-122"/>
                <a:ea typeface="微软雅黑" panose="020B0503020204020204" pitchFamily="34" charset="-122"/>
                <a:sym typeface="+mn-ea"/>
              </a:rPr>
              <a:t>13-</a:t>
            </a:r>
            <a:r>
              <a:rPr lang="zh-CN" altLang="en-US" sz="2400">
                <a:latin typeface="微软雅黑" panose="020B0503020204020204" pitchFamily="34" charset="-122"/>
                <a:ea typeface="微软雅黑" panose="020B0503020204020204" pitchFamily="34" charset="-122"/>
                <a:sym typeface="+mn-ea"/>
              </a:rPr>
              <a:t>三体综合征风险的孕妇</a:t>
            </a:r>
            <a:endParaRPr lang="zh-CN" altLang="en-US" sz="2400">
              <a:latin typeface="微软雅黑" panose="020B0503020204020204" pitchFamily="34" charset="-122"/>
              <a:ea typeface="微软雅黑" panose="020B0503020204020204" pitchFamily="34" charset="-122"/>
            </a:endParaRPr>
          </a:p>
          <a:p>
            <a:pPr marL="8255" indent="-8255">
              <a:lnSpc>
                <a:spcPct val="150000"/>
              </a:lnSpc>
              <a:spcBef>
                <a:spcPts val="0"/>
              </a:spcBef>
              <a:buChar char="•"/>
            </a:pPr>
            <a:r>
              <a:rPr lang="zh-CN" altLang="en-US" sz="2400">
                <a:latin typeface="微软雅黑" panose="020B0503020204020204" pitchFamily="34" charset="-122"/>
                <a:ea typeface="微软雅黑" panose="020B0503020204020204" pitchFamily="34" charset="-122"/>
                <a:sym typeface="+mn-ea"/>
              </a:rPr>
              <a:t> 珍贵儿妊娠、对介入性产前诊断极度焦虑的孕妇，知情后拒绝介</a:t>
            </a:r>
            <a:endParaRPr lang="zh-CN" altLang="en-US" sz="2400">
              <a:latin typeface="微软雅黑" panose="020B0503020204020204" pitchFamily="34" charset="-122"/>
              <a:ea typeface="微软雅黑" panose="020B0503020204020204" pitchFamily="34" charset="-122"/>
              <a:sym typeface="+mn-ea"/>
            </a:endParaRPr>
          </a:p>
          <a:p>
            <a:pPr marL="0" indent="0">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入性产前诊断</a:t>
            </a:r>
            <a:endParaRPr lang="zh-CN" altLang="en-US" sz="2400">
              <a:latin typeface="微软雅黑" panose="020B0503020204020204" pitchFamily="34" charset="-122"/>
              <a:ea typeface="微软雅黑" panose="020B0503020204020204" pitchFamily="34" charset="-122"/>
            </a:endParaRPr>
          </a:p>
          <a:p>
            <a:pPr marL="8255" indent="-8255">
              <a:lnSpc>
                <a:spcPct val="150000"/>
              </a:lnSpc>
              <a:spcBef>
                <a:spcPts val="0"/>
              </a:spcBef>
              <a:buChar char="•"/>
            </a:pPr>
            <a:r>
              <a:rPr lang="zh-CN" altLang="en-US" sz="2400">
                <a:latin typeface="微软雅黑" panose="020B0503020204020204" pitchFamily="34" charset="-122"/>
                <a:ea typeface="微软雅黑" panose="020B0503020204020204" pitchFamily="34" charset="-122"/>
                <a:sym typeface="+mn-ea"/>
              </a:rPr>
              <a:t> 超声发现胎儿染色体遗传标志物（如侧脑室轻度增宽、脉络丛囊</a:t>
            </a:r>
            <a:endParaRPr lang="zh-CN" altLang="en-US" sz="2400">
              <a:latin typeface="微软雅黑" panose="020B0503020204020204" pitchFamily="34" charset="-122"/>
              <a:ea typeface="微软雅黑" panose="020B0503020204020204" pitchFamily="34" charset="-122"/>
              <a:sym typeface="+mn-ea"/>
            </a:endParaRPr>
          </a:p>
          <a:p>
            <a:pPr marL="0" indent="0">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肿、肠回声增强等）</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p:txBody>
      </p:sp>
      <p:sp>
        <p:nvSpPr>
          <p:cNvPr id="2" name="文本框 1"/>
          <p:cNvSpPr txBox="1"/>
          <p:nvPr/>
        </p:nvSpPr>
        <p:spPr>
          <a:xfrm>
            <a:off x="3474085" y="1601470"/>
            <a:ext cx="5941060" cy="768350"/>
          </a:xfrm>
          <a:prstGeom prst="rect">
            <a:avLst/>
          </a:prstGeom>
          <a:noFill/>
        </p:spPr>
        <p:txBody>
          <a:bodyPr wrap="square" rtlCol="0">
            <a:spAutoFit/>
          </a:bodyPr>
          <a:p>
            <a:r>
              <a:rPr lang="en-US" altLang="zh-CN" sz="4400" b="1">
                <a:solidFill>
                  <a:schemeClr val="accent2">
                    <a:lumMod val="75000"/>
                  </a:schemeClr>
                </a:solidFill>
              </a:rPr>
              <a:t>NIPT</a:t>
            </a:r>
            <a:r>
              <a:rPr lang="zh-CN" altLang="en-US" sz="4400" b="1">
                <a:solidFill>
                  <a:schemeClr val="accent2">
                    <a:lumMod val="75000"/>
                  </a:schemeClr>
                </a:solidFill>
              </a:rPr>
              <a:t>的适应人群</a:t>
            </a:r>
            <a:endParaRPr lang="zh-CN" altLang="en-US" sz="4400" b="1">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文本占位符 12290"/>
          <p:cNvSpPr>
            <a:spLocks noGrp="1"/>
          </p:cNvSpPr>
          <p:nvPr>
            <p:ph type="body"/>
          </p:nvPr>
        </p:nvSpPr>
        <p:spPr>
          <a:xfrm>
            <a:off x="3034030" y="2625725"/>
            <a:ext cx="5498465" cy="3307080"/>
          </a:xfrm>
        </p:spPr>
        <p:txBody>
          <a:bodyPr anchor="t">
            <a:noAutofit/>
          </a:bodyPr>
          <a:p>
            <a:pPr>
              <a:lnSpc>
                <a:spcPct val="150000"/>
              </a:lnSpc>
              <a:spcBef>
                <a:spcPct val="0"/>
              </a:spcBef>
              <a:buChar char="•"/>
            </a:pPr>
            <a:r>
              <a:rPr lang="zh-CN" altLang="en-US" sz="2400">
                <a:latin typeface="微软雅黑" panose="020B0503020204020204" pitchFamily="34" charset="-122"/>
                <a:ea typeface="微软雅黑" panose="020B0503020204020204" pitchFamily="34" charset="-122"/>
              </a:rPr>
              <a:t>核查后筛查时孕周</a:t>
            </a:r>
            <a:r>
              <a:rPr lang="en-US" altLang="zh-CN" sz="2400">
                <a:latin typeface="微软雅黑" panose="020B0503020204020204" pitchFamily="34" charset="-122"/>
                <a:ea typeface="微软雅黑" panose="020B0503020204020204" pitchFamily="34" charset="-122"/>
              </a:rPr>
              <a:t>&lt;12</a:t>
            </a:r>
            <a:r>
              <a:rPr lang="zh-CN" altLang="en-US" sz="2400">
                <a:latin typeface="微软雅黑" panose="020B0503020204020204" pitchFamily="34" charset="-122"/>
                <a:ea typeface="微软雅黑" panose="020B0503020204020204" pitchFamily="34" charset="-122"/>
              </a:rPr>
              <a:t>周的孕妇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ct val="0"/>
              </a:spcBef>
              <a:buChar char="•"/>
            </a:pPr>
            <a:r>
              <a:rPr lang="zh-CN" altLang="en-US" sz="2400">
                <a:latin typeface="微软雅黑" panose="020B0503020204020204" pitchFamily="34" charset="-122"/>
                <a:ea typeface="微软雅黑" panose="020B0503020204020204" pitchFamily="34" charset="-122"/>
              </a:rPr>
              <a:t>孕产期年龄</a:t>
            </a:r>
            <a:r>
              <a:rPr lang="en-US" altLang="zh-CN" sz="2400">
                <a:latin typeface="微软雅黑" panose="020B0503020204020204" pitchFamily="34" charset="-122"/>
                <a:ea typeface="微软雅黑" panose="020B0503020204020204" pitchFamily="34" charset="-122"/>
              </a:rPr>
              <a:t>≥35</a:t>
            </a:r>
            <a:r>
              <a:rPr lang="zh-CN" altLang="en-US" sz="2400">
                <a:latin typeface="微软雅黑" panose="020B0503020204020204" pitchFamily="34" charset="-122"/>
                <a:ea typeface="微软雅黑" panose="020B0503020204020204" pitchFamily="34" charset="-122"/>
              </a:rPr>
              <a:t>岁的高龄孕妇</a:t>
            </a:r>
            <a:endParaRPr lang="zh-CN" altLang="en-US" sz="240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400">
                <a:latin typeface="微软雅黑" panose="020B0503020204020204" pitchFamily="34" charset="-122"/>
                <a:ea typeface="微软雅黑" panose="020B0503020204020204" pitchFamily="34" charset="-122"/>
              </a:rPr>
              <a:t>高体重（体重大于</a:t>
            </a:r>
            <a:r>
              <a:rPr lang="en-US" altLang="zh-CN" sz="2400">
                <a:latin typeface="微软雅黑" panose="020B0503020204020204" pitchFamily="34" charset="-122"/>
                <a:ea typeface="微软雅黑" panose="020B0503020204020204" pitchFamily="34" charset="-122"/>
              </a:rPr>
              <a:t>100Kg</a:t>
            </a:r>
            <a:r>
              <a:rPr lang="zh-CN" altLang="en-US" sz="2400">
                <a:latin typeface="微软雅黑" panose="020B0503020204020204" pitchFamily="34" charset="-122"/>
                <a:ea typeface="微软雅黑" panose="020B0503020204020204" pitchFamily="34" charset="-122"/>
              </a:rPr>
              <a:t>）的孕妇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400">
                <a:latin typeface="微软雅黑" panose="020B0503020204020204" pitchFamily="34" charset="-122"/>
                <a:ea typeface="微软雅黑" panose="020B0503020204020204" pitchFamily="34" charset="-122"/>
              </a:rPr>
              <a:t>通过体外受精</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胚胎移植受孕的孕妇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400">
                <a:latin typeface="微软雅黑" panose="020B0503020204020204" pitchFamily="34" charset="-122"/>
                <a:ea typeface="微软雅黑" panose="020B0503020204020204" pitchFamily="34" charset="-122"/>
              </a:rPr>
              <a:t>双胎及多胎妊娠的孕妇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ct val="0"/>
              </a:spcBef>
            </a:pPr>
            <a:r>
              <a:rPr lang="zh-CN" altLang="en-US" sz="2400">
                <a:latin typeface="微软雅黑" panose="020B0503020204020204" pitchFamily="34" charset="-122"/>
                <a:ea typeface="微软雅黑" panose="020B0503020204020204" pitchFamily="34" charset="-122"/>
              </a:rPr>
              <a:t>合并恶性肿瘤的孕妇</a:t>
            </a:r>
            <a:endParaRPr lang="zh-CN" altLang="en-US" sz="2400">
              <a:latin typeface="微软雅黑" panose="020B0503020204020204" pitchFamily="34" charset="-122"/>
              <a:ea typeface="微软雅黑" panose="020B0503020204020204" pitchFamily="34" charset="-122"/>
            </a:endParaRPr>
          </a:p>
        </p:txBody>
      </p:sp>
      <p:sp>
        <p:nvSpPr>
          <p:cNvPr id="2" name="文本框 1"/>
          <p:cNvSpPr txBox="1"/>
          <p:nvPr/>
        </p:nvSpPr>
        <p:spPr>
          <a:xfrm>
            <a:off x="2944495" y="1625600"/>
            <a:ext cx="6951980" cy="768350"/>
          </a:xfrm>
          <a:prstGeom prst="rect">
            <a:avLst/>
          </a:prstGeom>
          <a:noFill/>
        </p:spPr>
        <p:txBody>
          <a:bodyPr wrap="square" rtlCol="0">
            <a:spAutoFit/>
          </a:bodyPr>
          <a:p>
            <a:r>
              <a:rPr lang="en-US" altLang="zh-CN" sz="4400" b="1">
                <a:solidFill>
                  <a:schemeClr val="accent2">
                    <a:lumMod val="75000"/>
                  </a:schemeClr>
                </a:solidFill>
              </a:rPr>
              <a:t>NIPT</a:t>
            </a:r>
            <a:r>
              <a:rPr lang="zh-CN" altLang="en-US" sz="4400" b="1">
                <a:solidFill>
                  <a:schemeClr val="accent2">
                    <a:lumMod val="75000"/>
                  </a:schemeClr>
                </a:solidFill>
              </a:rPr>
              <a:t>的相对适应人群</a:t>
            </a:r>
            <a:endParaRPr lang="zh-CN" altLang="en-US" sz="4400" b="1">
              <a:solidFill>
                <a:schemeClr val="accent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占位符 15362"/>
          <p:cNvSpPr>
            <a:spLocks noGrp="1"/>
          </p:cNvSpPr>
          <p:nvPr>
            <p:ph type="body" idx="1"/>
          </p:nvPr>
        </p:nvSpPr>
        <p:spPr>
          <a:xfrm>
            <a:off x="982980" y="2784475"/>
            <a:ext cx="10369550" cy="2985135"/>
          </a:xfrm>
        </p:spPr>
        <p:txBody>
          <a:bodyPr anchor="t">
            <a:noAutofit/>
          </a:bodyPr>
          <a:p>
            <a:pPr>
              <a:lnSpc>
                <a:spcPct val="150000"/>
              </a:lnSpc>
              <a:spcBef>
                <a:spcPts val="0"/>
              </a:spcBef>
            </a:pPr>
            <a:r>
              <a:rPr lang="zh-CN" altLang="en-US" sz="2400">
                <a:latin typeface="微软雅黑" panose="020B0503020204020204" pitchFamily="34" charset="-122"/>
                <a:ea typeface="微软雅黑" panose="020B0503020204020204" pitchFamily="34" charset="-122"/>
              </a:rPr>
              <a:t>早中孕产前筛查高风险（风险率</a:t>
            </a:r>
            <a:r>
              <a:rPr lang="en-US" altLang="zh-CN" sz="2400">
                <a:latin typeface="微软雅黑" panose="020B0503020204020204" pitchFamily="34" charset="-122"/>
                <a:ea typeface="微软雅黑" panose="020B0503020204020204" pitchFamily="34" charset="-122"/>
              </a:rPr>
              <a:t>&gt;1/50)</a:t>
            </a:r>
            <a:endParaRPr lang="en-US" altLang="zh-CN" sz="2400">
              <a:latin typeface="微软雅黑" panose="020B0503020204020204" pitchFamily="34" charset="-122"/>
              <a:ea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rPr>
              <a:t>孕产期年龄</a:t>
            </a:r>
            <a:r>
              <a:rPr lang="en-US" altLang="zh-CN" sz="2400">
                <a:latin typeface="微软雅黑" panose="020B0503020204020204" pitchFamily="34" charset="-122"/>
                <a:ea typeface="微软雅黑" panose="020B0503020204020204" pitchFamily="34" charset="-122"/>
              </a:rPr>
              <a:t>≥40</a:t>
            </a:r>
            <a:r>
              <a:rPr lang="zh-CN" altLang="en-US" sz="2400">
                <a:latin typeface="微软雅黑" panose="020B0503020204020204" pitchFamily="34" charset="-122"/>
                <a:ea typeface="微软雅黑" panose="020B0503020204020204" pitchFamily="34" charset="-122"/>
              </a:rPr>
              <a:t>岁的高龄孕妇，以及有其他直接产前诊断指征（产前</a:t>
            </a:r>
            <a:r>
              <a:rPr lang="en-US" altLang="zh-CN" sz="2400">
                <a:latin typeface="微软雅黑" panose="020B0503020204020204" pitchFamily="34" charset="-122"/>
                <a:ea typeface="微软雅黑" panose="020B0503020204020204" pitchFamily="34" charset="-122"/>
              </a:rPr>
              <a:t>B</a:t>
            </a:r>
            <a:r>
              <a:rPr lang="zh-CN" altLang="en-US" sz="2400">
                <a:latin typeface="微软雅黑" panose="020B0503020204020204" pitchFamily="34" charset="-122"/>
                <a:ea typeface="微软雅黑" panose="020B0503020204020204" pitchFamily="34" charset="-122"/>
              </a:rPr>
              <a:t>超检测异常，包括早孕颈项透明层厚度大于</a:t>
            </a:r>
            <a:r>
              <a:rPr lang="en-US" altLang="zh-CN" sz="2400">
                <a:latin typeface="微软雅黑" panose="020B0503020204020204" pitchFamily="34" charset="-122"/>
                <a:ea typeface="微软雅黑" panose="020B0503020204020204" pitchFamily="34" charset="-122"/>
              </a:rPr>
              <a:t>3.5mm</a:t>
            </a:r>
            <a:r>
              <a:rPr lang="zh-CN" altLang="en-US" sz="2400">
                <a:latin typeface="微软雅黑" panose="020B0503020204020204" pitchFamily="34" charset="-122"/>
                <a:ea typeface="微软雅黑" panose="020B0503020204020204" pitchFamily="34" charset="-122"/>
              </a:rPr>
              <a:t>，早中孕超声发现任何胎儿大结构异常、羊水量的异常、严重的胎儿宫内妊娠受限等）的孕妇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rPr>
              <a:t>三胎及以上妊娠者</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endParaRPr lang="zh-CN" altLang="en-US" sz="2400">
              <a:latin typeface="微软雅黑" panose="020B0503020204020204" pitchFamily="34" charset="-122"/>
              <a:ea typeface="微软雅黑" panose="020B0503020204020204" pitchFamily="34" charset="-122"/>
            </a:endParaRPr>
          </a:p>
        </p:txBody>
      </p:sp>
      <p:sp>
        <p:nvSpPr>
          <p:cNvPr id="2" name="文本框 1"/>
          <p:cNvSpPr txBox="1"/>
          <p:nvPr/>
        </p:nvSpPr>
        <p:spPr>
          <a:xfrm>
            <a:off x="2944495" y="1625600"/>
            <a:ext cx="6951980" cy="768350"/>
          </a:xfrm>
          <a:prstGeom prst="rect">
            <a:avLst/>
          </a:prstGeom>
          <a:noFill/>
        </p:spPr>
        <p:txBody>
          <a:bodyPr wrap="square" rtlCol="0">
            <a:spAutoFit/>
          </a:bodyPr>
          <a:p>
            <a:r>
              <a:rPr lang="en-US" altLang="zh-CN" sz="4400" b="1">
                <a:solidFill>
                  <a:schemeClr val="accent2">
                    <a:lumMod val="75000"/>
                  </a:schemeClr>
                </a:solidFill>
              </a:rPr>
              <a:t>NIPT</a:t>
            </a:r>
            <a:r>
              <a:rPr lang="zh-CN" altLang="en-US" sz="4400" b="1">
                <a:solidFill>
                  <a:schemeClr val="accent2">
                    <a:lumMod val="75000"/>
                  </a:schemeClr>
                </a:solidFill>
              </a:rPr>
              <a:t>的不适应人群</a:t>
            </a:r>
            <a:endParaRPr lang="zh-CN" altLang="en-US" sz="4400" b="1">
              <a:solidFill>
                <a:schemeClr val="accent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14805" y="2644775"/>
            <a:ext cx="9348470" cy="3292475"/>
          </a:xfrm>
        </p:spPr>
        <p:txBody>
          <a:bodyPr>
            <a:normAutofit fontScale="90000" lnSpcReduction="20000"/>
          </a:bodyPr>
          <a:p>
            <a:pPr>
              <a:lnSpc>
                <a:spcPct val="150000"/>
              </a:lnSpc>
              <a:spcBef>
                <a:spcPts val="0"/>
              </a:spcBef>
            </a:pPr>
            <a:r>
              <a:rPr lang="zh-CN" altLang="en-US" sz="2400">
                <a:latin typeface="微软雅黑" panose="020B0503020204020204" pitchFamily="34" charset="-122"/>
                <a:ea typeface="微软雅黑" panose="020B0503020204020204" pitchFamily="34" charset="-122"/>
                <a:sym typeface="+mn-ea"/>
              </a:rPr>
              <a:t>染色体异常胎儿分娩史，夫妻双方之一有明确染色体结构或数目异常的孕妇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sym typeface="+mn-ea"/>
              </a:rPr>
              <a:t>胎儿疑有其他（除</a:t>
            </a:r>
            <a:r>
              <a:rPr lang="en-US" altLang="zh-CN" sz="2400">
                <a:latin typeface="微软雅黑" panose="020B0503020204020204" pitchFamily="34" charset="-122"/>
                <a:ea typeface="微软雅黑" panose="020B0503020204020204" pitchFamily="34" charset="-122"/>
                <a:sym typeface="+mn-ea"/>
              </a:rPr>
              <a:t>21</a:t>
            </a:r>
            <a:r>
              <a:rPr lang="zh-CN" altLang="en-US" sz="2400">
                <a:latin typeface="微软雅黑" panose="020B0503020204020204" pitchFamily="34" charset="-122"/>
                <a:ea typeface="微软雅黑" panose="020B0503020204020204" pitchFamily="34" charset="-122"/>
                <a:sym typeface="+mn-ea"/>
              </a:rPr>
              <a:t>、</a:t>
            </a:r>
            <a:r>
              <a:rPr lang="en-US" altLang="zh-CN" sz="2400">
                <a:latin typeface="微软雅黑" panose="020B0503020204020204" pitchFamily="34" charset="-122"/>
                <a:ea typeface="微软雅黑" panose="020B0503020204020204" pitchFamily="34" charset="-122"/>
                <a:sym typeface="+mn-ea"/>
              </a:rPr>
              <a:t>18</a:t>
            </a:r>
            <a:r>
              <a:rPr lang="zh-CN" altLang="en-US" sz="2400">
                <a:latin typeface="微软雅黑" panose="020B0503020204020204" pitchFamily="34" charset="-122"/>
                <a:ea typeface="微软雅黑" panose="020B0503020204020204" pitchFamily="34" charset="-122"/>
                <a:sym typeface="+mn-ea"/>
              </a:rPr>
              <a:t>、</a:t>
            </a:r>
            <a:r>
              <a:rPr lang="en-US" altLang="zh-CN" sz="2400">
                <a:latin typeface="微软雅黑" panose="020B0503020204020204" pitchFamily="34" charset="-122"/>
                <a:ea typeface="微软雅黑" panose="020B0503020204020204" pitchFamily="34" charset="-122"/>
                <a:sym typeface="+mn-ea"/>
              </a:rPr>
              <a:t>13</a:t>
            </a:r>
            <a:r>
              <a:rPr lang="zh-CN" altLang="en-US" sz="2400">
                <a:latin typeface="微软雅黑" panose="020B0503020204020204" pitchFamily="34" charset="-122"/>
                <a:ea typeface="微软雅黑" panose="020B0503020204020204" pitchFamily="34" charset="-122"/>
                <a:sym typeface="+mn-ea"/>
              </a:rPr>
              <a:t>三体综合征以外）染色体数目及染色体结构异常，或染色体微缺失</a:t>
            </a:r>
            <a:r>
              <a:rPr lang="en-US" altLang="zh-CN" sz="2400">
                <a:latin typeface="微软雅黑" panose="020B0503020204020204" pitchFamily="34" charset="-122"/>
                <a:ea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sym typeface="+mn-ea"/>
              </a:rPr>
              <a:t>重复及单基因病的孕妇</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sym typeface="+mn-ea"/>
              </a:rPr>
              <a:t>一年内接受过异体输血、移植手术、干细胞治疗、免疫治疗的孕妇</a:t>
            </a:r>
            <a:endParaRPr lang="zh-CN" altLang="en-US" sz="2400">
              <a:latin typeface="微软雅黑" panose="020B0503020204020204" pitchFamily="34" charset="-122"/>
              <a:ea typeface="微软雅黑" panose="020B0503020204020204" pitchFamily="34" charset="-122"/>
              <a:sym typeface="+mn-ea"/>
            </a:endParaRPr>
          </a:p>
          <a:p>
            <a:pPr marL="0" indent="0">
              <a:lnSpc>
                <a:spcPct val="150000"/>
              </a:lnSpc>
              <a:spcBef>
                <a:spcPts val="0"/>
              </a:spcBef>
              <a:buNone/>
            </a:pPr>
            <a:r>
              <a:rPr lang="en-US" altLang="zh-CN" sz="2000">
                <a:latin typeface="微软雅黑" panose="020B0503020204020204" pitchFamily="34" charset="-122"/>
                <a:ea typeface="微软雅黑" panose="020B0503020204020204" pitchFamily="34" charset="-122"/>
                <a:sym typeface="+mn-ea"/>
              </a:rPr>
              <a:t>  </a:t>
            </a:r>
            <a:endParaRPr lang="en-US" altLang="zh-CN" sz="2000">
              <a:latin typeface="微软雅黑" panose="020B0503020204020204" pitchFamily="34" charset="-122"/>
              <a:ea typeface="微软雅黑" panose="020B0503020204020204" pitchFamily="34" charset="-122"/>
              <a:sym typeface="+mn-ea"/>
            </a:endParaRPr>
          </a:p>
          <a:p>
            <a:pPr marL="0" indent="0">
              <a:buNone/>
            </a:pPr>
            <a:r>
              <a:rPr lang="en-US" altLang="zh-CN" sz="2000">
                <a:latin typeface="微软雅黑" panose="020B0503020204020204" pitchFamily="34" charset="-122"/>
                <a:ea typeface="微软雅黑" panose="020B0503020204020204" pitchFamily="34" charset="-122"/>
                <a:sym typeface="+mn-ea"/>
              </a:rPr>
              <a:t>              </a:t>
            </a:r>
            <a:r>
              <a:rPr lang="en-US" altLang="zh-CN">
                <a:latin typeface="微软雅黑" panose="020B0503020204020204" pitchFamily="34" charset="-122"/>
                <a:ea typeface="微软雅黑" panose="020B0503020204020204" pitchFamily="34" charset="-122"/>
                <a:sym typeface="+mn-ea"/>
              </a:rPr>
              <a:t>      </a:t>
            </a:r>
            <a:r>
              <a:rPr lang="en-US" altLang="zh-CN" sz="3200">
                <a:latin typeface="微软雅黑" panose="020B0503020204020204" pitchFamily="34" charset="-122"/>
                <a:ea typeface="微软雅黑" panose="020B0503020204020204" pitchFamily="34" charset="-122"/>
                <a:sym typeface="+mn-ea"/>
              </a:rPr>
              <a:t> </a:t>
            </a:r>
            <a:r>
              <a:rPr lang="zh-CN" altLang="en-US" sz="3200" b="1">
                <a:solidFill>
                  <a:srgbClr val="C00000"/>
                </a:solidFill>
                <a:latin typeface="微软雅黑" panose="020B0503020204020204" pitchFamily="34" charset="-122"/>
                <a:ea typeface="微软雅黑" panose="020B0503020204020204" pitchFamily="34" charset="-122"/>
                <a:sym typeface="+mn-ea"/>
              </a:rPr>
              <a:t>筛查  </a:t>
            </a:r>
            <a:r>
              <a:rPr lang="en-US" altLang="zh-CN" sz="3200" b="1">
                <a:solidFill>
                  <a:schemeClr val="tx1"/>
                </a:solidFill>
                <a:latin typeface="微软雅黑" panose="020B0503020204020204" pitchFamily="34" charset="-122"/>
                <a:ea typeface="微软雅黑" panose="020B0503020204020204" pitchFamily="34" charset="-122"/>
                <a:sym typeface="+mn-ea"/>
              </a:rPr>
              <a:t>≠  </a:t>
            </a:r>
            <a:r>
              <a:rPr lang="zh-CN" altLang="en-US" sz="32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sym typeface="+mn-ea"/>
              </a:rPr>
              <a:t>确诊</a:t>
            </a:r>
            <a:endParaRPr lang="zh-CN" altLang="en-US" sz="2000">
              <a:latin typeface="微软雅黑" panose="020B0503020204020204" pitchFamily="34" charset="-122"/>
              <a:ea typeface="微软雅黑" panose="020B0503020204020204" pitchFamily="34" charset="-122"/>
            </a:endParaRPr>
          </a:p>
          <a:p>
            <a:endParaRPr lang="zh-CN" altLang="en-US" sz="2000"/>
          </a:p>
        </p:txBody>
      </p:sp>
      <p:sp>
        <p:nvSpPr>
          <p:cNvPr id="2" name="文本框 1"/>
          <p:cNvSpPr txBox="1"/>
          <p:nvPr/>
        </p:nvSpPr>
        <p:spPr>
          <a:xfrm>
            <a:off x="3065145" y="1613535"/>
            <a:ext cx="6951980" cy="768350"/>
          </a:xfrm>
          <a:prstGeom prst="rect">
            <a:avLst/>
          </a:prstGeom>
          <a:noFill/>
        </p:spPr>
        <p:txBody>
          <a:bodyPr wrap="square" rtlCol="0">
            <a:spAutoFit/>
          </a:bodyPr>
          <a:p>
            <a:r>
              <a:rPr lang="en-US" altLang="zh-CN" sz="4400" b="1">
                <a:solidFill>
                  <a:schemeClr val="accent2">
                    <a:lumMod val="75000"/>
                  </a:schemeClr>
                </a:solidFill>
              </a:rPr>
              <a:t>NIPT</a:t>
            </a:r>
            <a:r>
              <a:rPr lang="zh-CN" altLang="en-US" sz="4400" b="1">
                <a:solidFill>
                  <a:schemeClr val="accent2">
                    <a:lumMod val="75000"/>
                  </a:schemeClr>
                </a:solidFill>
              </a:rPr>
              <a:t>的不适应人群</a:t>
            </a:r>
            <a:endParaRPr lang="zh-CN" altLang="en-US" sz="4400" b="1">
              <a:solidFill>
                <a:schemeClr val="accent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2961005" y="2343150"/>
            <a:ext cx="5594985" cy="4064000"/>
          </a:xfrm>
        </p:spPr>
        <p:txBody>
          <a:bodyPr anchor="t"/>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孕产期年龄</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岁的高龄孕妇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产前筛查提示胎儿染色体异常高风险</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既往有胎儿染色体异常的不良孕产史</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产前检查怀疑胎儿患染色体病的孕妇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夫妇一方为染色体异常携带者</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孕妇可能为某种</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连锁遗传病基因携带者</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曾有不良孕产史或特殊致畸因子接触史者</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家族中有染色体异常史，尤其是近亲家族</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20720" y="1406525"/>
            <a:ext cx="5075555" cy="768350"/>
          </a:xfrm>
          <a:prstGeom prst="rect">
            <a:avLst/>
          </a:prstGeom>
          <a:noFill/>
        </p:spPr>
        <p:txBody>
          <a:bodyPr wrap="square" rtlCol="0">
            <a:spAutoFit/>
          </a:bodyPr>
          <a:p>
            <a:r>
              <a:rPr lang="zh-CN" altLang="en-US" sz="4400" b="1">
                <a:solidFill>
                  <a:schemeClr val="accent2">
                    <a:lumMod val="75000"/>
                  </a:schemeClr>
                </a:solidFill>
              </a:rPr>
              <a:t>羊水穿刺适用人群</a:t>
            </a:r>
            <a:endParaRPr lang="zh-CN" altLang="en-US" sz="4400" b="1">
              <a:solidFill>
                <a:schemeClr val="accent2">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文本占位符 13314"/>
          <p:cNvSpPr>
            <a:spLocks noGrp="1"/>
          </p:cNvSpPr>
          <p:nvPr>
            <p:ph type="body"/>
          </p:nvPr>
        </p:nvSpPr>
        <p:spPr>
          <a:xfrm>
            <a:off x="2129155" y="3048635"/>
            <a:ext cx="8120380" cy="2008505"/>
          </a:xfrm>
        </p:spPr>
        <p:txBody>
          <a:bodyPr anchor="t">
            <a:normAutofit fontScale="70000"/>
          </a:bodyPr>
          <a:p>
            <a:pPr marL="0" indent="0">
              <a:lnSpc>
                <a:spcPct val="150000"/>
              </a:lnSpc>
              <a:spcBef>
                <a:spcPts val="0"/>
              </a:spcBef>
              <a:buNone/>
            </a:pPr>
            <a:r>
              <a:rPr lang="en-US" altLang="zh-CN" sz="3200" b="1">
                <a:solidFill>
                  <a:srgbClr val="C00000"/>
                </a:solidFill>
                <a:latin typeface="微软雅黑" panose="020B0503020204020204" pitchFamily="34" charset="-122"/>
                <a:ea typeface="微软雅黑" panose="020B0503020204020204" pitchFamily="34" charset="-122"/>
              </a:rPr>
              <a:t>  </a:t>
            </a:r>
            <a:r>
              <a:rPr lang="zh-CN" altLang="en-US" sz="3200" b="1">
                <a:solidFill>
                  <a:srgbClr val="C00000"/>
                </a:solidFill>
                <a:latin typeface="微软雅黑" panose="020B0503020204020204" pitchFamily="34" charset="-122"/>
                <a:ea typeface="微软雅黑" panose="020B0503020204020204" pitchFamily="34" charset="-122"/>
              </a:rPr>
              <a:t>优点：</a:t>
            </a:r>
            <a:endParaRPr lang="zh-CN" altLang="en-US" sz="3200">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3200">
                <a:latin typeface="微软雅黑" panose="020B0503020204020204" pitchFamily="34" charset="-122"/>
                <a:ea typeface="微软雅黑" panose="020B0503020204020204" pitchFamily="34" charset="-122"/>
              </a:rPr>
              <a:t>  能检测所有的染色体数目异常和大片段的染色体结构异常</a:t>
            </a:r>
            <a:endParaRPr lang="zh-CN" altLang="en-US" sz="3200">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3200">
                <a:latin typeface="微软雅黑" panose="020B0503020204020204" pitchFamily="34" charset="-122"/>
                <a:ea typeface="微软雅黑" panose="020B0503020204020204" pitchFamily="34" charset="-122"/>
              </a:rPr>
              <a:t>  是目前胎儿染色体疾病产前</a:t>
            </a:r>
            <a:r>
              <a:rPr lang="zh-CN" altLang="en-US" sz="3200" b="1">
                <a:solidFill>
                  <a:srgbClr val="FF0000"/>
                </a:solidFill>
                <a:latin typeface="微软雅黑" panose="020B0503020204020204" pitchFamily="34" charset="-122"/>
                <a:ea typeface="微软雅黑" panose="020B0503020204020204" pitchFamily="34" charset="-122"/>
              </a:rPr>
              <a:t>诊断</a:t>
            </a:r>
            <a:r>
              <a:rPr lang="zh-CN" altLang="en-US" sz="3200">
                <a:latin typeface="微软雅黑" panose="020B0503020204020204" pitchFamily="34" charset="-122"/>
                <a:ea typeface="微软雅黑" panose="020B0503020204020204" pitchFamily="34" charset="-122"/>
              </a:rPr>
              <a:t>的金标准</a:t>
            </a:r>
            <a:endParaRPr lang="zh-CN" altLang="en-US" sz="3200">
              <a:latin typeface="微软雅黑" panose="020B0503020204020204" pitchFamily="34" charset="-122"/>
              <a:ea typeface="微软雅黑" panose="020B0503020204020204" pitchFamily="34" charset="-122"/>
            </a:endParaRPr>
          </a:p>
          <a:p>
            <a:pPr>
              <a:lnSpc>
                <a:spcPct val="150000"/>
              </a:lnSpc>
              <a:spcBef>
                <a:spcPts val="0"/>
              </a:spcBef>
              <a:buNone/>
            </a:pPr>
            <a:endParaRPr lang="zh-CN" altLang="en-US" sz="2000">
              <a:latin typeface="微软雅黑" panose="020B0503020204020204" pitchFamily="34" charset="-122"/>
              <a:ea typeface="微软雅黑" panose="020B0503020204020204" pitchFamily="34" charset="-122"/>
            </a:endParaRPr>
          </a:p>
          <a:p>
            <a:pPr>
              <a:lnSpc>
                <a:spcPct val="150000"/>
              </a:lnSpc>
              <a:spcBef>
                <a:spcPts val="0"/>
              </a:spcBef>
              <a:buChar char="•"/>
            </a:pPr>
            <a:endParaRPr lang="zh-CN" altLang="en-US" sz="2000">
              <a:latin typeface="微软雅黑" panose="020B0503020204020204" pitchFamily="34" charset="-122"/>
              <a:ea typeface="微软雅黑" panose="020B0503020204020204" pitchFamily="34" charset="-122"/>
            </a:endParaRPr>
          </a:p>
        </p:txBody>
      </p:sp>
      <p:sp>
        <p:nvSpPr>
          <p:cNvPr id="2" name="文本框 1"/>
          <p:cNvSpPr txBox="1"/>
          <p:nvPr/>
        </p:nvSpPr>
        <p:spPr>
          <a:xfrm>
            <a:off x="3912235" y="1863725"/>
            <a:ext cx="4366895" cy="768350"/>
          </a:xfrm>
          <a:prstGeom prst="rect">
            <a:avLst/>
          </a:prstGeom>
          <a:noFill/>
        </p:spPr>
        <p:txBody>
          <a:bodyPr wrap="square" rtlCol="0">
            <a:spAutoFit/>
          </a:bodyPr>
          <a:p>
            <a:r>
              <a:rPr lang="zh-CN" altLang="en-US" sz="4400" b="1">
                <a:solidFill>
                  <a:schemeClr val="accent2">
                    <a:lumMod val="75000"/>
                  </a:schemeClr>
                </a:solidFill>
              </a:rPr>
              <a:t>羊水穿刺</a:t>
            </a:r>
            <a:r>
              <a:rPr lang="en-US" altLang="zh-CN" sz="4400" b="1">
                <a:solidFill>
                  <a:schemeClr val="accent2">
                    <a:lumMod val="75000"/>
                  </a:schemeClr>
                </a:solidFill>
              </a:rPr>
              <a:t>-</a:t>
            </a:r>
            <a:r>
              <a:rPr lang="zh-CN" altLang="en-US" sz="4400" b="1">
                <a:solidFill>
                  <a:schemeClr val="accent2">
                    <a:lumMod val="75000"/>
                  </a:schemeClr>
                </a:solidFill>
              </a:rPr>
              <a:t>优点</a:t>
            </a:r>
            <a:endParaRPr lang="zh-CN" altLang="en-US" sz="4400" b="1">
              <a:solidFill>
                <a:schemeClr val="accent2">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89940" y="2427605"/>
            <a:ext cx="10551160" cy="3437890"/>
          </a:xfrm>
        </p:spPr>
        <p:txBody>
          <a:bodyPr>
            <a:normAutofit lnSpcReduction="10000"/>
          </a:bodyPr>
          <a:p>
            <a:pPr marL="0" indent="0">
              <a:lnSpc>
                <a:spcPct val="150000"/>
              </a:lnSpc>
              <a:spcBef>
                <a:spcPts val="0"/>
              </a:spcBef>
              <a:buNone/>
            </a:pPr>
            <a:r>
              <a:rPr lang="en-US" altLang="zh-CN" sz="2800" b="1">
                <a:solidFill>
                  <a:srgbClr val="C00000"/>
                </a:solidFill>
                <a:latin typeface="微软雅黑" panose="020B0503020204020204" pitchFamily="34" charset="-122"/>
                <a:ea typeface="微软雅黑" panose="020B0503020204020204" pitchFamily="34" charset="-122"/>
                <a:sym typeface="+mn-ea"/>
              </a:rPr>
              <a:t>  </a:t>
            </a:r>
            <a:r>
              <a:rPr lang="zh-CN" altLang="en-US" sz="2800" b="1">
                <a:solidFill>
                  <a:srgbClr val="C00000"/>
                </a:solidFill>
                <a:latin typeface="微软雅黑" panose="020B0503020204020204" pitchFamily="34" charset="-122"/>
                <a:ea typeface="微软雅黑" panose="020B0503020204020204" pitchFamily="34" charset="-122"/>
                <a:sym typeface="+mn-ea"/>
              </a:rPr>
              <a:t>局限性</a:t>
            </a:r>
            <a:endParaRPr lang="zh-CN" altLang="en-US" sz="2000">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2000">
                <a:latin typeface="微软雅黑" panose="020B0503020204020204" pitchFamily="34" charset="-122"/>
                <a:ea typeface="微软雅黑" panose="020B0503020204020204" pitchFamily="34" charset="-122"/>
                <a:sym typeface="+mn-ea"/>
              </a:rPr>
              <a:t>   </a:t>
            </a:r>
            <a:r>
              <a:rPr lang="en-US" altLang="zh-CN" sz="20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sym typeface="+mn-ea"/>
              </a:rPr>
              <a:t>一般在情况下，穿刺术是比较安全的，但仍存在个别穿刺失败、引起流产、</a:t>
            </a:r>
            <a:endParaRPr lang="zh-CN" altLang="en-US" sz="2400">
              <a:latin typeface="微软雅黑" panose="020B0503020204020204" pitchFamily="34" charset="-122"/>
              <a:ea typeface="微软雅黑" panose="020B0503020204020204" pitchFamily="34" charset="-122"/>
              <a:sym typeface="+mn-ea"/>
            </a:endParaRPr>
          </a:p>
          <a:p>
            <a:pPr>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感染、羊水渗漏的风险。</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sym typeface="+mn-ea"/>
              </a:rPr>
              <a:t>细胞培养存在个体差异，不能确保百分百成功</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sym typeface="+mn-ea"/>
              </a:rPr>
              <a:t>染色体检测不能完全排除染色体微小结构改变、单基因遗传病、多基因遗</a:t>
            </a:r>
            <a:endParaRPr lang="zh-CN" altLang="en-US" sz="2400">
              <a:latin typeface="微软雅黑" panose="020B0503020204020204" pitchFamily="34" charset="-122"/>
              <a:ea typeface="微软雅黑" panose="020B0503020204020204" pitchFamily="34" charset="-122"/>
              <a:sym typeface="+mn-ea"/>
            </a:endParaRPr>
          </a:p>
          <a:p>
            <a:pPr>
              <a:lnSpc>
                <a:spcPct val="150000"/>
              </a:lnSpc>
              <a:spcBef>
                <a:spcPts val="0"/>
              </a:spcBef>
              <a:buNone/>
            </a:pPr>
            <a:r>
              <a:rPr lang="zh-CN" altLang="en-US" sz="2400">
                <a:latin typeface="微软雅黑" panose="020B0503020204020204" pitchFamily="34" charset="-122"/>
                <a:ea typeface="微软雅黑" panose="020B0503020204020204" pitchFamily="34" charset="-122"/>
                <a:sym typeface="+mn-ea"/>
              </a:rPr>
              <a:t>     传病、环境和药物导致的胎儿宫内发育异常、低比例嵌合以及母体污染。</a:t>
            </a:r>
            <a:endParaRPr lang="zh-CN" altLang="en-US" sz="2400"/>
          </a:p>
        </p:txBody>
      </p:sp>
      <p:sp>
        <p:nvSpPr>
          <p:cNvPr id="2" name="文本框 1"/>
          <p:cNvSpPr txBox="1"/>
          <p:nvPr/>
        </p:nvSpPr>
        <p:spPr>
          <a:xfrm>
            <a:off x="3888105" y="1659255"/>
            <a:ext cx="4787265" cy="768350"/>
          </a:xfrm>
          <a:prstGeom prst="rect">
            <a:avLst/>
          </a:prstGeom>
          <a:noFill/>
        </p:spPr>
        <p:txBody>
          <a:bodyPr wrap="square" rtlCol="0">
            <a:spAutoFit/>
          </a:bodyPr>
          <a:p>
            <a:r>
              <a:rPr lang="zh-CN" altLang="en-US" sz="4400" b="1">
                <a:solidFill>
                  <a:schemeClr val="accent2">
                    <a:lumMod val="75000"/>
                  </a:schemeClr>
                </a:solidFill>
              </a:rPr>
              <a:t>羊水穿刺</a:t>
            </a:r>
            <a:r>
              <a:rPr lang="en-US" altLang="zh-CN" sz="4400" b="1">
                <a:solidFill>
                  <a:schemeClr val="accent2">
                    <a:lumMod val="75000"/>
                  </a:schemeClr>
                </a:solidFill>
              </a:rPr>
              <a:t>-</a:t>
            </a:r>
            <a:r>
              <a:rPr lang="zh-CN" altLang="en-US" sz="4400" b="1">
                <a:solidFill>
                  <a:schemeClr val="accent2">
                    <a:lumMod val="75000"/>
                  </a:schemeClr>
                </a:solidFill>
              </a:rPr>
              <a:t>局限性</a:t>
            </a:r>
            <a:endParaRPr lang="zh-CN" altLang="en-US" sz="4400" b="1">
              <a:solidFill>
                <a:schemeClr val="accent2">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7265" y="2382520"/>
            <a:ext cx="10238105" cy="3190240"/>
          </a:xfrm>
        </p:spPr>
        <p:txBody>
          <a:bodyPr/>
          <a:p>
            <a:pPr>
              <a:lnSpc>
                <a:spcPct val="150000"/>
              </a:lnSpc>
              <a:spcBef>
                <a:spcPts val="0"/>
              </a:spcBef>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基因芯片（微阵列CMA）是一种临床用于检测人遗传物质（DNA）的新技术，它比传统的染色体核型分析有更高的分辨率。这种高分辨率的检测技术可以对遗传物质发生的小片段缺失或扩增进行评估，为部分出生缺陷及发育异常病例寻找病因</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标题 3"/>
          <p:cNvSpPr>
            <a:spLocks noGrp="1"/>
          </p:cNvSpPr>
          <p:nvPr>
            <p:ph type="title"/>
          </p:nvPr>
        </p:nvSpPr>
        <p:spPr>
          <a:xfrm>
            <a:off x="1528445" y="1239520"/>
            <a:ext cx="8843010" cy="1143000"/>
          </a:xfrm>
        </p:spPr>
        <p:txBody>
          <a:bodyPr>
            <a:noAutofit/>
          </a:bodyPr>
          <a:p>
            <a:r>
              <a:rPr lang="zh-CN" altLang="en-US" b="1">
                <a:solidFill>
                  <a:schemeClr val="accent2">
                    <a:lumMod val="75000"/>
                  </a:schemeClr>
                </a:solidFill>
                <a:effectLst/>
                <a:latin typeface="+mn-ea"/>
                <a:ea typeface="+mn-ea"/>
              </a:rPr>
              <a:t>染色体核型分析与基因芯片的区别</a:t>
            </a:r>
            <a:endParaRPr lang="zh-CN" altLang="en-US" b="1">
              <a:solidFill>
                <a:schemeClr val="accent2">
                  <a:lumMod val="75000"/>
                </a:schemeClr>
              </a:solidFill>
              <a:effectLst/>
              <a:latin typeface="+mn-ea"/>
              <a:ea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1265555" y="2487930"/>
            <a:ext cx="9661525" cy="3257550"/>
          </a:xfrm>
        </p:spPr>
        <p:txBody>
          <a:bodyPr/>
          <a:p>
            <a:endParaRPr lang="zh-CN" altLang="en-US"/>
          </a:p>
          <a:p>
            <a:pPr>
              <a:lnSpc>
                <a:spcPct val="150000"/>
              </a:lnSpc>
              <a:spcBef>
                <a:spcPts val="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检测分辨率不同：核型分析分辨率低，不能发现染色体“微缺失”或“微重复”。基因芯片分辨率高。</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检测条件不同：核型分析需要新鲜的“活细胞”，需要细胞培养，若细胞培养失败，则检测失败；基因芯片检测对象为DNA，不需要细胞培养，成功率较高。</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标题 4"/>
          <p:cNvSpPr>
            <a:spLocks noGrp="1"/>
          </p:cNvSpPr>
          <p:nvPr>
            <p:ph type="title"/>
          </p:nvPr>
        </p:nvSpPr>
        <p:spPr>
          <a:xfrm>
            <a:off x="1583690" y="1480185"/>
            <a:ext cx="8843010" cy="1143000"/>
          </a:xfrm>
        </p:spPr>
        <p:txBody>
          <a:bodyPr>
            <a:noAutofit/>
          </a:bodyPr>
          <a:p>
            <a:r>
              <a:rPr lang="zh-CN" altLang="en-US" b="1">
                <a:solidFill>
                  <a:schemeClr val="accent2">
                    <a:lumMod val="75000"/>
                  </a:schemeClr>
                </a:solidFill>
                <a:effectLst/>
                <a:latin typeface="+mn-ea"/>
                <a:ea typeface="+mn-ea"/>
              </a:rPr>
              <a:t>染色体核型分析与基因芯片的区别</a:t>
            </a:r>
            <a:endParaRPr lang="zh-CN" altLang="en-US" b="1">
              <a:solidFill>
                <a:schemeClr val="accent2">
                  <a:lumMod val="75000"/>
                </a:schemeClr>
              </a:solidFill>
              <a:effectLst/>
              <a:latin typeface="+mn-ea"/>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23645" y="2523490"/>
            <a:ext cx="9913620" cy="3497580"/>
          </a:xfrm>
        </p:spPr>
        <p:txBody>
          <a:bodyPr>
            <a:normAutofit lnSpcReduction="20000"/>
          </a:bodyPr>
          <a:p>
            <a:endParaRPr lang="zh-CN" altLang="en-US"/>
          </a:p>
          <a:p>
            <a:pPr>
              <a:lnSpc>
                <a:spcPct val="150000"/>
              </a:lnSpc>
              <a:spcBef>
                <a:spcPts val="0"/>
              </a:spcBef>
            </a:pPr>
            <a:r>
              <a:rPr lang="zh-CN" altLang="en-US" sz="2400">
                <a:latin typeface="微软雅黑" panose="020B0503020204020204" pitchFamily="34" charset="-122"/>
                <a:ea typeface="微软雅黑" panose="020B0503020204020204" pitchFamily="34" charset="-122"/>
              </a:rPr>
              <a:t>检测手段不同：核型分析为纯人工分析，结果判断受分析人员的经验及主观判断的影响；基因芯片为仪器自动化检测，数据结果相对客观</a:t>
            </a: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endParaRPr lang="zh-CN" altLang="en-US" sz="2400">
              <a:latin typeface="微软雅黑" panose="020B0503020204020204" pitchFamily="34" charset="-122"/>
              <a:ea typeface="微软雅黑" panose="020B0503020204020204" pitchFamily="34" charset="-122"/>
            </a:endParaRPr>
          </a:p>
          <a:p>
            <a:pPr>
              <a:lnSpc>
                <a:spcPct val="150000"/>
              </a:lnSpc>
              <a:spcBef>
                <a:spcPts val="0"/>
              </a:spcBef>
            </a:pPr>
            <a:r>
              <a:rPr lang="zh-CN" altLang="en-US" sz="2400">
                <a:latin typeface="微软雅黑" panose="020B0503020204020204" pitchFamily="34" charset="-122"/>
                <a:ea typeface="微软雅黑" panose="020B0503020204020204" pitchFamily="34" charset="-122"/>
              </a:rPr>
              <a:t>结果解释的不同：核型分析结果的判断相对简单，基因芯片结果往往需要大量的数据比对，结果的解释收到医学进展的限制，某些染色体片段的微缺失或微重复，仍难以判断其临床意义</a:t>
            </a:r>
            <a:endParaRPr lang="zh-CN" altLang="en-US" sz="2400">
              <a:latin typeface="微软雅黑" panose="020B0503020204020204" pitchFamily="34" charset="-122"/>
              <a:ea typeface="微软雅黑" panose="020B0503020204020204" pitchFamily="34" charset="-122"/>
            </a:endParaRPr>
          </a:p>
        </p:txBody>
      </p:sp>
      <p:sp>
        <p:nvSpPr>
          <p:cNvPr id="5" name="标题 4"/>
          <p:cNvSpPr>
            <a:spLocks noGrp="1"/>
          </p:cNvSpPr>
          <p:nvPr>
            <p:ph type="title"/>
          </p:nvPr>
        </p:nvSpPr>
        <p:spPr>
          <a:xfrm>
            <a:off x="1583690" y="1480185"/>
            <a:ext cx="8843010" cy="1143000"/>
          </a:xfrm>
        </p:spPr>
        <p:txBody>
          <a:bodyPr>
            <a:noAutofit/>
          </a:bodyPr>
          <a:p>
            <a:r>
              <a:rPr lang="zh-CN" altLang="en-US" b="1">
                <a:solidFill>
                  <a:schemeClr val="accent2">
                    <a:lumMod val="75000"/>
                  </a:schemeClr>
                </a:solidFill>
                <a:effectLst/>
                <a:latin typeface="+mn-ea"/>
                <a:ea typeface="+mn-ea"/>
              </a:rPr>
              <a:t>染色体核型分析与基因芯片的区别</a:t>
            </a:r>
            <a:endParaRPr lang="zh-CN" altLang="en-US" b="1">
              <a:solidFill>
                <a:schemeClr val="accent2">
                  <a:lumMod val="75000"/>
                </a:schemeClr>
              </a:solidFill>
              <a:effectLst/>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734820" y="1249680"/>
            <a:ext cx="8673465" cy="50495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17550" y="2562225"/>
            <a:ext cx="5761990" cy="3713480"/>
          </a:xfrm>
        </p:spPr>
        <p:txBody>
          <a:bodyPr/>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21号染色体三体综合征，又称唐氏综合征（ＤＳ），常见于高龄孕妇。</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宫内表现：鼻骨发育不全，颈水肿，心脏畸形及心室内强回声，十二指肠闭锁及肠管强回声。</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出生后表现：智力低下，痴呆面容。</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75%宫内停止发育，25%存活，</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新生儿发生率：1/600-800。</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009765" y="2562225"/>
            <a:ext cx="3891280" cy="3768090"/>
          </a:xfrm>
          <a:prstGeom prst="rect">
            <a:avLst/>
          </a:prstGeom>
        </p:spPr>
      </p:pic>
      <p:sp>
        <p:nvSpPr>
          <p:cNvPr id="2" name="标题 1"/>
          <p:cNvSpPr>
            <a:spLocks noGrp="1"/>
          </p:cNvSpPr>
          <p:nvPr>
            <p:ph type="title"/>
          </p:nvPr>
        </p:nvSpPr>
        <p:spPr>
          <a:xfrm>
            <a:off x="2871470" y="1089660"/>
            <a:ext cx="6449060" cy="1143000"/>
          </a:xfrm>
        </p:spPr>
        <p:txBody>
          <a:bodyPr>
            <a:noAutofit/>
          </a:bodyPr>
          <a:p>
            <a:r>
              <a:rPr lang="zh-CN" altLang="en-US" b="1">
                <a:solidFill>
                  <a:schemeClr val="accent2">
                    <a:lumMod val="75000"/>
                  </a:schemeClr>
                </a:solidFill>
                <a:effectLst/>
                <a:latin typeface="宋体" panose="02010600030101010101" pitchFamily="2" charset="-122"/>
                <a:ea typeface="宋体" panose="02010600030101010101" pitchFamily="2" charset="-122"/>
                <a:cs typeface="宋体" panose="02010600030101010101" pitchFamily="2" charset="-122"/>
                <a:sym typeface="+mn-ea"/>
              </a:rPr>
              <a:t>21号染色体三体综合征</a:t>
            </a:r>
            <a:endParaRPr lang="zh-CN" altLang="en-US" b="1">
              <a:solidFill>
                <a:schemeClr val="accent2">
                  <a:lumMod val="75000"/>
                </a:schemeClr>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87425" y="1878330"/>
            <a:ext cx="7654290" cy="4495165"/>
          </a:xfrm>
        </p:spPr>
        <p:txBody>
          <a:bodyPr>
            <a:normAutofit lnSpcReduction="10000"/>
          </a:bodyPr>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18号染色体三体综合征，又称爱德华综合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征（ＥＳ）</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宫内表现</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：脉络膜囊肿，胼胝体缺失，小</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脑延髓池扩大，颈水肿，心脏畸形，膈疝，</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食道闭锁，脐膨出，单脐动脉，肾脏畸形，</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肠管强回声，发育迟缓</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出生后表现</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：重度智力低下、多器官畸形、生长发育迟缓，骨骼肌、皮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下脂肪发育不良，枕部突出、前额窄，耳</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位低，耳廓畸形、特殊握拳</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多数在孕早期、孕中期</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流产</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a:latin typeface="微软雅黑" panose="020B0503020204020204" pitchFamily="34" charset="-122"/>
                <a:ea typeface="微软雅黑" panose="020B0503020204020204" pitchFamily="34" charset="-122"/>
                <a:cs typeface="微软雅黑" panose="020B0503020204020204" pitchFamily="34" charset="-122"/>
              </a:rPr>
              <a:t>80-90%</a:t>
            </a:r>
            <a:r>
              <a:rPr sz="1800">
                <a:latin typeface="微软雅黑" panose="020B0503020204020204" pitchFamily="34" charset="-122"/>
                <a:ea typeface="微软雅黑" panose="020B0503020204020204" pitchFamily="34" charset="-122"/>
                <a:cs typeface="微软雅黑" panose="020B0503020204020204" pitchFamily="34" charset="-122"/>
              </a:rPr>
              <a:t>在不同孕周</a:t>
            </a:r>
            <a:endParaRPr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死亡，</a:t>
            </a:r>
            <a:r>
              <a:rPr lang="en-US" altLang="zh-CN" sz="1800">
                <a:latin typeface="微软雅黑" panose="020B0503020204020204" pitchFamily="34" charset="-122"/>
                <a:ea typeface="微软雅黑" panose="020B0503020204020204" pitchFamily="34" charset="-122"/>
                <a:cs typeface="微软雅黑" panose="020B0503020204020204" pitchFamily="34" charset="-122"/>
              </a:rPr>
              <a:t>50%</a:t>
            </a:r>
            <a:r>
              <a:rPr sz="1800">
                <a:latin typeface="微软雅黑" panose="020B0503020204020204" pitchFamily="34" charset="-122"/>
                <a:ea typeface="微软雅黑" panose="020B0503020204020204" pitchFamily="34" charset="-122"/>
                <a:cs typeface="微软雅黑" panose="020B0503020204020204" pitchFamily="34" charset="-122"/>
              </a:rPr>
              <a:t>在出生后一周死亡</a:t>
            </a:r>
            <a:endParaRPr sz="18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仅</a:t>
            </a:r>
            <a:r>
              <a:rPr lang="en-US" altLang="zh-CN" sz="1800">
                <a:latin typeface="微软雅黑" panose="020B0503020204020204" pitchFamily="34" charset="-122"/>
                <a:ea typeface="微软雅黑" panose="020B0503020204020204" pitchFamily="34" charset="-122"/>
                <a:cs typeface="微软雅黑" panose="020B0503020204020204" pitchFamily="34" charset="-122"/>
              </a:rPr>
              <a:t>5-10%</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存活至1岁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8641715" y="1633220"/>
            <a:ext cx="2276475" cy="2054860"/>
          </a:xfrm>
          <a:prstGeom prst="ellipse">
            <a:avLst/>
          </a:prstGeom>
        </p:spPr>
      </p:pic>
      <p:pic>
        <p:nvPicPr>
          <p:cNvPr id="5" name="图片 4"/>
          <p:cNvPicPr>
            <a:picLocks noChangeAspect="1"/>
          </p:cNvPicPr>
          <p:nvPr/>
        </p:nvPicPr>
        <p:blipFill>
          <a:blip r:embed="rId2"/>
          <a:stretch>
            <a:fillRect/>
          </a:stretch>
        </p:blipFill>
        <p:spPr>
          <a:xfrm>
            <a:off x="8641715" y="3687445"/>
            <a:ext cx="3133090" cy="2866390"/>
          </a:xfrm>
          <a:prstGeom prst="rect">
            <a:avLst/>
          </a:prstGeom>
        </p:spPr>
      </p:pic>
      <p:sp>
        <p:nvSpPr>
          <p:cNvPr id="2" name="文本框 1"/>
          <p:cNvSpPr txBox="1"/>
          <p:nvPr/>
        </p:nvSpPr>
        <p:spPr>
          <a:xfrm>
            <a:off x="3098800" y="1047750"/>
            <a:ext cx="6148070" cy="706755"/>
          </a:xfrm>
          <a:prstGeom prst="rect">
            <a:avLst/>
          </a:prstGeom>
          <a:noFill/>
        </p:spPr>
        <p:txBody>
          <a:bodyPr wrap="square" rtlCol="0">
            <a:spAutoFit/>
          </a:bodyPr>
          <a:p>
            <a:r>
              <a:rPr lang="zh-CN" altLang="en-US" sz="4000" b="1">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sym typeface="+mn-ea"/>
              </a:rPr>
              <a:t>18号染色体三体综合征</a:t>
            </a:r>
            <a:endParaRPr lang="zh-CN" altLang="en-US" sz="4000" b="1">
              <a:solidFill>
                <a:schemeClr val="accent2">
                  <a:lumMod val="7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65810" y="2426970"/>
            <a:ext cx="5881370" cy="3677920"/>
          </a:xfrm>
        </p:spPr>
        <p:txBody>
          <a:bodyPr>
            <a:normAutofit lnSpcReduction="10000"/>
          </a:bodyPr>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无脑畸形：没有完整的头颅，一般在子宫内死亡或出生后短时间内死亡</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脊柱裂：脊柱未正常发育，使由脊柱保护的脊髓突出或暴露于体表，表现有腿部无力、瘫痪，大小便失禁，病变部位以下失去知觉，脑积水，智力低下</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多因素造成，孕前和早孕期补充叶酸，降低发生率</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489190" y="1825625"/>
            <a:ext cx="3513455" cy="1990725"/>
          </a:xfrm>
          <a:prstGeom prst="rect">
            <a:avLst/>
          </a:prstGeom>
        </p:spPr>
      </p:pic>
      <p:pic>
        <p:nvPicPr>
          <p:cNvPr id="5" name="图片 4"/>
          <p:cNvPicPr>
            <a:picLocks noChangeAspect="1"/>
          </p:cNvPicPr>
          <p:nvPr/>
        </p:nvPicPr>
        <p:blipFill>
          <a:blip r:embed="rId2"/>
          <a:stretch>
            <a:fillRect/>
          </a:stretch>
        </p:blipFill>
        <p:spPr>
          <a:xfrm>
            <a:off x="7487920" y="3853815"/>
            <a:ext cx="3514725" cy="2553335"/>
          </a:xfrm>
          <a:prstGeom prst="rect">
            <a:avLst/>
          </a:prstGeom>
        </p:spPr>
      </p:pic>
      <p:sp>
        <p:nvSpPr>
          <p:cNvPr id="2" name="文本框 1"/>
          <p:cNvSpPr txBox="1"/>
          <p:nvPr/>
        </p:nvSpPr>
        <p:spPr>
          <a:xfrm>
            <a:off x="2016125" y="1431290"/>
            <a:ext cx="3224530" cy="768350"/>
          </a:xfrm>
          <a:prstGeom prst="rect">
            <a:avLst/>
          </a:prstGeom>
          <a:noFill/>
        </p:spPr>
        <p:txBody>
          <a:bodyPr wrap="square" rtlCol="0">
            <a:spAutoFit/>
          </a:bodyPr>
          <a:p>
            <a:r>
              <a:rPr lang="zh-CN" altLang="en-US" sz="4400" b="1">
                <a:solidFill>
                  <a:schemeClr val="accent2">
                    <a:lumMod val="75000"/>
                  </a:schemeClr>
                </a:solidFill>
              </a:rPr>
              <a:t>神经管缺陷</a:t>
            </a:r>
            <a:endParaRPr lang="zh-CN" altLang="en-US" sz="4400" b="1">
              <a:solidFill>
                <a:schemeClr val="accent2">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75785" y="2791460"/>
            <a:ext cx="3441065" cy="922020"/>
          </a:xfrm>
          <a:prstGeom prst="rect">
            <a:avLst/>
          </a:prstGeom>
          <a:noFill/>
        </p:spPr>
        <p:txBody>
          <a:bodyPr wrap="square" rtlCol="0">
            <a:spAutoFit/>
          </a:bodyPr>
          <a:p>
            <a:r>
              <a:rPr lang="zh-CN" altLang="en-US" sz="5400" b="1">
                <a:solidFill>
                  <a:schemeClr val="accent2">
                    <a:lumMod val="75000"/>
                  </a:schemeClr>
                </a:solidFill>
              </a:rPr>
              <a:t>谢谢聆听</a:t>
            </a:r>
            <a:endParaRPr lang="zh-CN" altLang="en-US" sz="5400" b="1">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564515" y="1792605"/>
            <a:ext cx="10266045" cy="4357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56230" y="2422525"/>
            <a:ext cx="2940050" cy="783590"/>
          </a:xfrm>
          <a:prstGeom prst="rect">
            <a:avLst/>
          </a:prstGeom>
          <a:noFill/>
        </p:spPr>
        <p:txBody>
          <a:bodyPr wrap="square" rtlCol="0">
            <a:spAutoFit/>
          </a:bodyPr>
          <a:p>
            <a:pPr algn="dist">
              <a:lnSpc>
                <a:spcPct val="125000"/>
              </a:lnSpc>
            </a:pPr>
            <a:r>
              <a:rPr lang="zh-CN" altLang="en-US" sz="3600" b="1"/>
              <a:t>主要内容</a:t>
            </a:r>
            <a:endParaRPr lang="zh-CN" altLang="en-US" sz="3600" b="1"/>
          </a:p>
        </p:txBody>
      </p:sp>
      <p:sp>
        <p:nvSpPr>
          <p:cNvPr id="3" name="文本框 2"/>
          <p:cNvSpPr txBox="1"/>
          <p:nvPr/>
        </p:nvSpPr>
        <p:spPr>
          <a:xfrm>
            <a:off x="2419350" y="3484245"/>
            <a:ext cx="3814445" cy="1568450"/>
          </a:xfrm>
          <a:prstGeom prst="rect">
            <a:avLst/>
          </a:prstGeom>
          <a:noFill/>
        </p:spPr>
        <p:txBody>
          <a:bodyPr wrap="square" rtlCol="0">
            <a:spAutoFit/>
          </a:bodyPr>
          <a:p>
            <a:r>
              <a:rPr lang="en-US" altLang="zh-CN" sz="3200" b="1"/>
              <a:t>1</a:t>
            </a:r>
            <a:r>
              <a:rPr lang="zh-CN" altLang="en-US" sz="3200" b="1"/>
              <a:t>、唐氏血清学筛查</a:t>
            </a:r>
            <a:endParaRPr lang="zh-CN" altLang="en-US" sz="3200" b="1"/>
          </a:p>
          <a:p>
            <a:r>
              <a:rPr lang="en-US" altLang="zh-CN" sz="3200" b="1"/>
              <a:t>2</a:t>
            </a:r>
            <a:r>
              <a:rPr lang="zh-CN" altLang="en-US" sz="3200" b="1"/>
              <a:t>、无创</a:t>
            </a:r>
            <a:r>
              <a:rPr lang="en-US" altLang="zh-CN" sz="3200" b="1"/>
              <a:t>DNA</a:t>
            </a:r>
            <a:r>
              <a:rPr lang="zh-CN" altLang="en-US" sz="3200" b="1"/>
              <a:t>检测</a:t>
            </a:r>
            <a:endParaRPr lang="zh-CN" altLang="en-US" sz="3200" b="1"/>
          </a:p>
          <a:p>
            <a:r>
              <a:rPr lang="en-US" altLang="zh-CN" sz="3200" b="1"/>
              <a:t>3</a:t>
            </a:r>
            <a:r>
              <a:rPr lang="zh-CN" altLang="en-US" sz="3200" b="1"/>
              <a:t>、绒穿、羊水穿刺</a:t>
            </a:r>
            <a:endParaRPr lang="zh-CN" altLang="en-US" sz="3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86230" y="2753360"/>
            <a:ext cx="8724900" cy="2826385"/>
          </a:xfrm>
        </p:spPr>
        <p:txBody>
          <a:bodyPr/>
          <a:p>
            <a:pPr>
              <a:lnSpc>
                <a:spcPct val="150000"/>
              </a:lnSpc>
              <a:spcBef>
                <a:spcPts val="0"/>
              </a:spcBef>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pP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遗传物质</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，即亲代与子代之间传递遗传信息的物质。人类的遗传物质的化学本质是DNA。DNA上包含遗传信息的片段就被称为</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基因</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。DNA是长长的链，在一个小小的细胞里DNA链就有两米长，所以DNA必须紧密地叠加缠绕在一起才能放得下。DNA紧密缠绕在一起就形成了</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染色体。</a:t>
            </a:r>
            <a:endPar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1833880" y="1756093"/>
            <a:ext cx="8229600" cy="1143000"/>
          </a:xfrm>
        </p:spPr>
        <p:txBody>
          <a:bodyPr/>
          <a:p>
            <a:r>
              <a:rPr lang="zh-CN" altLang="en-US">
                <a:solidFill>
                  <a:schemeClr val="accent2">
                    <a:lumMod val="75000"/>
                  </a:schemeClr>
                </a:solidFill>
                <a:effectLst/>
                <a:latin typeface="微软雅黑" panose="020B0503020204020204" pitchFamily="34" charset="-122"/>
                <a:ea typeface="微软雅黑" panose="020B0503020204020204" pitchFamily="34" charset="-122"/>
              </a:rPr>
              <a:t>什么是遗传物质、基因、染色体</a:t>
            </a:r>
            <a:endParaRPr lang="zh-CN" altLang="en-US">
              <a:solidFill>
                <a:schemeClr val="accent2">
                  <a:lumMod val="75000"/>
                </a:schemeClr>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899535" y="1423670"/>
            <a:ext cx="7215505" cy="5104130"/>
          </a:xfrm>
          <a:prstGeom prst="rect">
            <a:avLst/>
          </a:prstGeom>
        </p:spPr>
      </p:pic>
      <p:sp>
        <p:nvSpPr>
          <p:cNvPr id="3" name="文本框 2"/>
          <p:cNvSpPr txBox="1"/>
          <p:nvPr/>
        </p:nvSpPr>
        <p:spPr>
          <a:xfrm>
            <a:off x="690880" y="3240405"/>
            <a:ext cx="5187950" cy="521970"/>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none" rtlCol="0">
            <a:spAutoFit/>
          </a:bodyPr>
          <a:p>
            <a:r>
              <a:rPr lang="zh-CN" altLang="en-US" sz="2800" b="1">
                <a:solidFill>
                  <a:schemeClr val="accent2">
                    <a:lumMod val="75000"/>
                  </a:schemeClr>
                </a:solidFill>
              </a:rPr>
              <a:t>什么是遗传物质、基因、染色体</a:t>
            </a:r>
            <a:endParaRPr lang="zh-CN" altLang="en-US" sz="2800" b="1">
              <a:solidFill>
                <a:schemeClr val="accent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89380" y="2388870"/>
            <a:ext cx="8856980" cy="2405380"/>
          </a:xfrm>
        </p:spPr>
        <p:txBody>
          <a:bodyPr>
            <a:noAutofit/>
          </a:bodyPr>
          <a:p>
            <a:pPr marL="0" indent="0">
              <a:lnSpc>
                <a:spcPct val="150000"/>
              </a:lnSpc>
              <a:spcBef>
                <a:spcPts val="0"/>
              </a:spcBef>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spcBef>
                <a:spcPts val="0"/>
              </a:spcBef>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人是从受精卵发育成的，受精卵是</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父亲的精子</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母亲的卵子</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组成</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父亲的</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精子里带有23条染色体</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。母亲的</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卵子里有23条染色体</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。精子和卵子受精之后形成受精卵里面就有46条，23对染色体。</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3664585" y="1316355"/>
            <a:ext cx="4066540" cy="1325880"/>
          </a:xfrm>
        </p:spPr>
        <p:txBody>
          <a:bodyPr/>
          <a:p>
            <a:r>
              <a:rPr lang="zh-CN" altLang="en-US">
                <a:solidFill>
                  <a:schemeClr val="accent2">
                    <a:lumMod val="75000"/>
                  </a:schemeClr>
                </a:solidFill>
                <a:effectLst/>
                <a:latin typeface="微软雅黑" panose="020B0503020204020204" pitchFamily="34" charset="-122"/>
                <a:ea typeface="微软雅黑" panose="020B0503020204020204" pitchFamily="34" charset="-122"/>
              </a:rPr>
              <a:t>染色体的组成</a:t>
            </a:r>
            <a:endParaRPr lang="zh-CN" altLang="en-US">
              <a:solidFill>
                <a:schemeClr val="accent2">
                  <a:lumMod val="75000"/>
                </a:schemeClr>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1419860" y="2441575"/>
            <a:ext cx="8783320" cy="3947795"/>
          </a:xfrm>
          <a:prstGeom prst="rect">
            <a:avLst/>
          </a:prstGeom>
        </p:spPr>
      </p:pic>
      <p:sp>
        <p:nvSpPr>
          <p:cNvPr id="3" name="文本框 2"/>
          <p:cNvSpPr txBox="1"/>
          <p:nvPr/>
        </p:nvSpPr>
        <p:spPr>
          <a:xfrm>
            <a:off x="4061460" y="1262380"/>
            <a:ext cx="3669665" cy="768350"/>
          </a:xfrm>
          <a:prstGeom prst="rect">
            <a:avLst/>
          </a:prstGeom>
          <a:noFill/>
        </p:spPr>
        <p:txBody>
          <a:bodyPr wrap="square" rtlCol="0">
            <a:spAutoFit/>
          </a:bodyPr>
          <a:p>
            <a:r>
              <a:rPr lang="zh-CN" altLang="zh-CN" sz="4400" b="1">
                <a:solidFill>
                  <a:schemeClr val="accent2">
                    <a:lumMod val="75000"/>
                  </a:schemeClr>
                </a:solidFill>
              </a:rPr>
              <a:t>染色体的组成</a:t>
            </a:r>
            <a:endParaRPr lang="zh-CN" altLang="zh-CN" sz="4400" b="1">
              <a:solidFill>
                <a:schemeClr val="accent2">
                  <a:lumMod val="75000"/>
                </a:schemeClr>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5417,&quot;width&quot;:12960}"/>
</p:tagLst>
</file>

<file path=ppt/tags/tag64.xml><?xml version="1.0" encoding="utf-8"?>
<p:tagLst xmlns:p="http://schemas.openxmlformats.org/presentationml/2006/main">
  <p:tag name="KSO_WM_UNIT_PLACING_PICTURE_USER_VIEWPORT" val="{&quot;height&quot;:10988,&quot;width&quot;:14813}"/>
</p:tagLst>
</file>

<file path=ppt/tags/tag65.xml><?xml version="1.0" encoding="utf-8"?>
<p:tagLst xmlns:p="http://schemas.openxmlformats.org/presentationml/2006/main">
  <p:tag name="KSO_WPP_MARK_KEY" val="81674f57-700d-42d0-8ecc-6628505cfeba"/>
  <p:tag name="COMMONDATA" val="eyJoZGlkIjoiNWNjN2ZiOGZkZWQ3NGY5MDZjMTY2YzI2NTQyMWY4ODU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014">
      <a:dk1>
        <a:sysClr val="windowText" lastClr="000000"/>
      </a:dk1>
      <a:lt1>
        <a:sysClr val="window" lastClr="FFFFFF"/>
      </a:lt1>
      <a:dk2>
        <a:srgbClr val="44546A"/>
      </a:dk2>
      <a:lt2>
        <a:srgbClr val="E7E6E6"/>
      </a:lt2>
      <a:accent1>
        <a:srgbClr val="49A2B2"/>
      </a:accent1>
      <a:accent2>
        <a:srgbClr val="F3A8C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3832</Words>
  <Application>WPS 演示</Application>
  <PresentationFormat>宽屏</PresentationFormat>
  <Paragraphs>193</Paragraphs>
  <Slides>33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33</vt:i4>
      </vt:variant>
    </vt:vector>
  </HeadingPairs>
  <TitlesOfParts>
    <vt:vector size="44" baseType="lpstr">
      <vt:lpstr>Arial</vt:lpstr>
      <vt:lpstr>宋体</vt:lpstr>
      <vt:lpstr>Wingdings</vt:lpstr>
      <vt:lpstr>微软雅黑</vt:lpstr>
      <vt:lpstr>Wingdings</vt:lpstr>
      <vt:lpstr>等线</vt:lpstr>
      <vt:lpstr>等线 Light</vt:lpstr>
      <vt:lpstr>Calibri</vt:lpstr>
      <vt:lpstr>Arial Unicode MS</vt:lpstr>
      <vt:lpstr>Office 主题​​</vt:lpstr>
      <vt:lpstr>自定义设计方案</vt:lpstr>
      <vt:lpstr>PowerPoint 演示文稿</vt:lpstr>
      <vt:lpstr>PowerPoint 演示文稿</vt:lpstr>
      <vt:lpstr>PowerPoint 演示文稿</vt:lpstr>
      <vt:lpstr>PowerPoint 演示文稿</vt:lpstr>
      <vt:lpstr>PowerPoint 演示文稿</vt:lpstr>
      <vt:lpstr>什么是遗传物质、基因、染色体</vt:lpstr>
      <vt:lpstr>PowerPoint 演示文稿</vt:lpstr>
      <vt:lpstr>染色体的组成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染色体核型分析与基因芯片的区别</vt:lpstr>
      <vt:lpstr>染色体核型分析与基因芯片的区别</vt:lpstr>
      <vt:lpstr>染色体核型分析与基因芯片的区别</vt:lpstr>
      <vt:lpstr>21号染色体三体综合征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希望</cp:lastModifiedBy>
  <cp:revision>93</cp:revision>
  <dcterms:created xsi:type="dcterms:W3CDTF">2020-05-13T08:30:00Z</dcterms:created>
  <dcterms:modified xsi:type="dcterms:W3CDTF">2022-09-18T02:50:06Z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B74A799CA3F54BF098E4AB887BE69682</vt:lpwstr>
  </property>
</Properties>
</file>