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288" r:id="rId5"/>
    <p:sldId id="258" r:id="rId6"/>
    <p:sldId id="457" r:id="rId8"/>
    <p:sldId id="410" r:id="rId9"/>
    <p:sldId id="411" r:id="rId10"/>
    <p:sldId id="412" r:id="rId11"/>
    <p:sldId id="699" r:id="rId12"/>
    <p:sldId id="700" r:id="rId13"/>
    <p:sldId id="536" r:id="rId14"/>
    <p:sldId id="537" r:id="rId15"/>
    <p:sldId id="538" r:id="rId16"/>
    <p:sldId id="539" r:id="rId17"/>
    <p:sldId id="540" r:id="rId18"/>
    <p:sldId id="463" r:id="rId19"/>
    <p:sldId id="524" r:id="rId20"/>
    <p:sldId id="575" r:id="rId21"/>
    <p:sldId id="467" r:id="rId22"/>
    <p:sldId id="470" r:id="rId23"/>
    <p:sldId id="471" r:id="rId24"/>
    <p:sldId id="473" r:id="rId25"/>
    <p:sldId id="556" r:id="rId26"/>
    <p:sldId id="478" r:id="rId27"/>
    <p:sldId id="558" r:id="rId28"/>
    <p:sldId id="483" r:id="rId29"/>
    <p:sldId id="485" r:id="rId30"/>
    <p:sldId id="560" r:id="rId31"/>
    <p:sldId id="489" r:id="rId32"/>
    <p:sldId id="529" r:id="rId33"/>
    <p:sldId id="491" r:id="rId34"/>
    <p:sldId id="493" r:id="rId35"/>
    <p:sldId id="495" r:id="rId36"/>
    <p:sldId id="497" r:id="rId37"/>
    <p:sldId id="563" r:id="rId38"/>
    <p:sldId id="654" r:id="rId39"/>
    <p:sldId id="629" r:id="rId40"/>
    <p:sldId id="631" r:id="rId41"/>
    <p:sldId id="632" r:id="rId42"/>
    <p:sldId id="633" r:id="rId43"/>
    <p:sldId id="701" r:id="rId44"/>
    <p:sldId id="651" r:id="rId45"/>
    <p:sldId id="652" r:id="rId46"/>
    <p:sldId id="653" r:id="rId47"/>
    <p:sldId id="543" r:id="rId48"/>
    <p:sldId id="635" r:id="rId49"/>
    <p:sldId id="637" r:id="rId50"/>
    <p:sldId id="638" r:id="rId51"/>
    <p:sldId id="636" r:id="rId52"/>
    <p:sldId id="634" r:id="rId53"/>
    <p:sldId id="640" r:id="rId54"/>
    <p:sldId id="641" r:id="rId55"/>
    <p:sldId id="689" r:id="rId56"/>
    <p:sldId id="681" r:id="rId57"/>
    <p:sldId id="702" r:id="rId58"/>
    <p:sldId id="682" r:id="rId59"/>
    <p:sldId id="690" r:id="rId60"/>
    <p:sldId id="679" r:id="rId61"/>
    <p:sldId id="680" r:id="rId62"/>
    <p:sldId id="639" r:id="rId63"/>
    <p:sldId id="684" r:id="rId64"/>
    <p:sldId id="685" r:id="rId65"/>
    <p:sldId id="381" r:id="rId6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600" b="1" i="0" u="none" kern="1200" baseline="0">
        <a:solidFill>
          <a:srgbClr val="000000"/>
        </a:solidFill>
        <a:latin typeface="Verdana" panose="020B0604030504040204" pitchFamily="34"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C5C5"/>
    <a:srgbClr val="C0C0C0"/>
    <a:srgbClr val="DDDDDD"/>
    <a:srgbClr val="333333"/>
    <a:srgbClr val="FFFFFF"/>
    <a:srgbClr val="008000"/>
    <a:srgbClr val="00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5"/>
    <p:restoredTop sz="93267"/>
  </p:normalViewPr>
  <p:slideViewPr>
    <p:cSldViewPr showGuides="1">
      <p:cViewPr>
        <p:scale>
          <a:sx n="100" d="100"/>
          <a:sy n="100" d="100"/>
        </p:scale>
        <p:origin x="-486" y="-78"/>
      </p:cViewPr>
      <p:guideLst>
        <p:guide orient="horz" pos="2092"/>
        <p:guide pos="2832"/>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zh-CN"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spcBef>
                <a:spcPct val="0"/>
              </a:spcBef>
              <a:defRPr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buNone/>
            </a:pPr>
            <a:fld id="{9A0DB2DC-4C9A-4742-B13C-FB6460FD3503}" type="slidenum">
              <a:rPr lang="zh-CN" altLang="en-US" sz="1200" b="0" strike="noStrike" noProof="1" dirty="0">
                <a:solidFill>
                  <a:schemeClr val="tx1"/>
                </a:solidFill>
                <a:latin typeface="Arial" panose="020B0604020202020204" pitchFamily="34" charset="0"/>
                <a:ea typeface="宋体" panose="02010600030101010101" pitchFamily="2" charset="-122"/>
                <a:cs typeface="+mn-cs"/>
              </a:rPr>
            </a:fld>
            <a:endParaRPr lang="zh-CN" altLang="en-US" sz="1200" b="0" strike="noStrike" noProof="1" dirty="0">
              <a:solidFill>
                <a:schemeClr val="tx1"/>
              </a:solidFill>
              <a:latin typeface="Arial" panose="020B060402020202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Rot="1" noTextEdit="1"/>
          </p:cNvSpPr>
          <p:nvPr>
            <p:ph type="sldImg"/>
          </p:nvPr>
        </p:nvSpPr>
        <p:spPr/>
      </p:sp>
      <p:sp>
        <p:nvSpPr>
          <p:cNvPr id="10242" name="文本占位符 2"/>
          <p:cNvSpPr/>
          <p:nvPr>
            <p:ph type="body"/>
          </p:nvPr>
        </p:nvSpPr>
        <p:spPr/>
        <p:txBody>
          <a:bodyPr wrap="square" lIns="91440" tIns="45720" rIns="91440" bIns="45720" anchor="t" anchorCtr="0"/>
          <a:p>
            <a:pPr lvl="0"/>
            <a:endParaRPr lang="zh-CN" altLang="en-US">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a:fld id="{9A0DB2DC-4C9A-4742-B13C-FB6460FD3503}" type="slidenum">
              <a:rPr lang="zh-CN" altLang="en-US" sz="1200" b="0" dirty="0">
                <a:solidFill>
                  <a:schemeClr val="tx1"/>
                </a:solidFill>
                <a:latin typeface="Arial" panose="020B0604020202020204" pitchFamily="34" charset="0"/>
                <a:ea typeface="宋体" panose="02010600030101010101" pitchFamily="2" charset="-122"/>
              </a:rPr>
            </a:fld>
            <a:endParaRPr lang="zh-CN" altLang="en-US" sz="1200" b="0" dirty="0">
              <a:solidFill>
                <a:schemeClr val="tx1"/>
              </a:solidFill>
              <a:latin typeface="Arial" panose="020B0604020202020204" pitchFamily="34" charset="0"/>
              <a:ea typeface="宋体" panose="02010600030101010101" pitchFamily="2" charset="-122"/>
            </a:endParaRPr>
          </a:p>
        </p:txBody>
      </p:sp>
      <p:sp>
        <p:nvSpPr>
          <p:cNvPr id="80898" name="Rectangle 2"/>
          <p:cNvSpPr>
            <a:spLocks noRot="1" noTextEdit="1"/>
          </p:cNvSpPr>
          <p:nvPr>
            <p:ph type="sldImg"/>
          </p:nvPr>
        </p:nvSpPr>
        <p:spPr>
          <a:xfrm>
            <a:off x="1165225" y="706438"/>
            <a:ext cx="4525963" cy="3394075"/>
          </a:xfrm>
        </p:spPr>
      </p:sp>
      <p:sp>
        <p:nvSpPr>
          <p:cNvPr id="80899" name="Rectangle 3"/>
          <p:cNvSpPr>
            <a:spLocks noGrp="1"/>
          </p:cNvSpPr>
          <p:nvPr>
            <p:ph type="body"/>
          </p:nvPr>
        </p:nvSpPr>
        <p:spPr>
          <a:xfrm>
            <a:off x="925513" y="4311650"/>
            <a:ext cx="5003800" cy="4171950"/>
          </a:xfrm>
        </p:spPr>
        <p:txBody>
          <a:bodyPr wrap="square" lIns="91440" tIns="45720" rIns="91440" bIns="45720" anchor="t" anchorCtr="0"/>
          <a:p>
            <a:pPr lvl="0" eaLnBrk="1" hangingPunct="1"/>
            <a:endParaRPr lang="zh-CN" altLang="en-US"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FFFFF"/>
        </a:solidFill>
        <a:effectLst/>
      </p:bgPr>
    </p:bg>
    <p:spTree>
      <p:nvGrpSpPr>
        <p:cNvPr id="1" name=""/>
        <p:cNvGrpSpPr/>
        <p:nvPr/>
      </p:nvGrpSpPr>
      <p:grpSpPr>
        <a:xfrm>
          <a:off x="0" y="0"/>
          <a:ext cx="0" cy="0"/>
          <a:chOff x="0" y="0"/>
          <a:chExt cx="0" cy="0"/>
        </a:xfrm>
      </p:grpSpPr>
      <p:sp>
        <p:nvSpPr>
          <p:cNvPr id="35" name="Arc 87"/>
          <p:cNvSpPr/>
          <p:nvPr/>
        </p:nvSpPr>
        <p:spPr bwMode="auto">
          <a:xfrm flipV="1">
            <a:off x="2362200" y="1828800"/>
            <a:ext cx="5410200" cy="3733800"/>
          </a:xfrm>
          <a:custGeom>
            <a:avLst/>
            <a:gdLst>
              <a:gd name="T0" fmla="*/ 0 w 21600"/>
              <a:gd name="T1" fmla="*/ 0 h 21600"/>
              <a:gd name="T2" fmla="*/ 1355104817 w 21600"/>
              <a:gd name="T3" fmla="*/ 645428817 h 21600"/>
              <a:gd name="T4" fmla="*/ 0 w 21600"/>
              <a:gd name="T5" fmla="*/ 6454288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accent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6" name="Arc 86"/>
          <p:cNvSpPr/>
          <p:nvPr/>
        </p:nvSpPr>
        <p:spPr bwMode="auto">
          <a:xfrm flipV="1">
            <a:off x="2438400" y="2133600"/>
            <a:ext cx="5410200" cy="4114800"/>
          </a:xfrm>
          <a:custGeom>
            <a:avLst/>
            <a:gdLst>
              <a:gd name="T0" fmla="*/ 0 w 21600"/>
              <a:gd name="T1" fmla="*/ 0 h 21600"/>
              <a:gd name="T2" fmla="*/ 1355104817 w 21600"/>
              <a:gd name="T3" fmla="*/ 783869400 h 21600"/>
              <a:gd name="T4" fmla="*/ 0 w 21600"/>
              <a:gd name="T5" fmla="*/ 783869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accent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nvGrpSpPr>
          <p:cNvPr id="4100" name="Group 75"/>
          <p:cNvGrpSpPr/>
          <p:nvPr/>
        </p:nvGrpSpPr>
        <p:grpSpPr>
          <a:xfrm>
            <a:off x="112713" y="5954713"/>
            <a:ext cx="8936037" cy="631825"/>
            <a:chOff x="71" y="3751"/>
            <a:chExt cx="5629" cy="398"/>
          </a:xfrm>
        </p:grpSpPr>
        <p:sp>
          <p:nvSpPr>
            <p:cNvPr id="38" name="Freeform 24"/>
            <p:cNvSpPr/>
            <p:nvPr/>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9" name="Freeform 25"/>
            <p:cNvSpPr/>
            <p:nvPr/>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0" name="Freeform 26"/>
            <p:cNvSpPr/>
            <p:nvPr/>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41" name="Freeform 27" descr="Dark upward diagonal"/>
          <p:cNvSpPr/>
          <p:nvPr/>
        </p:nvSpPr>
        <p:spPr bwMode="gray">
          <a:xfrm>
            <a:off x="85725" y="76200"/>
            <a:ext cx="8977313" cy="500063"/>
          </a:xfrm>
          <a:custGeom>
            <a:avLst/>
            <a:gdLst>
              <a:gd name="T0" fmla="*/ 0 w 5655"/>
              <a:gd name="T1" fmla="*/ 1588 h 315"/>
              <a:gd name="T2" fmla="*/ 8804275 w 5655"/>
              <a:gd name="T3" fmla="*/ 0 h 315"/>
              <a:gd name="T4" fmla="*/ 8977313 w 5655"/>
              <a:gd name="T5" fmla="*/ 133350 h 315"/>
              <a:gd name="T6" fmla="*/ 8967788 w 5655"/>
              <a:gd name="T7" fmla="*/ 500063 h 315"/>
              <a:gd name="T8" fmla="*/ 1588 w 5655"/>
              <a:gd name="T9" fmla="*/ 498475 h 315"/>
              <a:gd name="T10" fmla="*/ 0 w 5655"/>
              <a:gd name="T11" fmla="*/ 1588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6862"/>
              </a:schemeClr>
            </a:fgClr>
            <a:bgClr>
              <a:schemeClr val="tx1">
                <a:alpha val="76862"/>
              </a:schemeClr>
            </a:bgClr>
          </a:patt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2" name="Rectangle 28"/>
          <p:cNvSpPr>
            <a:spLocks noChangeArrowheads="1"/>
          </p:cNvSpPr>
          <p:nvPr/>
        </p:nvSpPr>
        <p:spPr bwMode="gray">
          <a:xfrm>
            <a:off x="114300" y="6610350"/>
            <a:ext cx="8931275" cy="163513"/>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grpSp>
        <p:nvGrpSpPr>
          <p:cNvPr id="4106" name="Group 74"/>
          <p:cNvGrpSpPr/>
          <p:nvPr/>
        </p:nvGrpSpPr>
        <p:grpSpPr>
          <a:xfrm>
            <a:off x="85725" y="854075"/>
            <a:ext cx="8982075" cy="1131888"/>
            <a:chOff x="54" y="538"/>
            <a:chExt cx="5658" cy="713"/>
          </a:xfrm>
        </p:grpSpPr>
        <p:sp>
          <p:nvSpPr>
            <p:cNvPr id="44" name="Freeform 30"/>
            <p:cNvSpPr/>
            <p:nvPr/>
          </p:nvSpPr>
          <p:spPr bwMode="gray">
            <a:xfrm>
              <a:off x="54" y="736"/>
              <a:ext cx="5658" cy="515"/>
            </a:xfrm>
            <a:custGeom>
              <a:avLst/>
              <a:gdLst>
                <a:gd name="T0" fmla="*/ 0 w 5446"/>
                <a:gd name="T1" fmla="*/ 0 h 590"/>
                <a:gd name="T2" fmla="*/ 5658 w 5446"/>
                <a:gd name="T3" fmla="*/ 0 h 590"/>
                <a:gd name="T4" fmla="*/ 5658 w 5446"/>
                <a:gd name="T5" fmla="*/ 272 h 590"/>
                <a:gd name="T6" fmla="*/ 5658 w 5446"/>
                <a:gd name="T7" fmla="*/ 394 h 590"/>
                <a:gd name="T8" fmla="*/ 1571 w 5446"/>
                <a:gd name="T9" fmla="*/ 387 h 590"/>
                <a:gd name="T10" fmla="*/ 1338 w 5446"/>
                <a:gd name="T11" fmla="*/ 510 h 590"/>
                <a:gd name="T12" fmla="*/ 0 w 5446"/>
                <a:gd name="T13" fmla="*/ 515 h 590"/>
                <a:gd name="T14" fmla="*/ 0 w 5446"/>
                <a:gd name="T15" fmla="*/ 0 h 5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5" name="Freeform 31"/>
            <p:cNvSpPr/>
            <p:nvPr/>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6" name="Freeform 32"/>
            <p:cNvSpPr/>
            <p:nvPr/>
          </p:nvSpPr>
          <p:spPr bwMode="gray">
            <a:xfrm>
              <a:off x="54" y="1062"/>
              <a:ext cx="1496" cy="98"/>
            </a:xfrm>
            <a:custGeom>
              <a:avLst/>
              <a:gdLst>
                <a:gd name="T0" fmla="*/ 1496 w 1440"/>
                <a:gd name="T1" fmla="*/ 1 h 112"/>
                <a:gd name="T2" fmla="*/ 1310 w 1440"/>
                <a:gd name="T3" fmla="*/ 98 h 112"/>
                <a:gd name="T4" fmla="*/ 0 w 1440"/>
                <a:gd name="T5" fmla="*/ 96 h 112"/>
                <a:gd name="T6" fmla="*/ 0 w 1440"/>
                <a:gd name="T7" fmla="*/ 43 h 112"/>
                <a:gd name="T8" fmla="*/ 1111 w 1440"/>
                <a:gd name="T9" fmla="*/ 44 h 112"/>
                <a:gd name="T10" fmla="*/ 1186 w 1440"/>
                <a:gd name="T11" fmla="*/ 0 h 112"/>
                <a:gd name="T12" fmla="*/ 1496 w 1440"/>
                <a:gd name="T13" fmla="*/ 1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47" name="Rectangle 33"/>
          <p:cNvSpPr>
            <a:spLocks noChangeArrowheads="1"/>
          </p:cNvSpPr>
          <p:nvPr/>
        </p:nvSpPr>
        <p:spPr bwMode="gray">
          <a:xfrm>
            <a:off x="85725" y="609600"/>
            <a:ext cx="8982075" cy="185738"/>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48" name="Freeform 76"/>
          <p:cNvSpPr/>
          <p:nvPr/>
        </p:nvSpPr>
        <p:spPr bwMode="gray">
          <a:xfrm>
            <a:off x="6958013" y="1657350"/>
            <a:ext cx="2155825" cy="52388"/>
          </a:xfrm>
          <a:custGeom>
            <a:avLst/>
            <a:gdLst>
              <a:gd name="T0" fmla="*/ 0 w 1358"/>
              <a:gd name="T1" fmla="*/ 3175 h 33"/>
              <a:gd name="T2" fmla="*/ 2155825 w 1358"/>
              <a:gd name="T3" fmla="*/ 0 h 33"/>
              <a:gd name="T4" fmla="*/ 2152650 w 1358"/>
              <a:gd name="T5" fmla="*/ 50800 h 33"/>
              <a:gd name="T6" fmla="*/ 95250 w 1358"/>
              <a:gd name="T7" fmla="*/ 52388 h 33"/>
              <a:gd name="T8" fmla="*/ 0 w 1358"/>
              <a:gd name="T9" fmla="*/ 317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pic>
        <p:nvPicPr>
          <p:cNvPr id="4112" name="Picture 77" descr="200871115493324_2"/>
          <p:cNvPicPr>
            <a:picLocks noChangeAspect="1"/>
          </p:cNvPicPr>
          <p:nvPr/>
        </p:nvPicPr>
        <p:blipFill>
          <a:blip r:embed="rId2"/>
          <a:stretch>
            <a:fillRect/>
          </a:stretch>
        </p:blipFill>
        <p:spPr>
          <a:xfrm>
            <a:off x="8062913" y="928688"/>
            <a:ext cx="971550" cy="774700"/>
          </a:xfrm>
          <a:prstGeom prst="rect">
            <a:avLst/>
          </a:prstGeom>
          <a:noFill/>
          <a:ln w="9525">
            <a:noFill/>
          </a:ln>
        </p:spPr>
      </p:pic>
      <p:pic>
        <p:nvPicPr>
          <p:cNvPr id="4113" name="Picture 78" descr="牛肉"/>
          <p:cNvPicPr>
            <a:picLocks noChangeAspect="1"/>
          </p:cNvPicPr>
          <p:nvPr/>
        </p:nvPicPr>
        <p:blipFill>
          <a:blip r:embed="rId3"/>
          <a:stretch>
            <a:fillRect/>
          </a:stretch>
        </p:blipFill>
        <p:spPr>
          <a:xfrm>
            <a:off x="5886450" y="965200"/>
            <a:ext cx="971550" cy="730250"/>
          </a:xfrm>
          <a:prstGeom prst="rect">
            <a:avLst/>
          </a:prstGeom>
          <a:noFill/>
          <a:ln w="9525">
            <a:noFill/>
          </a:ln>
        </p:spPr>
      </p:pic>
      <p:sp>
        <p:nvSpPr>
          <p:cNvPr id="51" name="Rectangle 80"/>
          <p:cNvSpPr>
            <a:spLocks noChangeArrowheads="1"/>
          </p:cNvSpPr>
          <p:nvPr/>
        </p:nvSpPr>
        <p:spPr bwMode="gray">
          <a:xfrm>
            <a:off x="6967538" y="949325"/>
            <a:ext cx="971550" cy="755650"/>
          </a:xfrm>
          <a:prstGeom prst="rect">
            <a:avLst/>
          </a:prstGeom>
          <a:blipFill dpi="0" rotWithShape="1">
            <a:blip r:embed="rId4"/>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pic>
        <p:nvPicPr>
          <p:cNvPr id="4115" name="Picture 84" descr="u=3545130583,1941744513&amp;fm=0&amp;gp=22"/>
          <p:cNvPicPr>
            <a:picLocks noChangeAspect="1"/>
          </p:cNvPicPr>
          <p:nvPr/>
        </p:nvPicPr>
        <p:blipFill>
          <a:blip r:embed="rId5"/>
          <a:stretch>
            <a:fillRect/>
          </a:stretch>
        </p:blipFill>
        <p:spPr>
          <a:xfrm>
            <a:off x="2090738" y="5486400"/>
            <a:ext cx="1073150" cy="720725"/>
          </a:xfrm>
          <a:prstGeom prst="rect">
            <a:avLst/>
          </a:prstGeom>
          <a:noFill/>
          <a:ln w="9525">
            <a:noFill/>
          </a:ln>
        </p:spPr>
      </p:pic>
      <p:pic>
        <p:nvPicPr>
          <p:cNvPr id="4116" name="Picture 85" descr="u=2245076018,1306815884&amp;fm=3&amp;gp=21"/>
          <p:cNvPicPr>
            <a:picLocks noChangeAspect="1"/>
          </p:cNvPicPr>
          <p:nvPr/>
        </p:nvPicPr>
        <p:blipFill>
          <a:blip r:embed="rId6"/>
          <a:stretch>
            <a:fillRect/>
          </a:stretch>
        </p:blipFill>
        <p:spPr>
          <a:xfrm>
            <a:off x="1117600" y="5500688"/>
            <a:ext cx="925513" cy="714375"/>
          </a:xfrm>
          <a:prstGeom prst="rect">
            <a:avLst/>
          </a:prstGeom>
          <a:noFill/>
          <a:ln w="9525">
            <a:noFill/>
          </a:ln>
        </p:spPr>
      </p:pic>
      <p:sp>
        <p:nvSpPr>
          <p:cNvPr id="54" name="AutoShape 88"/>
          <p:cNvSpPr>
            <a:spLocks noChangeArrowheads="1"/>
          </p:cNvSpPr>
          <p:nvPr/>
        </p:nvSpPr>
        <p:spPr bwMode="auto">
          <a:xfrm>
            <a:off x="7239000" y="1752600"/>
            <a:ext cx="1143000" cy="381000"/>
          </a:xfrm>
          <a:prstGeom prst="triangle">
            <a:avLst>
              <a:gd name="adj" fmla="val 50000"/>
            </a:avLst>
          </a:prstGeom>
          <a:solidFill>
            <a:schemeClr val="accent1"/>
          </a:solidFill>
          <a:ln w="9525">
            <a:solidFill>
              <a:schemeClr val="tx1"/>
            </a:solidFill>
            <a:miter lim="800000"/>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55" name="Rectangle 89"/>
          <p:cNvSpPr>
            <a:spLocks noChangeArrowheads="1"/>
          </p:cNvSpPr>
          <p:nvPr/>
        </p:nvSpPr>
        <p:spPr bwMode="auto">
          <a:xfrm>
            <a:off x="5181600" y="4648200"/>
            <a:ext cx="3276600" cy="1143000"/>
          </a:xfrm>
          <a:prstGeom prst="rect">
            <a:avLst/>
          </a:prstGeom>
          <a:noFill/>
          <a:ln>
            <a:noFill/>
          </a:ln>
        </p:spPr>
        <p:txBody>
          <a:bodyP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defRPr/>
            </a:pPr>
            <a:endParaRPr kumimoji="0" lang="en-US" altLang="zh-CN" sz="1600" b="1" i="0" u="none" strike="noStrike" kern="1200" cap="none" spc="0" normalizeH="0" baseline="0" noProof="0" smtClean="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56" name="Rectangle 44" descr="3"/>
          <p:cNvSpPr>
            <a:spLocks noChangeArrowheads="1"/>
          </p:cNvSpPr>
          <p:nvPr/>
        </p:nvSpPr>
        <p:spPr bwMode="gray">
          <a:xfrm>
            <a:off x="142875" y="5500688"/>
            <a:ext cx="923925" cy="719138"/>
          </a:xfrm>
          <a:prstGeom prst="rect">
            <a:avLst/>
          </a:prstGeom>
          <a:blipFill dpi="0" rotWithShape="1">
            <a:blip r:embed="rId7"/>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pPr fontAlgn="base"/>
            <a:r>
              <a:rPr lang="en-US" altLang="zh-CN" strike="noStrike" noProof="1"/>
              <a:t>Click to edit Master title style</a:t>
            </a:r>
            <a:endParaRPr lang="en-US" altLang="zh-CN" strike="noStrike" noProof="1"/>
          </a:p>
        </p:txBody>
      </p:sp>
      <p:sp>
        <p:nvSpPr>
          <p:cNvPr id="57" name="Rectangle 4"/>
          <p:cNvSpPr>
            <a:spLocks noGrp="1" noChangeArrowheads="1"/>
          </p:cNvSpPr>
          <p:nvPr>
            <p:ph type="dt" sz="half" idx="2"/>
          </p:nvPr>
        </p:nvSpPr>
        <p:spPr bwMode="gray">
          <a:xfrm>
            <a:off x="231775" y="6445250"/>
            <a:ext cx="2205038" cy="3175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8" name="Rectangle 5"/>
          <p:cNvSpPr>
            <a:spLocks noGrp="1" noChangeArrowheads="1"/>
          </p:cNvSpPr>
          <p:nvPr>
            <p:ph type="ftr" sz="quarter" idx="3"/>
          </p:nvPr>
        </p:nvSpPr>
        <p:spPr bwMode="gray">
          <a:xfrm>
            <a:off x="2574925" y="6445250"/>
            <a:ext cx="2990850" cy="3175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9" name="Rectangle 6"/>
          <p:cNvSpPr>
            <a:spLocks noGrp="1" noChangeArrowheads="1"/>
          </p:cNvSpPr>
          <p:nvPr>
            <p:ph type="sldNum" sz="quarter" idx="4"/>
          </p:nvPr>
        </p:nvSpPr>
        <p:spPr bwMode="gray">
          <a:xfrm>
            <a:off x="5700713" y="6445250"/>
            <a:ext cx="2205038" cy="317500"/>
          </a:xfrm>
          <a:prstGeom prst="rect">
            <a:avLst/>
          </a:prstGeom>
          <a:no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8125"/>
            <a:ext cx="2057400" cy="59340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38125"/>
            <a:ext cx="6019800" cy="59340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FFFFF"/>
        </a:solidFill>
        <a:effectLst/>
      </p:bgPr>
    </p:bg>
    <p:spTree>
      <p:nvGrpSpPr>
        <p:cNvPr id="1" name=""/>
        <p:cNvGrpSpPr/>
        <p:nvPr/>
      </p:nvGrpSpPr>
      <p:grpSpPr>
        <a:xfrm>
          <a:off x="0" y="0"/>
          <a:ext cx="0" cy="0"/>
          <a:chOff x="0" y="0"/>
          <a:chExt cx="0" cy="0"/>
        </a:xfrm>
      </p:grpSpPr>
      <p:sp>
        <p:nvSpPr>
          <p:cNvPr id="35" name="Arc 87"/>
          <p:cNvSpPr/>
          <p:nvPr/>
        </p:nvSpPr>
        <p:spPr bwMode="auto">
          <a:xfrm flipV="1">
            <a:off x="2362200" y="1828800"/>
            <a:ext cx="5410200" cy="3733800"/>
          </a:xfrm>
          <a:custGeom>
            <a:avLst/>
            <a:gdLst>
              <a:gd name="T0" fmla="*/ 0 w 21600"/>
              <a:gd name="T1" fmla="*/ 0 h 21600"/>
              <a:gd name="T2" fmla="*/ 1355104817 w 21600"/>
              <a:gd name="T3" fmla="*/ 645428817 h 21600"/>
              <a:gd name="T4" fmla="*/ 0 w 21600"/>
              <a:gd name="T5" fmla="*/ 6454288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accent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6" name="Arc 86"/>
          <p:cNvSpPr/>
          <p:nvPr/>
        </p:nvSpPr>
        <p:spPr bwMode="auto">
          <a:xfrm flipV="1">
            <a:off x="2438400" y="2133600"/>
            <a:ext cx="5410200" cy="4114800"/>
          </a:xfrm>
          <a:custGeom>
            <a:avLst/>
            <a:gdLst>
              <a:gd name="T0" fmla="*/ 0 w 21600"/>
              <a:gd name="T1" fmla="*/ 0 h 21600"/>
              <a:gd name="T2" fmla="*/ 1355104817 w 21600"/>
              <a:gd name="T3" fmla="*/ 783869400 h 21600"/>
              <a:gd name="T4" fmla="*/ 0 w 21600"/>
              <a:gd name="T5" fmla="*/ 783869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accent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nvGrpSpPr>
          <p:cNvPr id="5124" name="Group 75"/>
          <p:cNvGrpSpPr/>
          <p:nvPr/>
        </p:nvGrpSpPr>
        <p:grpSpPr>
          <a:xfrm>
            <a:off x="112713" y="5954713"/>
            <a:ext cx="8936037" cy="631825"/>
            <a:chOff x="71" y="3751"/>
            <a:chExt cx="5629" cy="398"/>
          </a:xfrm>
        </p:grpSpPr>
        <p:sp>
          <p:nvSpPr>
            <p:cNvPr id="38" name="Freeform 24"/>
            <p:cNvSpPr/>
            <p:nvPr/>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9" name="Freeform 25"/>
            <p:cNvSpPr/>
            <p:nvPr/>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0" name="Freeform 26"/>
            <p:cNvSpPr/>
            <p:nvPr/>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41" name="Freeform 27" descr="Dark upward diagonal"/>
          <p:cNvSpPr/>
          <p:nvPr/>
        </p:nvSpPr>
        <p:spPr bwMode="gray">
          <a:xfrm>
            <a:off x="85725" y="76200"/>
            <a:ext cx="8977313" cy="500063"/>
          </a:xfrm>
          <a:custGeom>
            <a:avLst/>
            <a:gdLst>
              <a:gd name="T0" fmla="*/ 0 w 5655"/>
              <a:gd name="T1" fmla="*/ 1588 h 315"/>
              <a:gd name="T2" fmla="*/ 8804275 w 5655"/>
              <a:gd name="T3" fmla="*/ 0 h 315"/>
              <a:gd name="T4" fmla="*/ 8977313 w 5655"/>
              <a:gd name="T5" fmla="*/ 133350 h 315"/>
              <a:gd name="T6" fmla="*/ 8967788 w 5655"/>
              <a:gd name="T7" fmla="*/ 500063 h 315"/>
              <a:gd name="T8" fmla="*/ 1588 w 5655"/>
              <a:gd name="T9" fmla="*/ 498475 h 315"/>
              <a:gd name="T10" fmla="*/ 0 w 5655"/>
              <a:gd name="T11" fmla="*/ 1588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6862"/>
              </a:schemeClr>
            </a:fgClr>
            <a:bgClr>
              <a:schemeClr val="tx1">
                <a:alpha val="76862"/>
              </a:schemeClr>
            </a:bgClr>
          </a:patt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2" name="Rectangle 28"/>
          <p:cNvSpPr>
            <a:spLocks noChangeArrowheads="1"/>
          </p:cNvSpPr>
          <p:nvPr/>
        </p:nvSpPr>
        <p:spPr bwMode="gray">
          <a:xfrm>
            <a:off x="114300" y="6610350"/>
            <a:ext cx="8931275" cy="163513"/>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grpSp>
        <p:nvGrpSpPr>
          <p:cNvPr id="5130" name="Group 74"/>
          <p:cNvGrpSpPr/>
          <p:nvPr/>
        </p:nvGrpSpPr>
        <p:grpSpPr>
          <a:xfrm>
            <a:off x="85725" y="854075"/>
            <a:ext cx="8982075" cy="1131888"/>
            <a:chOff x="54" y="538"/>
            <a:chExt cx="5658" cy="713"/>
          </a:xfrm>
        </p:grpSpPr>
        <p:sp>
          <p:nvSpPr>
            <p:cNvPr id="44" name="Freeform 30"/>
            <p:cNvSpPr/>
            <p:nvPr/>
          </p:nvSpPr>
          <p:spPr bwMode="gray">
            <a:xfrm>
              <a:off x="54" y="736"/>
              <a:ext cx="5658" cy="515"/>
            </a:xfrm>
            <a:custGeom>
              <a:avLst/>
              <a:gdLst>
                <a:gd name="T0" fmla="*/ 0 w 5446"/>
                <a:gd name="T1" fmla="*/ 0 h 590"/>
                <a:gd name="T2" fmla="*/ 5658 w 5446"/>
                <a:gd name="T3" fmla="*/ 0 h 590"/>
                <a:gd name="T4" fmla="*/ 5658 w 5446"/>
                <a:gd name="T5" fmla="*/ 272 h 590"/>
                <a:gd name="T6" fmla="*/ 5658 w 5446"/>
                <a:gd name="T7" fmla="*/ 394 h 590"/>
                <a:gd name="T8" fmla="*/ 1571 w 5446"/>
                <a:gd name="T9" fmla="*/ 387 h 590"/>
                <a:gd name="T10" fmla="*/ 1338 w 5446"/>
                <a:gd name="T11" fmla="*/ 510 h 590"/>
                <a:gd name="T12" fmla="*/ 0 w 5446"/>
                <a:gd name="T13" fmla="*/ 515 h 590"/>
                <a:gd name="T14" fmla="*/ 0 w 5446"/>
                <a:gd name="T15" fmla="*/ 0 h 5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5" name="Freeform 31"/>
            <p:cNvSpPr/>
            <p:nvPr/>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6" name="Freeform 32"/>
            <p:cNvSpPr/>
            <p:nvPr/>
          </p:nvSpPr>
          <p:spPr bwMode="gray">
            <a:xfrm>
              <a:off x="54" y="1062"/>
              <a:ext cx="1496" cy="98"/>
            </a:xfrm>
            <a:custGeom>
              <a:avLst/>
              <a:gdLst>
                <a:gd name="T0" fmla="*/ 1496 w 1440"/>
                <a:gd name="T1" fmla="*/ 1 h 112"/>
                <a:gd name="T2" fmla="*/ 1310 w 1440"/>
                <a:gd name="T3" fmla="*/ 98 h 112"/>
                <a:gd name="T4" fmla="*/ 0 w 1440"/>
                <a:gd name="T5" fmla="*/ 96 h 112"/>
                <a:gd name="T6" fmla="*/ 0 w 1440"/>
                <a:gd name="T7" fmla="*/ 43 h 112"/>
                <a:gd name="T8" fmla="*/ 1111 w 1440"/>
                <a:gd name="T9" fmla="*/ 44 h 112"/>
                <a:gd name="T10" fmla="*/ 1186 w 1440"/>
                <a:gd name="T11" fmla="*/ 0 h 112"/>
                <a:gd name="T12" fmla="*/ 1496 w 1440"/>
                <a:gd name="T13" fmla="*/ 1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47" name="Rectangle 33"/>
          <p:cNvSpPr>
            <a:spLocks noChangeArrowheads="1"/>
          </p:cNvSpPr>
          <p:nvPr/>
        </p:nvSpPr>
        <p:spPr bwMode="gray">
          <a:xfrm>
            <a:off x="85725" y="609600"/>
            <a:ext cx="8982075" cy="185738"/>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48" name="Freeform 76"/>
          <p:cNvSpPr/>
          <p:nvPr/>
        </p:nvSpPr>
        <p:spPr bwMode="gray">
          <a:xfrm>
            <a:off x="6958013" y="1657350"/>
            <a:ext cx="2155825" cy="52388"/>
          </a:xfrm>
          <a:custGeom>
            <a:avLst/>
            <a:gdLst>
              <a:gd name="T0" fmla="*/ 0 w 1358"/>
              <a:gd name="T1" fmla="*/ 3175 h 33"/>
              <a:gd name="T2" fmla="*/ 2155825 w 1358"/>
              <a:gd name="T3" fmla="*/ 0 h 33"/>
              <a:gd name="T4" fmla="*/ 2152650 w 1358"/>
              <a:gd name="T5" fmla="*/ 50800 h 33"/>
              <a:gd name="T6" fmla="*/ 95250 w 1358"/>
              <a:gd name="T7" fmla="*/ 52388 h 33"/>
              <a:gd name="T8" fmla="*/ 0 w 1358"/>
              <a:gd name="T9" fmla="*/ 317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pic>
        <p:nvPicPr>
          <p:cNvPr id="5136" name="Picture 77" descr="200871115493324_2"/>
          <p:cNvPicPr>
            <a:picLocks noChangeAspect="1"/>
          </p:cNvPicPr>
          <p:nvPr/>
        </p:nvPicPr>
        <p:blipFill>
          <a:blip r:embed="rId2"/>
          <a:stretch>
            <a:fillRect/>
          </a:stretch>
        </p:blipFill>
        <p:spPr>
          <a:xfrm>
            <a:off x="8062913" y="928688"/>
            <a:ext cx="971550" cy="774700"/>
          </a:xfrm>
          <a:prstGeom prst="rect">
            <a:avLst/>
          </a:prstGeom>
          <a:noFill/>
          <a:ln w="9525">
            <a:noFill/>
          </a:ln>
        </p:spPr>
      </p:pic>
      <p:pic>
        <p:nvPicPr>
          <p:cNvPr id="5137" name="Picture 78" descr="牛肉"/>
          <p:cNvPicPr>
            <a:picLocks noChangeAspect="1"/>
          </p:cNvPicPr>
          <p:nvPr/>
        </p:nvPicPr>
        <p:blipFill>
          <a:blip r:embed="rId3"/>
          <a:stretch>
            <a:fillRect/>
          </a:stretch>
        </p:blipFill>
        <p:spPr>
          <a:xfrm>
            <a:off x="5886450" y="965200"/>
            <a:ext cx="971550" cy="730250"/>
          </a:xfrm>
          <a:prstGeom prst="rect">
            <a:avLst/>
          </a:prstGeom>
          <a:noFill/>
          <a:ln w="9525">
            <a:noFill/>
          </a:ln>
        </p:spPr>
      </p:pic>
      <p:sp>
        <p:nvSpPr>
          <p:cNvPr id="51" name="Rectangle 80"/>
          <p:cNvSpPr>
            <a:spLocks noChangeArrowheads="1"/>
          </p:cNvSpPr>
          <p:nvPr/>
        </p:nvSpPr>
        <p:spPr bwMode="gray">
          <a:xfrm>
            <a:off x="6967538" y="949325"/>
            <a:ext cx="971550" cy="755650"/>
          </a:xfrm>
          <a:prstGeom prst="rect">
            <a:avLst/>
          </a:prstGeom>
          <a:blipFill dpi="0" rotWithShape="1">
            <a:blip r:embed="rId4"/>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pic>
        <p:nvPicPr>
          <p:cNvPr id="5139" name="Picture 84" descr="u=3545130583,1941744513&amp;fm=0&amp;gp=22"/>
          <p:cNvPicPr>
            <a:picLocks noChangeAspect="1"/>
          </p:cNvPicPr>
          <p:nvPr/>
        </p:nvPicPr>
        <p:blipFill>
          <a:blip r:embed="rId5"/>
          <a:stretch>
            <a:fillRect/>
          </a:stretch>
        </p:blipFill>
        <p:spPr>
          <a:xfrm>
            <a:off x="2090738" y="5486400"/>
            <a:ext cx="1073150" cy="720725"/>
          </a:xfrm>
          <a:prstGeom prst="rect">
            <a:avLst/>
          </a:prstGeom>
          <a:noFill/>
          <a:ln w="9525">
            <a:noFill/>
          </a:ln>
        </p:spPr>
      </p:pic>
      <p:pic>
        <p:nvPicPr>
          <p:cNvPr id="5140" name="Picture 85" descr="u=2245076018,1306815884&amp;fm=3&amp;gp=21"/>
          <p:cNvPicPr>
            <a:picLocks noChangeAspect="1"/>
          </p:cNvPicPr>
          <p:nvPr/>
        </p:nvPicPr>
        <p:blipFill>
          <a:blip r:embed="rId6"/>
          <a:stretch>
            <a:fillRect/>
          </a:stretch>
        </p:blipFill>
        <p:spPr>
          <a:xfrm>
            <a:off x="1117600" y="5500688"/>
            <a:ext cx="925513" cy="714375"/>
          </a:xfrm>
          <a:prstGeom prst="rect">
            <a:avLst/>
          </a:prstGeom>
          <a:noFill/>
          <a:ln w="9525">
            <a:noFill/>
          </a:ln>
        </p:spPr>
      </p:pic>
      <p:sp>
        <p:nvSpPr>
          <p:cNvPr id="54" name="AutoShape 88"/>
          <p:cNvSpPr>
            <a:spLocks noChangeArrowheads="1"/>
          </p:cNvSpPr>
          <p:nvPr/>
        </p:nvSpPr>
        <p:spPr bwMode="auto">
          <a:xfrm>
            <a:off x="7239000" y="1752600"/>
            <a:ext cx="1143000" cy="381000"/>
          </a:xfrm>
          <a:prstGeom prst="triangle">
            <a:avLst>
              <a:gd name="adj" fmla="val 50000"/>
            </a:avLst>
          </a:prstGeom>
          <a:solidFill>
            <a:schemeClr val="accent1"/>
          </a:solidFill>
          <a:ln w="9525">
            <a:solidFill>
              <a:schemeClr val="tx1"/>
            </a:solidFill>
            <a:miter lim="800000"/>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55" name="Rectangle 89"/>
          <p:cNvSpPr>
            <a:spLocks noChangeArrowheads="1"/>
          </p:cNvSpPr>
          <p:nvPr/>
        </p:nvSpPr>
        <p:spPr bwMode="auto">
          <a:xfrm>
            <a:off x="5181600" y="4648200"/>
            <a:ext cx="3276600" cy="1143000"/>
          </a:xfrm>
          <a:prstGeom prst="rect">
            <a:avLst/>
          </a:prstGeom>
          <a:noFill/>
          <a:ln>
            <a:noFill/>
          </a:ln>
        </p:spPr>
        <p:txBody>
          <a:bodyP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defRPr/>
            </a:pPr>
            <a:endParaRPr kumimoji="0" lang="en-US" altLang="zh-CN" sz="1600" b="1" i="0" u="none" strike="noStrike" kern="1200" cap="none" spc="0" normalizeH="0" baseline="0" noProof="0" smtClean="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56" name="Rectangle 44" descr="3"/>
          <p:cNvSpPr>
            <a:spLocks noChangeArrowheads="1"/>
          </p:cNvSpPr>
          <p:nvPr/>
        </p:nvSpPr>
        <p:spPr bwMode="gray">
          <a:xfrm>
            <a:off x="142875" y="5500688"/>
            <a:ext cx="923925" cy="719138"/>
          </a:xfrm>
          <a:prstGeom prst="rect">
            <a:avLst/>
          </a:prstGeom>
          <a:blipFill dpi="0" rotWithShape="1">
            <a:blip r:embed="rId7"/>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pPr fontAlgn="base"/>
            <a:r>
              <a:rPr lang="en-US" altLang="zh-CN" strike="noStrike" noProof="1"/>
              <a:t>Click to edit Master title style</a:t>
            </a:r>
            <a:endParaRPr lang="en-US" altLang="zh-CN" strike="noStrike" noProof="1"/>
          </a:p>
        </p:txBody>
      </p:sp>
      <p:sp>
        <p:nvSpPr>
          <p:cNvPr id="57" name="Rectangle 4"/>
          <p:cNvSpPr>
            <a:spLocks noGrp="1" noChangeArrowheads="1"/>
          </p:cNvSpPr>
          <p:nvPr>
            <p:ph type="dt" sz="half" idx="2"/>
          </p:nvPr>
        </p:nvSpPr>
        <p:spPr bwMode="gray">
          <a:xfrm>
            <a:off x="231775" y="6445250"/>
            <a:ext cx="2205038" cy="3175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8" name="Rectangle 5"/>
          <p:cNvSpPr>
            <a:spLocks noGrp="1" noChangeArrowheads="1"/>
          </p:cNvSpPr>
          <p:nvPr>
            <p:ph type="ftr" sz="quarter" idx="3"/>
          </p:nvPr>
        </p:nvSpPr>
        <p:spPr bwMode="gray">
          <a:xfrm>
            <a:off x="2574925" y="6445250"/>
            <a:ext cx="2990850" cy="3175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9" name="Rectangle 6"/>
          <p:cNvSpPr>
            <a:spLocks noGrp="1" noChangeArrowheads="1"/>
          </p:cNvSpPr>
          <p:nvPr>
            <p:ph type="sldNum" sz="quarter" idx="4"/>
          </p:nvPr>
        </p:nvSpPr>
        <p:spPr bwMode="gray">
          <a:xfrm>
            <a:off x="5700713" y="6445250"/>
            <a:ext cx="2205038" cy="317500"/>
          </a:xfrm>
          <a:prstGeom prst="rect">
            <a:avLst/>
          </a:prstGeom>
          <a:no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8125"/>
            <a:ext cx="2057400" cy="59340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38125"/>
            <a:ext cx="6019800" cy="59340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rgbClr val="FFFFFF"/>
        </a:solidFill>
        <a:effectLst/>
      </p:bgPr>
    </p:bg>
    <p:spTree>
      <p:nvGrpSpPr>
        <p:cNvPr id="1" name=""/>
        <p:cNvGrpSpPr/>
        <p:nvPr/>
      </p:nvGrpSpPr>
      <p:grpSpPr>
        <a:xfrm>
          <a:off x="0" y="0"/>
          <a:ext cx="0" cy="0"/>
          <a:chOff x="0" y="0"/>
          <a:chExt cx="0" cy="0"/>
        </a:xfrm>
      </p:grpSpPr>
      <p:sp>
        <p:nvSpPr>
          <p:cNvPr id="35" name="Arc 87"/>
          <p:cNvSpPr/>
          <p:nvPr/>
        </p:nvSpPr>
        <p:spPr bwMode="auto">
          <a:xfrm flipV="1">
            <a:off x="2362200" y="1828800"/>
            <a:ext cx="5410200" cy="3733800"/>
          </a:xfrm>
          <a:custGeom>
            <a:avLst/>
            <a:gdLst>
              <a:gd name="T0" fmla="*/ 0 w 21600"/>
              <a:gd name="T1" fmla="*/ 0 h 21600"/>
              <a:gd name="T2" fmla="*/ 1355104817 w 21600"/>
              <a:gd name="T3" fmla="*/ 645428817 h 21600"/>
              <a:gd name="T4" fmla="*/ 0 w 21600"/>
              <a:gd name="T5" fmla="*/ 64542881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accent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6" name="Arc 86"/>
          <p:cNvSpPr/>
          <p:nvPr/>
        </p:nvSpPr>
        <p:spPr bwMode="auto">
          <a:xfrm flipV="1">
            <a:off x="2438400" y="2133600"/>
            <a:ext cx="5410200" cy="4114800"/>
          </a:xfrm>
          <a:custGeom>
            <a:avLst/>
            <a:gdLst>
              <a:gd name="T0" fmla="*/ 0 w 21600"/>
              <a:gd name="T1" fmla="*/ 0 h 21600"/>
              <a:gd name="T2" fmla="*/ 1355104817 w 21600"/>
              <a:gd name="T3" fmla="*/ 783869400 h 21600"/>
              <a:gd name="T4" fmla="*/ 0 w 21600"/>
              <a:gd name="T5" fmla="*/ 783869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4925">
            <a:solidFill>
              <a:schemeClr val="accent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nvGrpSpPr>
          <p:cNvPr id="6148" name="Group 75"/>
          <p:cNvGrpSpPr/>
          <p:nvPr/>
        </p:nvGrpSpPr>
        <p:grpSpPr>
          <a:xfrm>
            <a:off x="112713" y="5954713"/>
            <a:ext cx="8936037" cy="631825"/>
            <a:chOff x="71" y="3751"/>
            <a:chExt cx="5629" cy="398"/>
          </a:xfrm>
        </p:grpSpPr>
        <p:sp>
          <p:nvSpPr>
            <p:cNvPr id="38" name="Freeform 24"/>
            <p:cNvSpPr/>
            <p:nvPr/>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9" name="Freeform 25"/>
            <p:cNvSpPr/>
            <p:nvPr/>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0" name="Freeform 26"/>
            <p:cNvSpPr/>
            <p:nvPr/>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41" name="Freeform 27" descr="Dark upward diagonal"/>
          <p:cNvSpPr/>
          <p:nvPr/>
        </p:nvSpPr>
        <p:spPr bwMode="gray">
          <a:xfrm>
            <a:off x="85725" y="76200"/>
            <a:ext cx="8977313" cy="500063"/>
          </a:xfrm>
          <a:custGeom>
            <a:avLst/>
            <a:gdLst>
              <a:gd name="T0" fmla="*/ 0 w 5655"/>
              <a:gd name="T1" fmla="*/ 1588 h 315"/>
              <a:gd name="T2" fmla="*/ 8804275 w 5655"/>
              <a:gd name="T3" fmla="*/ 0 h 315"/>
              <a:gd name="T4" fmla="*/ 8977313 w 5655"/>
              <a:gd name="T5" fmla="*/ 133350 h 315"/>
              <a:gd name="T6" fmla="*/ 8967788 w 5655"/>
              <a:gd name="T7" fmla="*/ 500063 h 315"/>
              <a:gd name="T8" fmla="*/ 1588 w 5655"/>
              <a:gd name="T9" fmla="*/ 498475 h 315"/>
              <a:gd name="T10" fmla="*/ 0 w 5655"/>
              <a:gd name="T11" fmla="*/ 1588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6862"/>
              </a:schemeClr>
            </a:fgClr>
            <a:bgClr>
              <a:schemeClr val="tx1">
                <a:alpha val="76862"/>
              </a:schemeClr>
            </a:bgClr>
          </a:patt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2" name="Rectangle 28"/>
          <p:cNvSpPr>
            <a:spLocks noChangeArrowheads="1"/>
          </p:cNvSpPr>
          <p:nvPr/>
        </p:nvSpPr>
        <p:spPr bwMode="gray">
          <a:xfrm>
            <a:off x="114300" y="6610350"/>
            <a:ext cx="8931275" cy="163513"/>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grpSp>
        <p:nvGrpSpPr>
          <p:cNvPr id="6154" name="Group 74"/>
          <p:cNvGrpSpPr/>
          <p:nvPr/>
        </p:nvGrpSpPr>
        <p:grpSpPr>
          <a:xfrm>
            <a:off x="85725" y="854075"/>
            <a:ext cx="8982075" cy="1131888"/>
            <a:chOff x="54" y="538"/>
            <a:chExt cx="5658" cy="713"/>
          </a:xfrm>
        </p:grpSpPr>
        <p:sp>
          <p:nvSpPr>
            <p:cNvPr id="44" name="Freeform 30"/>
            <p:cNvSpPr/>
            <p:nvPr/>
          </p:nvSpPr>
          <p:spPr bwMode="gray">
            <a:xfrm>
              <a:off x="54" y="736"/>
              <a:ext cx="5658" cy="515"/>
            </a:xfrm>
            <a:custGeom>
              <a:avLst/>
              <a:gdLst>
                <a:gd name="T0" fmla="*/ 0 w 5446"/>
                <a:gd name="T1" fmla="*/ 0 h 590"/>
                <a:gd name="T2" fmla="*/ 5658 w 5446"/>
                <a:gd name="T3" fmla="*/ 0 h 590"/>
                <a:gd name="T4" fmla="*/ 5658 w 5446"/>
                <a:gd name="T5" fmla="*/ 272 h 590"/>
                <a:gd name="T6" fmla="*/ 5658 w 5446"/>
                <a:gd name="T7" fmla="*/ 394 h 590"/>
                <a:gd name="T8" fmla="*/ 1571 w 5446"/>
                <a:gd name="T9" fmla="*/ 387 h 590"/>
                <a:gd name="T10" fmla="*/ 1338 w 5446"/>
                <a:gd name="T11" fmla="*/ 510 h 590"/>
                <a:gd name="T12" fmla="*/ 0 w 5446"/>
                <a:gd name="T13" fmla="*/ 515 h 590"/>
                <a:gd name="T14" fmla="*/ 0 w 5446"/>
                <a:gd name="T15" fmla="*/ 0 h 5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5" name="Freeform 31"/>
            <p:cNvSpPr/>
            <p:nvPr/>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46" name="Freeform 32"/>
            <p:cNvSpPr/>
            <p:nvPr/>
          </p:nvSpPr>
          <p:spPr bwMode="gray">
            <a:xfrm>
              <a:off x="54" y="1062"/>
              <a:ext cx="1496" cy="98"/>
            </a:xfrm>
            <a:custGeom>
              <a:avLst/>
              <a:gdLst>
                <a:gd name="T0" fmla="*/ 1496 w 1440"/>
                <a:gd name="T1" fmla="*/ 1 h 112"/>
                <a:gd name="T2" fmla="*/ 1310 w 1440"/>
                <a:gd name="T3" fmla="*/ 98 h 112"/>
                <a:gd name="T4" fmla="*/ 0 w 1440"/>
                <a:gd name="T5" fmla="*/ 96 h 112"/>
                <a:gd name="T6" fmla="*/ 0 w 1440"/>
                <a:gd name="T7" fmla="*/ 43 h 112"/>
                <a:gd name="T8" fmla="*/ 1111 w 1440"/>
                <a:gd name="T9" fmla="*/ 44 h 112"/>
                <a:gd name="T10" fmla="*/ 1186 w 1440"/>
                <a:gd name="T11" fmla="*/ 0 h 112"/>
                <a:gd name="T12" fmla="*/ 1496 w 1440"/>
                <a:gd name="T13" fmla="*/ 1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47" name="Rectangle 33"/>
          <p:cNvSpPr>
            <a:spLocks noChangeArrowheads="1"/>
          </p:cNvSpPr>
          <p:nvPr/>
        </p:nvSpPr>
        <p:spPr bwMode="gray">
          <a:xfrm>
            <a:off x="85725" y="609600"/>
            <a:ext cx="8982075" cy="185738"/>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48" name="Freeform 76"/>
          <p:cNvSpPr/>
          <p:nvPr/>
        </p:nvSpPr>
        <p:spPr bwMode="gray">
          <a:xfrm>
            <a:off x="6958013" y="1657350"/>
            <a:ext cx="2155825" cy="52388"/>
          </a:xfrm>
          <a:custGeom>
            <a:avLst/>
            <a:gdLst>
              <a:gd name="T0" fmla="*/ 0 w 1358"/>
              <a:gd name="T1" fmla="*/ 3175 h 33"/>
              <a:gd name="T2" fmla="*/ 2155825 w 1358"/>
              <a:gd name="T3" fmla="*/ 0 h 33"/>
              <a:gd name="T4" fmla="*/ 2152650 w 1358"/>
              <a:gd name="T5" fmla="*/ 50800 h 33"/>
              <a:gd name="T6" fmla="*/ 95250 w 1358"/>
              <a:gd name="T7" fmla="*/ 52388 h 33"/>
              <a:gd name="T8" fmla="*/ 0 w 1358"/>
              <a:gd name="T9" fmla="*/ 317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pic>
        <p:nvPicPr>
          <p:cNvPr id="6160" name="Picture 77" descr="200871115493324_2"/>
          <p:cNvPicPr>
            <a:picLocks noChangeAspect="1"/>
          </p:cNvPicPr>
          <p:nvPr/>
        </p:nvPicPr>
        <p:blipFill>
          <a:blip r:embed="rId2"/>
          <a:stretch>
            <a:fillRect/>
          </a:stretch>
        </p:blipFill>
        <p:spPr>
          <a:xfrm>
            <a:off x="8062913" y="928688"/>
            <a:ext cx="971550" cy="774700"/>
          </a:xfrm>
          <a:prstGeom prst="rect">
            <a:avLst/>
          </a:prstGeom>
          <a:noFill/>
          <a:ln w="9525">
            <a:noFill/>
          </a:ln>
        </p:spPr>
      </p:pic>
      <p:pic>
        <p:nvPicPr>
          <p:cNvPr id="6161" name="Picture 78" descr="牛肉"/>
          <p:cNvPicPr>
            <a:picLocks noChangeAspect="1"/>
          </p:cNvPicPr>
          <p:nvPr/>
        </p:nvPicPr>
        <p:blipFill>
          <a:blip r:embed="rId3"/>
          <a:stretch>
            <a:fillRect/>
          </a:stretch>
        </p:blipFill>
        <p:spPr>
          <a:xfrm>
            <a:off x="5886450" y="965200"/>
            <a:ext cx="971550" cy="730250"/>
          </a:xfrm>
          <a:prstGeom prst="rect">
            <a:avLst/>
          </a:prstGeom>
          <a:noFill/>
          <a:ln w="9525">
            <a:noFill/>
          </a:ln>
        </p:spPr>
      </p:pic>
      <p:sp>
        <p:nvSpPr>
          <p:cNvPr id="51" name="Rectangle 80"/>
          <p:cNvSpPr>
            <a:spLocks noChangeArrowheads="1"/>
          </p:cNvSpPr>
          <p:nvPr/>
        </p:nvSpPr>
        <p:spPr bwMode="gray">
          <a:xfrm>
            <a:off x="6967538" y="949325"/>
            <a:ext cx="971550" cy="755650"/>
          </a:xfrm>
          <a:prstGeom prst="rect">
            <a:avLst/>
          </a:prstGeom>
          <a:blipFill dpi="0" rotWithShape="1">
            <a:blip r:embed="rId4"/>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pic>
        <p:nvPicPr>
          <p:cNvPr id="6163" name="Picture 84" descr="u=3545130583,1941744513&amp;fm=0&amp;gp=22"/>
          <p:cNvPicPr>
            <a:picLocks noChangeAspect="1"/>
          </p:cNvPicPr>
          <p:nvPr/>
        </p:nvPicPr>
        <p:blipFill>
          <a:blip r:embed="rId5"/>
          <a:stretch>
            <a:fillRect/>
          </a:stretch>
        </p:blipFill>
        <p:spPr>
          <a:xfrm>
            <a:off x="2090738" y="5486400"/>
            <a:ext cx="1073150" cy="720725"/>
          </a:xfrm>
          <a:prstGeom prst="rect">
            <a:avLst/>
          </a:prstGeom>
          <a:noFill/>
          <a:ln w="9525">
            <a:noFill/>
          </a:ln>
        </p:spPr>
      </p:pic>
      <p:pic>
        <p:nvPicPr>
          <p:cNvPr id="6164" name="Picture 85" descr="u=2245076018,1306815884&amp;fm=3&amp;gp=21"/>
          <p:cNvPicPr>
            <a:picLocks noChangeAspect="1"/>
          </p:cNvPicPr>
          <p:nvPr/>
        </p:nvPicPr>
        <p:blipFill>
          <a:blip r:embed="rId6"/>
          <a:stretch>
            <a:fillRect/>
          </a:stretch>
        </p:blipFill>
        <p:spPr>
          <a:xfrm>
            <a:off x="1117600" y="5500688"/>
            <a:ext cx="925513" cy="714375"/>
          </a:xfrm>
          <a:prstGeom prst="rect">
            <a:avLst/>
          </a:prstGeom>
          <a:noFill/>
          <a:ln w="9525">
            <a:noFill/>
          </a:ln>
        </p:spPr>
      </p:pic>
      <p:sp>
        <p:nvSpPr>
          <p:cNvPr id="54" name="AutoShape 88"/>
          <p:cNvSpPr>
            <a:spLocks noChangeArrowheads="1"/>
          </p:cNvSpPr>
          <p:nvPr/>
        </p:nvSpPr>
        <p:spPr bwMode="auto">
          <a:xfrm>
            <a:off x="7239000" y="1752600"/>
            <a:ext cx="1143000" cy="381000"/>
          </a:xfrm>
          <a:prstGeom prst="triangle">
            <a:avLst>
              <a:gd name="adj" fmla="val 50000"/>
            </a:avLst>
          </a:prstGeom>
          <a:solidFill>
            <a:schemeClr val="accent1"/>
          </a:solidFill>
          <a:ln w="9525">
            <a:solidFill>
              <a:schemeClr val="tx1"/>
            </a:solidFill>
            <a:miter lim="800000"/>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55" name="Rectangle 89"/>
          <p:cNvSpPr>
            <a:spLocks noChangeArrowheads="1"/>
          </p:cNvSpPr>
          <p:nvPr/>
        </p:nvSpPr>
        <p:spPr bwMode="auto">
          <a:xfrm>
            <a:off x="5181600" y="4648200"/>
            <a:ext cx="3276600" cy="1143000"/>
          </a:xfrm>
          <a:prstGeom prst="rect">
            <a:avLst/>
          </a:prstGeom>
          <a:noFill/>
          <a:ln>
            <a:noFill/>
          </a:ln>
        </p:spPr>
        <p:txBody>
          <a:bodyP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r"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defRPr/>
            </a:pPr>
            <a:endParaRPr kumimoji="0" lang="en-US" altLang="zh-CN" sz="1600" b="1" i="0" u="none" strike="noStrike" kern="1200" cap="none" spc="0" normalizeH="0" baseline="0" noProof="0" smtClean="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sp>
        <p:nvSpPr>
          <p:cNvPr id="56" name="Rectangle 44" descr="3"/>
          <p:cNvSpPr>
            <a:spLocks noChangeArrowheads="1"/>
          </p:cNvSpPr>
          <p:nvPr/>
        </p:nvSpPr>
        <p:spPr bwMode="gray">
          <a:xfrm>
            <a:off x="142875" y="5500688"/>
            <a:ext cx="923925" cy="719138"/>
          </a:xfrm>
          <a:prstGeom prst="rect">
            <a:avLst/>
          </a:prstGeom>
          <a:blipFill dpi="0" rotWithShape="1">
            <a:blip r:embed="rId7"/>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3074" name="Rectangle 2"/>
          <p:cNvSpPr>
            <a:spLocks noGrp="1" noChangeArrowheads="1"/>
          </p:cNvSpPr>
          <p:nvPr>
            <p:ph type="ctrTitle"/>
          </p:nvPr>
        </p:nvSpPr>
        <p:spPr>
          <a:xfrm>
            <a:off x="2819400" y="2819400"/>
            <a:ext cx="6019800" cy="1470025"/>
          </a:xfrm>
        </p:spPr>
        <p:txBody>
          <a:bodyPr/>
          <a:lstStyle>
            <a:lvl1pPr algn="r">
              <a:defRPr sz="4800">
                <a:solidFill>
                  <a:srgbClr val="000000"/>
                </a:solidFill>
              </a:defRPr>
            </a:lvl1pPr>
          </a:lstStyle>
          <a:p>
            <a:pPr fontAlgn="base"/>
            <a:r>
              <a:rPr lang="en-US" altLang="zh-CN" strike="noStrike" noProof="1"/>
              <a:t>Click to edit Master title style</a:t>
            </a:r>
            <a:endParaRPr lang="en-US" altLang="zh-CN" strike="noStrike" noProof="1"/>
          </a:p>
        </p:txBody>
      </p:sp>
      <p:sp>
        <p:nvSpPr>
          <p:cNvPr id="57" name="Rectangle 4"/>
          <p:cNvSpPr>
            <a:spLocks noGrp="1" noChangeArrowheads="1"/>
          </p:cNvSpPr>
          <p:nvPr>
            <p:ph type="dt" sz="half" idx="2"/>
          </p:nvPr>
        </p:nvSpPr>
        <p:spPr bwMode="gray">
          <a:xfrm>
            <a:off x="231775" y="6445250"/>
            <a:ext cx="2205038" cy="3175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8" name="Rectangle 5"/>
          <p:cNvSpPr>
            <a:spLocks noGrp="1" noChangeArrowheads="1"/>
          </p:cNvSpPr>
          <p:nvPr>
            <p:ph type="ftr" sz="quarter" idx="3"/>
          </p:nvPr>
        </p:nvSpPr>
        <p:spPr bwMode="gray">
          <a:xfrm>
            <a:off x="2574925" y="6445250"/>
            <a:ext cx="2990850" cy="31750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9" name="Rectangle 6"/>
          <p:cNvSpPr>
            <a:spLocks noGrp="1" noChangeArrowheads="1"/>
          </p:cNvSpPr>
          <p:nvPr>
            <p:ph type="sldNum" sz="quarter" idx="4"/>
          </p:nvPr>
        </p:nvSpPr>
        <p:spPr bwMode="gray">
          <a:xfrm>
            <a:off x="5700713" y="6445250"/>
            <a:ext cx="2205038" cy="317500"/>
          </a:xfrm>
          <a:prstGeom prst="rect">
            <a:avLst/>
          </a:prstGeom>
          <a:noFill/>
          <a:ln w="9525">
            <a:noFill/>
            <a:miter lim="800000"/>
          </a:ln>
          <a:effectLst/>
        </p:spPr>
        <p:txBody>
          <a:bodyPr vert="horz" wrap="square" lIns="91440" tIns="45720" rIns="91440" bIns="45720" numCol="1" anchor="t" anchorCtr="0" compatLnSpc="1"/>
          <a:p>
            <a:pPr algn="r"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8125"/>
            <a:ext cx="2057400" cy="59340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38125"/>
            <a:ext cx="6019800" cy="59340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438275"/>
            <a:ext cx="40386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jpe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jpe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media/image3.jpe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grpSp>
        <p:nvGrpSpPr>
          <p:cNvPr id="1026" name="Group 7"/>
          <p:cNvGrpSpPr/>
          <p:nvPr/>
        </p:nvGrpSpPr>
        <p:grpSpPr>
          <a:xfrm>
            <a:off x="6553200" y="6013450"/>
            <a:ext cx="2392363" cy="563563"/>
            <a:chOff x="1566" y="164"/>
            <a:chExt cx="1455" cy="425"/>
          </a:xfrm>
        </p:grpSpPr>
        <p:sp>
          <p:nvSpPr>
            <p:cNvPr id="1043" name="Freeform 8"/>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4" name="Freeform 9"/>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5" name="Freeform 10"/>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6" name="Freeform 11"/>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7" name="Freeform 12"/>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8" name="Freeform 13"/>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9" name="Freeform 14"/>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0" name="Freeform 15"/>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1" name="Freeform 16"/>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2" name="Freeform 17"/>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 name="Freeform 18"/>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4" name="Freeform 19"/>
            <p:cNvSpPr/>
            <p:nvPr/>
          </p:nvSpPr>
          <p:spPr bwMode="gray">
            <a:xfrm>
              <a:off x="2065" y="362"/>
              <a:ext cx="98" cy="227"/>
            </a:xfrm>
            <a:custGeom>
              <a:avLst/>
              <a:gdLst>
                <a:gd name="T0" fmla="*/ 51 w 100"/>
                <a:gd name="T1" fmla="*/ 175 h 228"/>
                <a:gd name="T2" fmla="*/ 58 w 100"/>
                <a:gd name="T3" fmla="*/ 175 h 228"/>
                <a:gd name="T4" fmla="*/ 73 w 100"/>
                <a:gd name="T5" fmla="*/ 168 h 228"/>
                <a:gd name="T6" fmla="*/ 84 w 100"/>
                <a:gd name="T7" fmla="*/ 153 h 228"/>
                <a:gd name="T8" fmla="*/ 84 w 100"/>
                <a:gd name="T9" fmla="*/ 140 h 228"/>
                <a:gd name="T10" fmla="*/ 73 w 100"/>
                <a:gd name="T11" fmla="*/ 142 h 228"/>
                <a:gd name="T12" fmla="*/ 57 w 100"/>
                <a:gd name="T13" fmla="*/ 157 h 228"/>
                <a:gd name="T14" fmla="*/ 51 w 100"/>
                <a:gd name="T15" fmla="*/ 117 h 228"/>
                <a:gd name="T16" fmla="*/ 60 w 100"/>
                <a:gd name="T17" fmla="*/ 115 h 228"/>
                <a:gd name="T18" fmla="*/ 76 w 100"/>
                <a:gd name="T19" fmla="*/ 110 h 228"/>
                <a:gd name="T20" fmla="*/ 90 w 100"/>
                <a:gd name="T21" fmla="*/ 92 h 228"/>
                <a:gd name="T22" fmla="*/ 90 w 100"/>
                <a:gd name="T23" fmla="*/ 77 h 228"/>
                <a:gd name="T24" fmla="*/ 79 w 100"/>
                <a:gd name="T25" fmla="*/ 79 h 228"/>
                <a:gd name="T26" fmla="*/ 64 w 100"/>
                <a:gd name="T27" fmla="*/ 88 h 228"/>
                <a:gd name="T28" fmla="*/ 51 w 100"/>
                <a:gd name="T29" fmla="*/ 114 h 228"/>
                <a:gd name="T30" fmla="*/ 54 w 100"/>
                <a:gd name="T31" fmla="*/ 48 h 228"/>
                <a:gd name="T32" fmla="*/ 66 w 100"/>
                <a:gd name="T33" fmla="*/ 45 h 228"/>
                <a:gd name="T34" fmla="*/ 83 w 100"/>
                <a:gd name="T35" fmla="*/ 37 h 228"/>
                <a:gd name="T36" fmla="*/ 95 w 100"/>
                <a:gd name="T37" fmla="*/ 17 h 228"/>
                <a:gd name="T38" fmla="*/ 95 w 100"/>
                <a:gd name="T39" fmla="*/ 0 h 228"/>
                <a:gd name="T40" fmla="*/ 81 w 100"/>
                <a:gd name="T41" fmla="*/ 3 h 228"/>
                <a:gd name="T42" fmla="*/ 64 w 100"/>
                <a:gd name="T43" fmla="*/ 14 h 228"/>
                <a:gd name="T44" fmla="*/ 49 w 100"/>
                <a:gd name="T45" fmla="*/ 45 h 228"/>
                <a:gd name="T46" fmla="*/ 46 w 100"/>
                <a:gd name="T47" fmla="*/ 35 h 228"/>
                <a:gd name="T48" fmla="*/ 37 w 100"/>
                <a:gd name="T49" fmla="*/ 18 h 228"/>
                <a:gd name="T50" fmla="*/ 16 w 100"/>
                <a:gd name="T51" fmla="*/ 3 h 228"/>
                <a:gd name="T52" fmla="*/ 1 w 100"/>
                <a:gd name="T53" fmla="*/ 3 h 228"/>
                <a:gd name="T54" fmla="*/ 5 w 100"/>
                <a:gd name="T55" fmla="*/ 19 h 228"/>
                <a:gd name="T56" fmla="*/ 19 w 100"/>
                <a:gd name="T57" fmla="*/ 38 h 228"/>
                <a:gd name="T58" fmla="*/ 46 w 100"/>
                <a:gd name="T59" fmla="*/ 48 h 228"/>
                <a:gd name="T60" fmla="*/ 46 w 100"/>
                <a:gd name="T61" fmla="*/ 131 h 228"/>
                <a:gd name="T62" fmla="*/ 41 w 100"/>
                <a:gd name="T63" fmla="*/ 117 h 228"/>
                <a:gd name="T64" fmla="*/ 25 w 100"/>
                <a:gd name="T65" fmla="*/ 103 h 228"/>
                <a:gd name="T66" fmla="*/ 12 w 100"/>
                <a:gd name="T67" fmla="*/ 103 h 228"/>
                <a:gd name="T68" fmla="*/ 16 w 100"/>
                <a:gd name="T69" fmla="*/ 115 h 228"/>
                <a:gd name="T70" fmla="*/ 25 w 100"/>
                <a:gd name="T71" fmla="*/ 131 h 228"/>
                <a:gd name="T72" fmla="*/ 46 w 100"/>
                <a:gd name="T73" fmla="*/ 140 h 228"/>
                <a:gd name="T74" fmla="*/ 51 w 100"/>
                <a:gd name="T75" fmla="*/ 227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5" name="Freeform 20"/>
            <p:cNvSpPr/>
            <p:nvPr/>
          </p:nvSpPr>
          <p:spPr bwMode="gray">
            <a:xfrm>
              <a:off x="2921" y="362"/>
              <a:ext cx="100" cy="227"/>
            </a:xfrm>
            <a:custGeom>
              <a:avLst/>
              <a:gdLst>
                <a:gd name="T0" fmla="*/ 53 w 100"/>
                <a:gd name="T1" fmla="*/ 175 h 228"/>
                <a:gd name="T2" fmla="*/ 60 w 100"/>
                <a:gd name="T3" fmla="*/ 175 h 228"/>
                <a:gd name="T4" fmla="*/ 74 w 100"/>
                <a:gd name="T5" fmla="*/ 168 h 228"/>
                <a:gd name="T6" fmla="*/ 87 w 100"/>
                <a:gd name="T7" fmla="*/ 153 h 228"/>
                <a:gd name="T8" fmla="*/ 87 w 100"/>
                <a:gd name="T9" fmla="*/ 140 h 228"/>
                <a:gd name="T10" fmla="*/ 74 w 100"/>
                <a:gd name="T11" fmla="*/ 142 h 228"/>
                <a:gd name="T12" fmla="*/ 60 w 100"/>
                <a:gd name="T13" fmla="*/ 157 h 228"/>
                <a:gd name="T14" fmla="*/ 53 w 100"/>
                <a:gd name="T15" fmla="*/ 117 h 228"/>
                <a:gd name="T16" fmla="*/ 61 w 100"/>
                <a:gd name="T17" fmla="*/ 115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4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1 h 228"/>
                <a:gd name="T62" fmla="*/ 42 w 100"/>
                <a:gd name="T63" fmla="*/ 117 h 228"/>
                <a:gd name="T64" fmla="*/ 26 w 100"/>
                <a:gd name="T65" fmla="*/ 103 h 228"/>
                <a:gd name="T66" fmla="*/ 12 w 100"/>
                <a:gd name="T67" fmla="*/ 103 h 228"/>
                <a:gd name="T68" fmla="*/ 16 w 100"/>
                <a:gd name="T69" fmla="*/ 115 h 228"/>
                <a:gd name="T70" fmla="*/ 26 w 100"/>
                <a:gd name="T71" fmla="*/ 131 h 228"/>
                <a:gd name="T72" fmla="*/ 47 w 100"/>
                <a:gd name="T73" fmla="*/ 140 h 228"/>
                <a:gd name="T74" fmla="*/ 53 w 100"/>
                <a:gd name="T75" fmla="*/ 227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6" name="Freeform 21"/>
            <p:cNvSpPr/>
            <p:nvPr/>
          </p:nvSpPr>
          <p:spPr bwMode="gray">
            <a:xfrm>
              <a:off x="2273" y="187"/>
              <a:ext cx="182" cy="402"/>
            </a:xfrm>
            <a:custGeom>
              <a:avLst/>
              <a:gdLst>
                <a:gd name="T0" fmla="*/ 97 w 175"/>
                <a:gd name="T1" fmla="*/ 309 h 402"/>
                <a:gd name="T2" fmla="*/ 105 w 175"/>
                <a:gd name="T3" fmla="*/ 309 h 402"/>
                <a:gd name="T4" fmla="*/ 123 w 175"/>
                <a:gd name="T5" fmla="*/ 304 h 402"/>
                <a:gd name="T6" fmla="*/ 144 w 175"/>
                <a:gd name="T7" fmla="*/ 292 h 402"/>
                <a:gd name="T8" fmla="*/ 158 w 175"/>
                <a:gd name="T9" fmla="*/ 266 h 402"/>
                <a:gd name="T10" fmla="*/ 158 w 175"/>
                <a:gd name="T11" fmla="*/ 247 h 402"/>
                <a:gd name="T12" fmla="*/ 144 w 175"/>
                <a:gd name="T13" fmla="*/ 250 h 402"/>
                <a:gd name="T14" fmla="*/ 125 w 175"/>
                <a:gd name="T15" fmla="*/ 259 h 402"/>
                <a:gd name="T16" fmla="*/ 103 w 175"/>
                <a:gd name="T17" fmla="*/ 285 h 402"/>
                <a:gd name="T18" fmla="*/ 97 w 175"/>
                <a:gd name="T19" fmla="*/ 207 h 402"/>
                <a:gd name="T20" fmla="*/ 106 w 175"/>
                <a:gd name="T21" fmla="*/ 205 h 402"/>
                <a:gd name="T22" fmla="*/ 127 w 175"/>
                <a:gd name="T23" fmla="*/ 200 h 402"/>
                <a:gd name="T24" fmla="*/ 153 w 175"/>
                <a:gd name="T25" fmla="*/ 185 h 402"/>
                <a:gd name="T26" fmla="*/ 170 w 175"/>
                <a:gd name="T27" fmla="*/ 155 h 402"/>
                <a:gd name="T28" fmla="*/ 170 w 175"/>
                <a:gd name="T29" fmla="*/ 134 h 402"/>
                <a:gd name="T30" fmla="*/ 155 w 175"/>
                <a:gd name="T31" fmla="*/ 135 h 402"/>
                <a:gd name="T32" fmla="*/ 134 w 175"/>
                <a:gd name="T33" fmla="*/ 142 h 402"/>
                <a:gd name="T34" fmla="*/ 111 w 175"/>
                <a:gd name="T35" fmla="*/ 162 h 402"/>
                <a:gd name="T36" fmla="*/ 97 w 175"/>
                <a:gd name="T37" fmla="*/ 201 h 402"/>
                <a:gd name="T38" fmla="*/ 99 w 175"/>
                <a:gd name="T39" fmla="*/ 83 h 402"/>
                <a:gd name="T40" fmla="*/ 114 w 175"/>
                <a:gd name="T41" fmla="*/ 81 h 402"/>
                <a:gd name="T42" fmla="*/ 139 w 175"/>
                <a:gd name="T43" fmla="*/ 73 h 402"/>
                <a:gd name="T44" fmla="*/ 163 w 175"/>
                <a:gd name="T45" fmla="*/ 54 h 402"/>
                <a:gd name="T46" fmla="*/ 181 w 175"/>
                <a:gd name="T47" fmla="*/ 23 h 402"/>
                <a:gd name="T48" fmla="*/ 181 w 175"/>
                <a:gd name="T49" fmla="*/ 0 h 402"/>
                <a:gd name="T50" fmla="*/ 163 w 175"/>
                <a:gd name="T51" fmla="*/ 2 h 402"/>
                <a:gd name="T52" fmla="*/ 138 w 175"/>
                <a:gd name="T53" fmla="*/ 10 h 402"/>
                <a:gd name="T54" fmla="*/ 111 w 175"/>
                <a:gd name="T55" fmla="*/ 33 h 402"/>
                <a:gd name="T56" fmla="*/ 90 w 175"/>
                <a:gd name="T57" fmla="*/ 77 h 402"/>
                <a:gd name="T58" fmla="*/ 88 w 175"/>
                <a:gd name="T59" fmla="*/ 68 h 402"/>
                <a:gd name="T60" fmla="*/ 78 w 175"/>
                <a:gd name="T61" fmla="*/ 46 h 402"/>
                <a:gd name="T62" fmla="*/ 57 w 175"/>
                <a:gd name="T63" fmla="*/ 21 h 402"/>
                <a:gd name="T64" fmla="*/ 23 w 175"/>
                <a:gd name="T65" fmla="*/ 3 h 402"/>
                <a:gd name="T66" fmla="*/ 1 w 175"/>
                <a:gd name="T67" fmla="*/ 3 h 402"/>
                <a:gd name="T68" fmla="*/ 4 w 175"/>
                <a:gd name="T69" fmla="*/ 18 h 402"/>
                <a:gd name="T70" fmla="*/ 12 w 175"/>
                <a:gd name="T71" fmla="*/ 42 h 402"/>
                <a:gd name="T72" fmla="*/ 32 w 175"/>
                <a:gd name="T73" fmla="*/ 65 h 402"/>
                <a:gd name="T74" fmla="*/ 64 w 175"/>
                <a:gd name="T75" fmla="*/ 81 h 402"/>
                <a:gd name="T76" fmla="*/ 85 w 175"/>
                <a:gd name="T77" fmla="*/ 238 h 402"/>
                <a:gd name="T78" fmla="*/ 83 w 175"/>
                <a:gd name="T79" fmla="*/ 228 h 402"/>
                <a:gd name="T80" fmla="*/ 75 w 175"/>
                <a:gd name="T81" fmla="*/ 207 h 402"/>
                <a:gd name="T82" fmla="*/ 57 w 175"/>
                <a:gd name="T83" fmla="*/ 185 h 402"/>
                <a:gd name="T84" fmla="*/ 22 w 175"/>
                <a:gd name="T85" fmla="*/ 176 h 402"/>
                <a:gd name="T86" fmla="*/ 23 w 175"/>
                <a:gd name="T87" fmla="*/ 185 h 402"/>
                <a:gd name="T88" fmla="*/ 29 w 175"/>
                <a:gd name="T89" fmla="*/ 205 h 402"/>
                <a:gd name="T90" fmla="*/ 43 w 175"/>
                <a:gd name="T91" fmla="*/ 230 h 402"/>
                <a:gd name="T92" fmla="*/ 69 w 175"/>
                <a:gd name="T93" fmla="*/ 246 h 402"/>
                <a:gd name="T94" fmla="*/ 85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7" name="Freeform 22"/>
            <p:cNvSpPr/>
            <p:nvPr/>
          </p:nvSpPr>
          <p:spPr bwMode="gray">
            <a:xfrm>
              <a:off x="2161" y="215"/>
              <a:ext cx="98" cy="374"/>
            </a:xfrm>
            <a:custGeom>
              <a:avLst/>
              <a:gdLst>
                <a:gd name="T0" fmla="*/ 53 w 97"/>
                <a:gd name="T1" fmla="*/ 238 h 373"/>
                <a:gd name="T2" fmla="*/ 60 w 97"/>
                <a:gd name="T3" fmla="*/ 238 h 373"/>
                <a:gd name="T4" fmla="*/ 75 w 97"/>
                <a:gd name="T5" fmla="*/ 233 h 373"/>
                <a:gd name="T6" fmla="*/ 91 w 97"/>
                <a:gd name="T7" fmla="*/ 219 h 373"/>
                <a:gd name="T8" fmla="*/ 98 w 97"/>
                <a:gd name="T9" fmla="*/ 194 h 373"/>
                <a:gd name="T10" fmla="*/ 90 w 97"/>
                <a:gd name="T11" fmla="*/ 194 h 373"/>
                <a:gd name="T12" fmla="*/ 72 w 97"/>
                <a:gd name="T13" fmla="*/ 198 h 373"/>
                <a:gd name="T14" fmla="*/ 57 w 97"/>
                <a:gd name="T15" fmla="*/ 216 h 373"/>
                <a:gd name="T16" fmla="*/ 53 w 97"/>
                <a:gd name="T17" fmla="*/ 147 h 373"/>
                <a:gd name="T18" fmla="*/ 60 w 97"/>
                <a:gd name="T19" fmla="*/ 147 h 373"/>
                <a:gd name="T20" fmla="*/ 75 w 97"/>
                <a:gd name="T21" fmla="*/ 141 h 373"/>
                <a:gd name="T22" fmla="*/ 91 w 97"/>
                <a:gd name="T23" fmla="*/ 128 h 373"/>
                <a:gd name="T24" fmla="*/ 98 w 97"/>
                <a:gd name="T25" fmla="*/ 102 h 373"/>
                <a:gd name="T26" fmla="*/ 90 w 97"/>
                <a:gd name="T27" fmla="*/ 102 h 373"/>
                <a:gd name="T28" fmla="*/ 72 w 97"/>
                <a:gd name="T29" fmla="*/ 109 h 373"/>
                <a:gd name="T30" fmla="*/ 57 w 97"/>
                <a:gd name="T31" fmla="*/ 126 h 373"/>
                <a:gd name="T32" fmla="*/ 53 w 97"/>
                <a:gd name="T33" fmla="*/ 46 h 373"/>
                <a:gd name="T34" fmla="*/ 52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8 h 373"/>
                <a:gd name="T68" fmla="*/ 43 w 97"/>
                <a:gd name="T69" fmla="*/ 196 h 373"/>
                <a:gd name="T70" fmla="*/ 33 w 97"/>
                <a:gd name="T71" fmla="*/ 182 h 373"/>
                <a:gd name="T72" fmla="*/ 12 w 97"/>
                <a:gd name="T73" fmla="*/ 175 h 373"/>
                <a:gd name="T74" fmla="*/ 10 w 97"/>
                <a:gd name="T75" fmla="*/ 182 h 373"/>
                <a:gd name="T76" fmla="*/ 13 w 97"/>
                <a:gd name="T77" fmla="*/ 198 h 373"/>
                <a:gd name="T78" fmla="*/ 29 w 97"/>
                <a:gd name="T79" fmla="*/ 212 h 373"/>
                <a:gd name="T80" fmla="*/ 45 w 97"/>
                <a:gd name="T81" fmla="*/ 374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8" name="Freeform 23"/>
            <p:cNvSpPr/>
            <p:nvPr/>
          </p:nvSpPr>
          <p:spPr bwMode="gray">
            <a:xfrm>
              <a:off x="2708" y="215"/>
              <a:ext cx="97" cy="374"/>
            </a:xfrm>
            <a:custGeom>
              <a:avLst/>
              <a:gdLst>
                <a:gd name="T0" fmla="*/ 51 w 97"/>
                <a:gd name="T1" fmla="*/ 238 h 373"/>
                <a:gd name="T2" fmla="*/ 60 w 97"/>
                <a:gd name="T3" fmla="*/ 238 h 373"/>
                <a:gd name="T4" fmla="*/ 74 w 97"/>
                <a:gd name="T5" fmla="*/ 233 h 373"/>
                <a:gd name="T6" fmla="*/ 91 w 97"/>
                <a:gd name="T7" fmla="*/ 219 h 373"/>
                <a:gd name="T8" fmla="*/ 97 w 97"/>
                <a:gd name="T9" fmla="*/ 194 h 373"/>
                <a:gd name="T10" fmla="*/ 89 w 97"/>
                <a:gd name="T11" fmla="*/ 194 h 373"/>
                <a:gd name="T12" fmla="*/ 72 w 97"/>
                <a:gd name="T13" fmla="*/ 198 h 373"/>
                <a:gd name="T14" fmla="*/ 55 w 97"/>
                <a:gd name="T15" fmla="*/ 216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8 h 373"/>
                <a:gd name="T68" fmla="*/ 43 w 97"/>
                <a:gd name="T69" fmla="*/ 196 h 373"/>
                <a:gd name="T70" fmla="*/ 34 w 97"/>
                <a:gd name="T71" fmla="*/ 182 h 373"/>
                <a:gd name="T72" fmla="*/ 12 w 97"/>
                <a:gd name="T73" fmla="*/ 175 h 373"/>
                <a:gd name="T74" fmla="*/ 11 w 97"/>
                <a:gd name="T75" fmla="*/ 182 h 373"/>
                <a:gd name="T76" fmla="*/ 14 w 97"/>
                <a:gd name="T77" fmla="*/ 198 h 373"/>
                <a:gd name="T78" fmla="*/ 30 w 97"/>
                <a:gd name="T79" fmla="*/ 212 h 373"/>
                <a:gd name="T80" fmla="*/ 46 w 97"/>
                <a:gd name="T81" fmla="*/ 374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1027" name="Freeform 25"/>
          <p:cNvSpPr/>
          <p:nvPr/>
        </p:nvSpPr>
        <p:spPr bwMode="gray">
          <a:xfrm>
            <a:off x="95250" y="6446838"/>
            <a:ext cx="8970963" cy="314325"/>
          </a:xfrm>
          <a:custGeom>
            <a:avLst/>
            <a:gdLst>
              <a:gd name="T0" fmla="*/ 6350 w 5651"/>
              <a:gd name="T1" fmla="*/ 314325 h 198"/>
              <a:gd name="T2" fmla="*/ 8970963 w 5651"/>
              <a:gd name="T3" fmla="*/ 314325 h 198"/>
              <a:gd name="T4" fmla="*/ 8963025 w 5651"/>
              <a:gd name="T5" fmla="*/ 149225 h 198"/>
              <a:gd name="T6" fmla="*/ 2366963 w 5651"/>
              <a:gd name="T7" fmla="*/ 149225 h 198"/>
              <a:gd name="T8" fmla="*/ 2132013 w 5651"/>
              <a:gd name="T9" fmla="*/ 3175 h 198"/>
              <a:gd name="T10" fmla="*/ 0 w 5651"/>
              <a:gd name="T11" fmla="*/ 0 h 198"/>
              <a:gd name="T12" fmla="*/ 6350 w 5651"/>
              <a:gd name="T13" fmla="*/ 314325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28" name="Freeform 26"/>
          <p:cNvSpPr/>
          <p:nvPr/>
        </p:nvSpPr>
        <p:spPr bwMode="gray">
          <a:xfrm>
            <a:off x="95250" y="6491288"/>
            <a:ext cx="8975725" cy="279400"/>
          </a:xfrm>
          <a:custGeom>
            <a:avLst/>
            <a:gdLst>
              <a:gd name="T0" fmla="*/ 0 w 5650"/>
              <a:gd name="T1" fmla="*/ 279400 h 176"/>
              <a:gd name="T2" fmla="*/ 8975725 w 5650"/>
              <a:gd name="T3" fmla="*/ 268288 h 176"/>
              <a:gd name="T4" fmla="*/ 8969371 w 5650"/>
              <a:gd name="T5" fmla="*/ 150813 h 176"/>
              <a:gd name="T6" fmla="*/ 2347986 w 5650"/>
              <a:gd name="T7" fmla="*/ 150813 h 176"/>
              <a:gd name="T8" fmla="*/ 2092218 w 5650"/>
              <a:gd name="T9" fmla="*/ 4763 h 176"/>
              <a:gd name="T10" fmla="*/ 0 w 5650"/>
              <a:gd name="T11" fmla="*/ 0 h 176"/>
              <a:gd name="T12" fmla="*/ 0 w 5650"/>
              <a:gd name="T13" fmla="*/ 27940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29" name="Freeform 27" descr="Dark upward diagonal"/>
          <p:cNvSpPr/>
          <p:nvPr/>
        </p:nvSpPr>
        <p:spPr bwMode="gray">
          <a:xfrm>
            <a:off x="92075" y="98425"/>
            <a:ext cx="8956675" cy="179388"/>
          </a:xfrm>
          <a:custGeom>
            <a:avLst/>
            <a:gdLst>
              <a:gd name="T0" fmla="*/ 0 w 5639"/>
              <a:gd name="T1" fmla="*/ 0 h 113"/>
              <a:gd name="T2" fmla="*/ 8866139 w 5639"/>
              <a:gd name="T3" fmla="*/ 0 h 113"/>
              <a:gd name="T4" fmla="*/ 8956675 w 5639"/>
              <a:gd name="T5" fmla="*/ 71438 h 113"/>
              <a:gd name="T6" fmla="*/ 8951910 w 5639"/>
              <a:gd name="T7" fmla="*/ 179388 h 113"/>
              <a:gd name="T8" fmla="*/ 0 w 5639"/>
              <a:gd name="T9" fmla="*/ 179388 h 113"/>
              <a:gd name="T10" fmla="*/ 0 w 5639"/>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30" name="Freeform 28"/>
          <p:cNvSpPr/>
          <p:nvPr/>
        </p:nvSpPr>
        <p:spPr bwMode="gray">
          <a:xfrm>
            <a:off x="92075" y="307975"/>
            <a:ext cx="8955088" cy="938213"/>
          </a:xfrm>
          <a:custGeom>
            <a:avLst/>
            <a:gdLst>
              <a:gd name="T0" fmla="*/ 8955088 w 5446"/>
              <a:gd name="T1" fmla="*/ 0 h 531"/>
              <a:gd name="T2" fmla="*/ 0 w 5446"/>
              <a:gd name="T3" fmla="*/ 0 h 531"/>
              <a:gd name="T4" fmla="*/ 3289 w 5446"/>
              <a:gd name="T5" fmla="*/ 830433 h 531"/>
              <a:gd name="T6" fmla="*/ 6705628 w 5446"/>
              <a:gd name="T7" fmla="*/ 837501 h 531"/>
              <a:gd name="T8" fmla="*/ 6870062 w 5446"/>
              <a:gd name="T9" fmla="*/ 931145 h 531"/>
              <a:gd name="T10" fmla="*/ 8955088 w 5446"/>
              <a:gd name="T11" fmla="*/ 938213 h 531"/>
              <a:gd name="T12" fmla="*/ 8955088 w 5446"/>
              <a:gd name="T13" fmla="*/ 0 h 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3" name="Freeform 29"/>
          <p:cNvSpPr/>
          <p:nvPr/>
        </p:nvSpPr>
        <p:spPr bwMode="gray">
          <a:xfrm>
            <a:off x="92075" y="306388"/>
            <a:ext cx="8955088" cy="8366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32" name="Rectangle 32"/>
          <p:cNvSpPr>
            <a:spLocks noChangeArrowheads="1"/>
          </p:cNvSpPr>
          <p:nvPr/>
        </p:nvSpPr>
        <p:spPr bwMode="gray">
          <a:xfrm flipV="1">
            <a:off x="95250" y="6723063"/>
            <a:ext cx="8977313" cy="55563"/>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1033" name="Freeform 35"/>
          <p:cNvSpPr/>
          <p:nvPr/>
        </p:nvSpPr>
        <p:spPr bwMode="gray">
          <a:xfrm>
            <a:off x="6896100" y="1047750"/>
            <a:ext cx="2155825" cy="52388"/>
          </a:xfrm>
          <a:custGeom>
            <a:avLst/>
            <a:gdLst>
              <a:gd name="T0" fmla="*/ 0 w 1358"/>
              <a:gd name="T1" fmla="*/ 3175 h 33"/>
              <a:gd name="T2" fmla="*/ 2155825 w 1358"/>
              <a:gd name="T3" fmla="*/ 0 h 33"/>
              <a:gd name="T4" fmla="*/ 2152650 w 1358"/>
              <a:gd name="T5" fmla="*/ 50800 h 33"/>
              <a:gd name="T6" fmla="*/ 95250 w 1358"/>
              <a:gd name="T7" fmla="*/ 52388 h 33"/>
              <a:gd name="T8" fmla="*/ 0 w 1358"/>
              <a:gd name="T9" fmla="*/ 317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 name="Rectangle 2"/>
          <p:cNvSpPr>
            <a:spLocks noGrp="1"/>
          </p:cNvSpPr>
          <p:nvPr>
            <p:ph type="title"/>
          </p:nvPr>
        </p:nvSpPr>
        <p:spPr>
          <a:xfrm>
            <a:off x="457200" y="238125"/>
            <a:ext cx="6477000" cy="86836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4" name="Rectangle 3"/>
          <p:cNvSpPr>
            <a:spLocks noGrp="1"/>
          </p:cNvSpPr>
          <p:nvPr>
            <p:ph type="body"/>
          </p:nvPr>
        </p:nvSpPr>
        <p:spPr>
          <a:xfrm>
            <a:off x="457200" y="1438275"/>
            <a:ext cx="8229600" cy="4733925"/>
          </a:xfrm>
          <a:prstGeom prst="rect">
            <a:avLst/>
          </a:prstGeom>
          <a:noFill/>
          <a:ln w="9525">
            <a:noFill/>
          </a:ln>
        </p:spPr>
        <p:txBody>
          <a:bodyPr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5" name="Rectangle 4"/>
          <p:cNvSpPr>
            <a:spLocks noGrp="1" noChangeArrowheads="1"/>
          </p:cNvSpPr>
          <p:nvPr>
            <p:ph type="dt" sz="half" idx="2"/>
          </p:nvPr>
        </p:nvSpPr>
        <p:spPr bwMode="gray">
          <a:xfrm>
            <a:off x="3048000" y="6311900"/>
            <a:ext cx="1712913" cy="290513"/>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000" b="0">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6" name="Rectangle 5"/>
          <p:cNvSpPr>
            <a:spLocks noGrp="1" noChangeArrowheads="1"/>
          </p:cNvSpPr>
          <p:nvPr>
            <p:ph type="ftr" sz="quarter" idx="3"/>
          </p:nvPr>
        </p:nvSpPr>
        <p:spPr bwMode="gray">
          <a:xfrm>
            <a:off x="4830763" y="6323013"/>
            <a:ext cx="2311400" cy="290513"/>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000" b="0">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7" name="Rectangle 6"/>
          <p:cNvSpPr>
            <a:spLocks noGrp="1" noChangeArrowheads="1"/>
          </p:cNvSpPr>
          <p:nvPr>
            <p:ph type="sldNum" sz="quarter" idx="4"/>
          </p:nvPr>
        </p:nvSpPr>
        <p:spPr bwMode="gray">
          <a:xfrm>
            <a:off x="7116763" y="6323013"/>
            <a:ext cx="1616075" cy="290513"/>
          </a:xfrm>
          <a:prstGeom prst="rect">
            <a:avLst/>
          </a:prstGeom>
          <a:noFill/>
          <a:ln w="9525">
            <a:noFill/>
            <a:miter lim="800000"/>
          </a:ln>
          <a:effectLst/>
        </p:spPr>
        <p:txBody>
          <a:bodyPr vert="horz" wrap="square" lIns="91440" tIns="45720" rIns="91440" bIns="45720" numCol="1" anchor="t" anchorCtr="0" compatLnSpc="1"/>
          <a:lstStyle>
            <a:lvl1pPr algn="r">
              <a:defRPr sz="1000" b="0">
                <a:latin typeface="Arial" panose="020B0604020202020204" pitchFamily="34" charset="0"/>
                <a:ea typeface="宋体" panose="02010600030101010101" pitchFamily="2" charset="-122"/>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1039" name="Text Box 37"/>
          <p:cNvSpPr txBox="1">
            <a:spLocks noChangeArrowheads="1"/>
          </p:cNvSpPr>
          <p:nvPr/>
        </p:nvSpPr>
        <p:spPr bwMode="gray">
          <a:xfrm>
            <a:off x="144463" y="6443663"/>
            <a:ext cx="184150" cy="260350"/>
          </a:xfrm>
          <a:prstGeom prst="rect">
            <a:avLst/>
          </a:prstGeom>
          <a:noFill/>
          <a:ln>
            <a:noFill/>
          </a:ln>
        </p:spPr>
        <p:txBody>
          <a:bodyPr wrap="none">
            <a:spAutoFit/>
          </a:bodyP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100" b="0" i="1" u="none" strike="noStrike" kern="1200" cap="none" spc="0" normalizeH="0" baseline="0" noProof="0" smtClean="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pic>
        <p:nvPicPr>
          <p:cNvPr id="8" name="Picture 43" descr="200871115493324_2"/>
          <p:cNvPicPr>
            <a:picLocks noChangeAspect="1"/>
          </p:cNvPicPr>
          <p:nvPr/>
        </p:nvPicPr>
        <p:blipFill>
          <a:blip r:embed="rId12"/>
          <a:stretch>
            <a:fillRect/>
          </a:stretch>
        </p:blipFill>
        <p:spPr>
          <a:xfrm>
            <a:off x="7891463" y="285750"/>
            <a:ext cx="971550" cy="774700"/>
          </a:xfrm>
          <a:prstGeom prst="rect">
            <a:avLst/>
          </a:prstGeom>
          <a:noFill/>
          <a:ln w="9525">
            <a:noFill/>
          </a:ln>
        </p:spPr>
      </p:pic>
      <p:pic>
        <p:nvPicPr>
          <p:cNvPr id="9" name="Picture 44" descr="牛肉"/>
          <p:cNvPicPr>
            <a:picLocks noChangeAspect="1"/>
          </p:cNvPicPr>
          <p:nvPr/>
        </p:nvPicPr>
        <p:blipFill>
          <a:blip r:embed="rId13"/>
          <a:stretch>
            <a:fillRect/>
          </a:stretch>
        </p:blipFill>
        <p:spPr>
          <a:xfrm>
            <a:off x="5715000" y="322263"/>
            <a:ext cx="971550" cy="730250"/>
          </a:xfrm>
          <a:prstGeom prst="rect">
            <a:avLst/>
          </a:prstGeom>
          <a:noFill/>
          <a:ln w="9525">
            <a:noFill/>
          </a:ln>
        </p:spPr>
      </p:pic>
      <p:sp>
        <p:nvSpPr>
          <p:cNvPr id="1042" name="Rectangle 45"/>
          <p:cNvSpPr>
            <a:spLocks noChangeArrowheads="1"/>
          </p:cNvSpPr>
          <p:nvPr/>
        </p:nvSpPr>
        <p:spPr bwMode="gray">
          <a:xfrm>
            <a:off x="6796088" y="306388"/>
            <a:ext cx="971550" cy="755650"/>
          </a:xfrm>
          <a:prstGeom prst="rect">
            <a:avLst/>
          </a:prstGeom>
          <a:blipFill dpi="0" rotWithShape="1">
            <a:blip r:embed="rId14"/>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n"/>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anose="05000000000000000000" pitchFamily="2" charset="2"/>
        <a:buChar char="n"/>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grpSp>
        <p:nvGrpSpPr>
          <p:cNvPr id="2050" name="Group 7"/>
          <p:cNvGrpSpPr/>
          <p:nvPr/>
        </p:nvGrpSpPr>
        <p:grpSpPr>
          <a:xfrm>
            <a:off x="6553200" y="6013450"/>
            <a:ext cx="2392363" cy="563563"/>
            <a:chOff x="1566" y="164"/>
            <a:chExt cx="1455" cy="425"/>
          </a:xfrm>
        </p:grpSpPr>
        <p:sp>
          <p:nvSpPr>
            <p:cNvPr id="1043" name="Freeform 8"/>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4" name="Freeform 9"/>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5" name="Freeform 10"/>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6" name="Freeform 11"/>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7" name="Freeform 12"/>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8" name="Freeform 13"/>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9" name="Freeform 14"/>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0" name="Freeform 15"/>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1" name="Freeform 16"/>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2" name="Freeform 17"/>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 name="Freeform 18"/>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4" name="Freeform 19"/>
            <p:cNvSpPr/>
            <p:nvPr/>
          </p:nvSpPr>
          <p:spPr bwMode="gray">
            <a:xfrm>
              <a:off x="2065" y="362"/>
              <a:ext cx="98" cy="227"/>
            </a:xfrm>
            <a:custGeom>
              <a:avLst/>
              <a:gdLst>
                <a:gd name="T0" fmla="*/ 51 w 100"/>
                <a:gd name="T1" fmla="*/ 175 h 228"/>
                <a:gd name="T2" fmla="*/ 58 w 100"/>
                <a:gd name="T3" fmla="*/ 175 h 228"/>
                <a:gd name="T4" fmla="*/ 73 w 100"/>
                <a:gd name="T5" fmla="*/ 168 h 228"/>
                <a:gd name="T6" fmla="*/ 84 w 100"/>
                <a:gd name="T7" fmla="*/ 153 h 228"/>
                <a:gd name="T8" fmla="*/ 84 w 100"/>
                <a:gd name="T9" fmla="*/ 140 h 228"/>
                <a:gd name="T10" fmla="*/ 73 w 100"/>
                <a:gd name="T11" fmla="*/ 142 h 228"/>
                <a:gd name="T12" fmla="*/ 57 w 100"/>
                <a:gd name="T13" fmla="*/ 157 h 228"/>
                <a:gd name="T14" fmla="*/ 51 w 100"/>
                <a:gd name="T15" fmla="*/ 117 h 228"/>
                <a:gd name="T16" fmla="*/ 60 w 100"/>
                <a:gd name="T17" fmla="*/ 115 h 228"/>
                <a:gd name="T18" fmla="*/ 76 w 100"/>
                <a:gd name="T19" fmla="*/ 110 h 228"/>
                <a:gd name="T20" fmla="*/ 90 w 100"/>
                <a:gd name="T21" fmla="*/ 92 h 228"/>
                <a:gd name="T22" fmla="*/ 90 w 100"/>
                <a:gd name="T23" fmla="*/ 77 h 228"/>
                <a:gd name="T24" fmla="*/ 79 w 100"/>
                <a:gd name="T25" fmla="*/ 79 h 228"/>
                <a:gd name="T26" fmla="*/ 64 w 100"/>
                <a:gd name="T27" fmla="*/ 88 h 228"/>
                <a:gd name="T28" fmla="*/ 51 w 100"/>
                <a:gd name="T29" fmla="*/ 114 h 228"/>
                <a:gd name="T30" fmla="*/ 54 w 100"/>
                <a:gd name="T31" fmla="*/ 48 h 228"/>
                <a:gd name="T32" fmla="*/ 66 w 100"/>
                <a:gd name="T33" fmla="*/ 45 h 228"/>
                <a:gd name="T34" fmla="*/ 83 w 100"/>
                <a:gd name="T35" fmla="*/ 37 h 228"/>
                <a:gd name="T36" fmla="*/ 95 w 100"/>
                <a:gd name="T37" fmla="*/ 17 h 228"/>
                <a:gd name="T38" fmla="*/ 95 w 100"/>
                <a:gd name="T39" fmla="*/ 0 h 228"/>
                <a:gd name="T40" fmla="*/ 81 w 100"/>
                <a:gd name="T41" fmla="*/ 3 h 228"/>
                <a:gd name="T42" fmla="*/ 64 w 100"/>
                <a:gd name="T43" fmla="*/ 14 h 228"/>
                <a:gd name="T44" fmla="*/ 49 w 100"/>
                <a:gd name="T45" fmla="*/ 45 h 228"/>
                <a:gd name="T46" fmla="*/ 46 w 100"/>
                <a:gd name="T47" fmla="*/ 35 h 228"/>
                <a:gd name="T48" fmla="*/ 37 w 100"/>
                <a:gd name="T49" fmla="*/ 18 h 228"/>
                <a:gd name="T50" fmla="*/ 16 w 100"/>
                <a:gd name="T51" fmla="*/ 3 h 228"/>
                <a:gd name="T52" fmla="*/ 1 w 100"/>
                <a:gd name="T53" fmla="*/ 3 h 228"/>
                <a:gd name="T54" fmla="*/ 5 w 100"/>
                <a:gd name="T55" fmla="*/ 19 h 228"/>
                <a:gd name="T56" fmla="*/ 19 w 100"/>
                <a:gd name="T57" fmla="*/ 38 h 228"/>
                <a:gd name="T58" fmla="*/ 46 w 100"/>
                <a:gd name="T59" fmla="*/ 48 h 228"/>
                <a:gd name="T60" fmla="*/ 46 w 100"/>
                <a:gd name="T61" fmla="*/ 131 h 228"/>
                <a:gd name="T62" fmla="*/ 41 w 100"/>
                <a:gd name="T63" fmla="*/ 117 h 228"/>
                <a:gd name="T64" fmla="*/ 25 w 100"/>
                <a:gd name="T65" fmla="*/ 103 h 228"/>
                <a:gd name="T66" fmla="*/ 12 w 100"/>
                <a:gd name="T67" fmla="*/ 103 h 228"/>
                <a:gd name="T68" fmla="*/ 16 w 100"/>
                <a:gd name="T69" fmla="*/ 115 h 228"/>
                <a:gd name="T70" fmla="*/ 25 w 100"/>
                <a:gd name="T71" fmla="*/ 131 h 228"/>
                <a:gd name="T72" fmla="*/ 46 w 100"/>
                <a:gd name="T73" fmla="*/ 140 h 228"/>
                <a:gd name="T74" fmla="*/ 51 w 100"/>
                <a:gd name="T75" fmla="*/ 227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5" name="Freeform 20"/>
            <p:cNvSpPr/>
            <p:nvPr/>
          </p:nvSpPr>
          <p:spPr bwMode="gray">
            <a:xfrm>
              <a:off x="2921" y="362"/>
              <a:ext cx="100" cy="227"/>
            </a:xfrm>
            <a:custGeom>
              <a:avLst/>
              <a:gdLst>
                <a:gd name="T0" fmla="*/ 53 w 100"/>
                <a:gd name="T1" fmla="*/ 175 h 228"/>
                <a:gd name="T2" fmla="*/ 60 w 100"/>
                <a:gd name="T3" fmla="*/ 175 h 228"/>
                <a:gd name="T4" fmla="*/ 74 w 100"/>
                <a:gd name="T5" fmla="*/ 168 h 228"/>
                <a:gd name="T6" fmla="*/ 87 w 100"/>
                <a:gd name="T7" fmla="*/ 153 h 228"/>
                <a:gd name="T8" fmla="*/ 87 w 100"/>
                <a:gd name="T9" fmla="*/ 140 h 228"/>
                <a:gd name="T10" fmla="*/ 74 w 100"/>
                <a:gd name="T11" fmla="*/ 142 h 228"/>
                <a:gd name="T12" fmla="*/ 60 w 100"/>
                <a:gd name="T13" fmla="*/ 157 h 228"/>
                <a:gd name="T14" fmla="*/ 53 w 100"/>
                <a:gd name="T15" fmla="*/ 117 h 228"/>
                <a:gd name="T16" fmla="*/ 61 w 100"/>
                <a:gd name="T17" fmla="*/ 115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4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1 h 228"/>
                <a:gd name="T62" fmla="*/ 42 w 100"/>
                <a:gd name="T63" fmla="*/ 117 h 228"/>
                <a:gd name="T64" fmla="*/ 26 w 100"/>
                <a:gd name="T65" fmla="*/ 103 h 228"/>
                <a:gd name="T66" fmla="*/ 12 w 100"/>
                <a:gd name="T67" fmla="*/ 103 h 228"/>
                <a:gd name="T68" fmla="*/ 16 w 100"/>
                <a:gd name="T69" fmla="*/ 115 h 228"/>
                <a:gd name="T70" fmla="*/ 26 w 100"/>
                <a:gd name="T71" fmla="*/ 131 h 228"/>
                <a:gd name="T72" fmla="*/ 47 w 100"/>
                <a:gd name="T73" fmla="*/ 140 h 228"/>
                <a:gd name="T74" fmla="*/ 53 w 100"/>
                <a:gd name="T75" fmla="*/ 227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6" name="Freeform 21"/>
            <p:cNvSpPr/>
            <p:nvPr/>
          </p:nvSpPr>
          <p:spPr bwMode="gray">
            <a:xfrm>
              <a:off x="2273" y="187"/>
              <a:ext cx="182" cy="402"/>
            </a:xfrm>
            <a:custGeom>
              <a:avLst/>
              <a:gdLst>
                <a:gd name="T0" fmla="*/ 97 w 175"/>
                <a:gd name="T1" fmla="*/ 309 h 402"/>
                <a:gd name="T2" fmla="*/ 105 w 175"/>
                <a:gd name="T3" fmla="*/ 309 h 402"/>
                <a:gd name="T4" fmla="*/ 123 w 175"/>
                <a:gd name="T5" fmla="*/ 304 h 402"/>
                <a:gd name="T6" fmla="*/ 144 w 175"/>
                <a:gd name="T7" fmla="*/ 292 h 402"/>
                <a:gd name="T8" fmla="*/ 158 w 175"/>
                <a:gd name="T9" fmla="*/ 266 h 402"/>
                <a:gd name="T10" fmla="*/ 158 w 175"/>
                <a:gd name="T11" fmla="*/ 247 h 402"/>
                <a:gd name="T12" fmla="*/ 144 w 175"/>
                <a:gd name="T13" fmla="*/ 250 h 402"/>
                <a:gd name="T14" fmla="*/ 125 w 175"/>
                <a:gd name="T15" fmla="*/ 259 h 402"/>
                <a:gd name="T16" fmla="*/ 103 w 175"/>
                <a:gd name="T17" fmla="*/ 285 h 402"/>
                <a:gd name="T18" fmla="*/ 97 w 175"/>
                <a:gd name="T19" fmla="*/ 207 h 402"/>
                <a:gd name="T20" fmla="*/ 106 w 175"/>
                <a:gd name="T21" fmla="*/ 205 h 402"/>
                <a:gd name="T22" fmla="*/ 127 w 175"/>
                <a:gd name="T23" fmla="*/ 200 h 402"/>
                <a:gd name="T24" fmla="*/ 153 w 175"/>
                <a:gd name="T25" fmla="*/ 185 h 402"/>
                <a:gd name="T26" fmla="*/ 170 w 175"/>
                <a:gd name="T27" fmla="*/ 155 h 402"/>
                <a:gd name="T28" fmla="*/ 170 w 175"/>
                <a:gd name="T29" fmla="*/ 134 h 402"/>
                <a:gd name="T30" fmla="*/ 155 w 175"/>
                <a:gd name="T31" fmla="*/ 135 h 402"/>
                <a:gd name="T32" fmla="*/ 134 w 175"/>
                <a:gd name="T33" fmla="*/ 142 h 402"/>
                <a:gd name="T34" fmla="*/ 111 w 175"/>
                <a:gd name="T35" fmla="*/ 162 h 402"/>
                <a:gd name="T36" fmla="*/ 97 w 175"/>
                <a:gd name="T37" fmla="*/ 201 h 402"/>
                <a:gd name="T38" fmla="*/ 99 w 175"/>
                <a:gd name="T39" fmla="*/ 83 h 402"/>
                <a:gd name="T40" fmla="*/ 114 w 175"/>
                <a:gd name="T41" fmla="*/ 81 h 402"/>
                <a:gd name="T42" fmla="*/ 139 w 175"/>
                <a:gd name="T43" fmla="*/ 73 h 402"/>
                <a:gd name="T44" fmla="*/ 163 w 175"/>
                <a:gd name="T45" fmla="*/ 54 h 402"/>
                <a:gd name="T46" fmla="*/ 181 w 175"/>
                <a:gd name="T47" fmla="*/ 23 h 402"/>
                <a:gd name="T48" fmla="*/ 181 w 175"/>
                <a:gd name="T49" fmla="*/ 0 h 402"/>
                <a:gd name="T50" fmla="*/ 163 w 175"/>
                <a:gd name="T51" fmla="*/ 2 h 402"/>
                <a:gd name="T52" fmla="*/ 138 w 175"/>
                <a:gd name="T53" fmla="*/ 10 h 402"/>
                <a:gd name="T54" fmla="*/ 111 w 175"/>
                <a:gd name="T55" fmla="*/ 33 h 402"/>
                <a:gd name="T56" fmla="*/ 90 w 175"/>
                <a:gd name="T57" fmla="*/ 77 h 402"/>
                <a:gd name="T58" fmla="*/ 88 w 175"/>
                <a:gd name="T59" fmla="*/ 68 h 402"/>
                <a:gd name="T60" fmla="*/ 78 w 175"/>
                <a:gd name="T61" fmla="*/ 46 h 402"/>
                <a:gd name="T62" fmla="*/ 57 w 175"/>
                <a:gd name="T63" fmla="*/ 21 h 402"/>
                <a:gd name="T64" fmla="*/ 23 w 175"/>
                <a:gd name="T65" fmla="*/ 3 h 402"/>
                <a:gd name="T66" fmla="*/ 1 w 175"/>
                <a:gd name="T67" fmla="*/ 3 h 402"/>
                <a:gd name="T68" fmla="*/ 4 w 175"/>
                <a:gd name="T69" fmla="*/ 18 h 402"/>
                <a:gd name="T70" fmla="*/ 12 w 175"/>
                <a:gd name="T71" fmla="*/ 42 h 402"/>
                <a:gd name="T72" fmla="*/ 32 w 175"/>
                <a:gd name="T73" fmla="*/ 65 h 402"/>
                <a:gd name="T74" fmla="*/ 64 w 175"/>
                <a:gd name="T75" fmla="*/ 81 h 402"/>
                <a:gd name="T76" fmla="*/ 85 w 175"/>
                <a:gd name="T77" fmla="*/ 238 h 402"/>
                <a:gd name="T78" fmla="*/ 83 w 175"/>
                <a:gd name="T79" fmla="*/ 228 h 402"/>
                <a:gd name="T80" fmla="*/ 75 w 175"/>
                <a:gd name="T81" fmla="*/ 207 h 402"/>
                <a:gd name="T82" fmla="*/ 57 w 175"/>
                <a:gd name="T83" fmla="*/ 185 h 402"/>
                <a:gd name="T84" fmla="*/ 22 w 175"/>
                <a:gd name="T85" fmla="*/ 176 h 402"/>
                <a:gd name="T86" fmla="*/ 23 w 175"/>
                <a:gd name="T87" fmla="*/ 185 h 402"/>
                <a:gd name="T88" fmla="*/ 29 w 175"/>
                <a:gd name="T89" fmla="*/ 205 h 402"/>
                <a:gd name="T90" fmla="*/ 43 w 175"/>
                <a:gd name="T91" fmla="*/ 230 h 402"/>
                <a:gd name="T92" fmla="*/ 69 w 175"/>
                <a:gd name="T93" fmla="*/ 246 h 402"/>
                <a:gd name="T94" fmla="*/ 85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7" name="Freeform 22"/>
            <p:cNvSpPr/>
            <p:nvPr/>
          </p:nvSpPr>
          <p:spPr bwMode="gray">
            <a:xfrm>
              <a:off x="2161" y="215"/>
              <a:ext cx="98" cy="374"/>
            </a:xfrm>
            <a:custGeom>
              <a:avLst/>
              <a:gdLst>
                <a:gd name="T0" fmla="*/ 53 w 97"/>
                <a:gd name="T1" fmla="*/ 238 h 373"/>
                <a:gd name="T2" fmla="*/ 60 w 97"/>
                <a:gd name="T3" fmla="*/ 238 h 373"/>
                <a:gd name="T4" fmla="*/ 75 w 97"/>
                <a:gd name="T5" fmla="*/ 233 h 373"/>
                <a:gd name="T6" fmla="*/ 91 w 97"/>
                <a:gd name="T7" fmla="*/ 219 h 373"/>
                <a:gd name="T8" fmla="*/ 98 w 97"/>
                <a:gd name="T9" fmla="*/ 194 h 373"/>
                <a:gd name="T10" fmla="*/ 90 w 97"/>
                <a:gd name="T11" fmla="*/ 194 h 373"/>
                <a:gd name="T12" fmla="*/ 72 w 97"/>
                <a:gd name="T13" fmla="*/ 198 h 373"/>
                <a:gd name="T14" fmla="*/ 57 w 97"/>
                <a:gd name="T15" fmla="*/ 216 h 373"/>
                <a:gd name="T16" fmla="*/ 53 w 97"/>
                <a:gd name="T17" fmla="*/ 147 h 373"/>
                <a:gd name="T18" fmla="*/ 60 w 97"/>
                <a:gd name="T19" fmla="*/ 147 h 373"/>
                <a:gd name="T20" fmla="*/ 75 w 97"/>
                <a:gd name="T21" fmla="*/ 141 h 373"/>
                <a:gd name="T22" fmla="*/ 91 w 97"/>
                <a:gd name="T23" fmla="*/ 128 h 373"/>
                <a:gd name="T24" fmla="*/ 98 w 97"/>
                <a:gd name="T25" fmla="*/ 102 h 373"/>
                <a:gd name="T26" fmla="*/ 90 w 97"/>
                <a:gd name="T27" fmla="*/ 102 h 373"/>
                <a:gd name="T28" fmla="*/ 72 w 97"/>
                <a:gd name="T29" fmla="*/ 109 h 373"/>
                <a:gd name="T30" fmla="*/ 57 w 97"/>
                <a:gd name="T31" fmla="*/ 126 h 373"/>
                <a:gd name="T32" fmla="*/ 53 w 97"/>
                <a:gd name="T33" fmla="*/ 46 h 373"/>
                <a:gd name="T34" fmla="*/ 52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8 h 373"/>
                <a:gd name="T68" fmla="*/ 43 w 97"/>
                <a:gd name="T69" fmla="*/ 196 h 373"/>
                <a:gd name="T70" fmla="*/ 33 w 97"/>
                <a:gd name="T71" fmla="*/ 182 h 373"/>
                <a:gd name="T72" fmla="*/ 12 w 97"/>
                <a:gd name="T73" fmla="*/ 175 h 373"/>
                <a:gd name="T74" fmla="*/ 10 w 97"/>
                <a:gd name="T75" fmla="*/ 182 h 373"/>
                <a:gd name="T76" fmla="*/ 13 w 97"/>
                <a:gd name="T77" fmla="*/ 198 h 373"/>
                <a:gd name="T78" fmla="*/ 29 w 97"/>
                <a:gd name="T79" fmla="*/ 212 h 373"/>
                <a:gd name="T80" fmla="*/ 45 w 97"/>
                <a:gd name="T81" fmla="*/ 374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8" name="Freeform 23"/>
            <p:cNvSpPr/>
            <p:nvPr/>
          </p:nvSpPr>
          <p:spPr bwMode="gray">
            <a:xfrm>
              <a:off x="2708" y="215"/>
              <a:ext cx="97" cy="374"/>
            </a:xfrm>
            <a:custGeom>
              <a:avLst/>
              <a:gdLst>
                <a:gd name="T0" fmla="*/ 51 w 97"/>
                <a:gd name="T1" fmla="*/ 238 h 373"/>
                <a:gd name="T2" fmla="*/ 60 w 97"/>
                <a:gd name="T3" fmla="*/ 238 h 373"/>
                <a:gd name="T4" fmla="*/ 74 w 97"/>
                <a:gd name="T5" fmla="*/ 233 h 373"/>
                <a:gd name="T6" fmla="*/ 91 w 97"/>
                <a:gd name="T7" fmla="*/ 219 h 373"/>
                <a:gd name="T8" fmla="*/ 97 w 97"/>
                <a:gd name="T9" fmla="*/ 194 h 373"/>
                <a:gd name="T10" fmla="*/ 89 w 97"/>
                <a:gd name="T11" fmla="*/ 194 h 373"/>
                <a:gd name="T12" fmla="*/ 72 w 97"/>
                <a:gd name="T13" fmla="*/ 198 h 373"/>
                <a:gd name="T14" fmla="*/ 55 w 97"/>
                <a:gd name="T15" fmla="*/ 216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8 h 373"/>
                <a:gd name="T68" fmla="*/ 43 w 97"/>
                <a:gd name="T69" fmla="*/ 196 h 373"/>
                <a:gd name="T70" fmla="*/ 34 w 97"/>
                <a:gd name="T71" fmla="*/ 182 h 373"/>
                <a:gd name="T72" fmla="*/ 12 w 97"/>
                <a:gd name="T73" fmla="*/ 175 h 373"/>
                <a:gd name="T74" fmla="*/ 11 w 97"/>
                <a:gd name="T75" fmla="*/ 182 h 373"/>
                <a:gd name="T76" fmla="*/ 14 w 97"/>
                <a:gd name="T77" fmla="*/ 198 h 373"/>
                <a:gd name="T78" fmla="*/ 30 w 97"/>
                <a:gd name="T79" fmla="*/ 212 h 373"/>
                <a:gd name="T80" fmla="*/ 46 w 97"/>
                <a:gd name="T81" fmla="*/ 374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1027" name="Freeform 25"/>
          <p:cNvSpPr/>
          <p:nvPr/>
        </p:nvSpPr>
        <p:spPr bwMode="gray">
          <a:xfrm>
            <a:off x="95250" y="6446838"/>
            <a:ext cx="8970963" cy="314325"/>
          </a:xfrm>
          <a:custGeom>
            <a:avLst/>
            <a:gdLst>
              <a:gd name="T0" fmla="*/ 6350 w 5651"/>
              <a:gd name="T1" fmla="*/ 314325 h 198"/>
              <a:gd name="T2" fmla="*/ 8970963 w 5651"/>
              <a:gd name="T3" fmla="*/ 314325 h 198"/>
              <a:gd name="T4" fmla="*/ 8963025 w 5651"/>
              <a:gd name="T5" fmla="*/ 149225 h 198"/>
              <a:gd name="T6" fmla="*/ 2366963 w 5651"/>
              <a:gd name="T7" fmla="*/ 149225 h 198"/>
              <a:gd name="T8" fmla="*/ 2132013 w 5651"/>
              <a:gd name="T9" fmla="*/ 3175 h 198"/>
              <a:gd name="T10" fmla="*/ 0 w 5651"/>
              <a:gd name="T11" fmla="*/ 0 h 198"/>
              <a:gd name="T12" fmla="*/ 6350 w 5651"/>
              <a:gd name="T13" fmla="*/ 314325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28" name="Freeform 26"/>
          <p:cNvSpPr/>
          <p:nvPr/>
        </p:nvSpPr>
        <p:spPr bwMode="gray">
          <a:xfrm>
            <a:off x="95250" y="6491288"/>
            <a:ext cx="8975725" cy="279400"/>
          </a:xfrm>
          <a:custGeom>
            <a:avLst/>
            <a:gdLst>
              <a:gd name="T0" fmla="*/ 0 w 5650"/>
              <a:gd name="T1" fmla="*/ 279400 h 176"/>
              <a:gd name="T2" fmla="*/ 8975725 w 5650"/>
              <a:gd name="T3" fmla="*/ 268288 h 176"/>
              <a:gd name="T4" fmla="*/ 8969371 w 5650"/>
              <a:gd name="T5" fmla="*/ 150813 h 176"/>
              <a:gd name="T6" fmla="*/ 2347986 w 5650"/>
              <a:gd name="T7" fmla="*/ 150813 h 176"/>
              <a:gd name="T8" fmla="*/ 2092218 w 5650"/>
              <a:gd name="T9" fmla="*/ 4763 h 176"/>
              <a:gd name="T10" fmla="*/ 0 w 5650"/>
              <a:gd name="T11" fmla="*/ 0 h 176"/>
              <a:gd name="T12" fmla="*/ 0 w 5650"/>
              <a:gd name="T13" fmla="*/ 27940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29" name="Freeform 27" descr="Dark upward diagonal"/>
          <p:cNvSpPr/>
          <p:nvPr/>
        </p:nvSpPr>
        <p:spPr bwMode="gray">
          <a:xfrm>
            <a:off x="92075" y="98425"/>
            <a:ext cx="8956675" cy="179388"/>
          </a:xfrm>
          <a:custGeom>
            <a:avLst/>
            <a:gdLst>
              <a:gd name="T0" fmla="*/ 0 w 5639"/>
              <a:gd name="T1" fmla="*/ 0 h 113"/>
              <a:gd name="T2" fmla="*/ 8866139 w 5639"/>
              <a:gd name="T3" fmla="*/ 0 h 113"/>
              <a:gd name="T4" fmla="*/ 8956675 w 5639"/>
              <a:gd name="T5" fmla="*/ 71438 h 113"/>
              <a:gd name="T6" fmla="*/ 8951910 w 5639"/>
              <a:gd name="T7" fmla="*/ 179388 h 113"/>
              <a:gd name="T8" fmla="*/ 0 w 5639"/>
              <a:gd name="T9" fmla="*/ 179388 h 113"/>
              <a:gd name="T10" fmla="*/ 0 w 5639"/>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30" name="Freeform 28"/>
          <p:cNvSpPr/>
          <p:nvPr/>
        </p:nvSpPr>
        <p:spPr bwMode="gray">
          <a:xfrm>
            <a:off x="92075" y="307975"/>
            <a:ext cx="8955088" cy="938213"/>
          </a:xfrm>
          <a:custGeom>
            <a:avLst/>
            <a:gdLst>
              <a:gd name="T0" fmla="*/ 8955088 w 5446"/>
              <a:gd name="T1" fmla="*/ 0 h 531"/>
              <a:gd name="T2" fmla="*/ 0 w 5446"/>
              <a:gd name="T3" fmla="*/ 0 h 531"/>
              <a:gd name="T4" fmla="*/ 3289 w 5446"/>
              <a:gd name="T5" fmla="*/ 830433 h 531"/>
              <a:gd name="T6" fmla="*/ 6705628 w 5446"/>
              <a:gd name="T7" fmla="*/ 837501 h 531"/>
              <a:gd name="T8" fmla="*/ 6870062 w 5446"/>
              <a:gd name="T9" fmla="*/ 931145 h 531"/>
              <a:gd name="T10" fmla="*/ 8955088 w 5446"/>
              <a:gd name="T11" fmla="*/ 938213 h 531"/>
              <a:gd name="T12" fmla="*/ 8955088 w 5446"/>
              <a:gd name="T13" fmla="*/ 0 h 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3" name="Freeform 29"/>
          <p:cNvSpPr/>
          <p:nvPr/>
        </p:nvSpPr>
        <p:spPr bwMode="gray">
          <a:xfrm>
            <a:off x="92075" y="306388"/>
            <a:ext cx="8955088" cy="8366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32" name="Rectangle 32"/>
          <p:cNvSpPr>
            <a:spLocks noChangeArrowheads="1"/>
          </p:cNvSpPr>
          <p:nvPr/>
        </p:nvSpPr>
        <p:spPr bwMode="gray">
          <a:xfrm flipV="1">
            <a:off x="95250" y="6723063"/>
            <a:ext cx="8977313" cy="55563"/>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1033" name="Freeform 35"/>
          <p:cNvSpPr/>
          <p:nvPr/>
        </p:nvSpPr>
        <p:spPr bwMode="gray">
          <a:xfrm>
            <a:off x="6896100" y="1047750"/>
            <a:ext cx="2155825" cy="52388"/>
          </a:xfrm>
          <a:custGeom>
            <a:avLst/>
            <a:gdLst>
              <a:gd name="T0" fmla="*/ 0 w 1358"/>
              <a:gd name="T1" fmla="*/ 3175 h 33"/>
              <a:gd name="T2" fmla="*/ 2155825 w 1358"/>
              <a:gd name="T3" fmla="*/ 0 h 33"/>
              <a:gd name="T4" fmla="*/ 2152650 w 1358"/>
              <a:gd name="T5" fmla="*/ 50800 h 33"/>
              <a:gd name="T6" fmla="*/ 95250 w 1358"/>
              <a:gd name="T7" fmla="*/ 52388 h 33"/>
              <a:gd name="T8" fmla="*/ 0 w 1358"/>
              <a:gd name="T9" fmla="*/ 317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074" name="Rectangle 2"/>
          <p:cNvSpPr>
            <a:spLocks noGrp="1"/>
          </p:cNvSpPr>
          <p:nvPr>
            <p:ph type="title"/>
          </p:nvPr>
        </p:nvSpPr>
        <p:spPr>
          <a:xfrm>
            <a:off x="457200" y="238125"/>
            <a:ext cx="6477000" cy="86836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2075" name="Rectangle 3"/>
          <p:cNvSpPr>
            <a:spLocks noGrp="1"/>
          </p:cNvSpPr>
          <p:nvPr>
            <p:ph type="body"/>
          </p:nvPr>
        </p:nvSpPr>
        <p:spPr>
          <a:xfrm>
            <a:off x="457200" y="1438275"/>
            <a:ext cx="8229600" cy="4733925"/>
          </a:xfrm>
          <a:prstGeom prst="rect">
            <a:avLst/>
          </a:prstGeom>
          <a:noFill/>
          <a:ln w="9525">
            <a:noFill/>
          </a:ln>
        </p:spPr>
        <p:txBody>
          <a:bodyPr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3" name="Rectangle 4"/>
          <p:cNvSpPr>
            <a:spLocks noGrp="1" noChangeArrowheads="1"/>
          </p:cNvSpPr>
          <p:nvPr>
            <p:ph type="dt" sz="half" idx="2"/>
          </p:nvPr>
        </p:nvSpPr>
        <p:spPr bwMode="gray">
          <a:xfrm>
            <a:off x="3048000" y="6311900"/>
            <a:ext cx="1712913" cy="290513"/>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000" b="0">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Rectangle 5"/>
          <p:cNvSpPr>
            <a:spLocks noGrp="1" noChangeArrowheads="1"/>
          </p:cNvSpPr>
          <p:nvPr>
            <p:ph type="ftr" sz="quarter" idx="3"/>
          </p:nvPr>
        </p:nvSpPr>
        <p:spPr bwMode="gray">
          <a:xfrm>
            <a:off x="4830763" y="6323013"/>
            <a:ext cx="2311400" cy="290513"/>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000" b="0">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Rectangle 6"/>
          <p:cNvSpPr>
            <a:spLocks noGrp="1" noChangeArrowheads="1"/>
          </p:cNvSpPr>
          <p:nvPr>
            <p:ph type="sldNum" sz="quarter" idx="4"/>
          </p:nvPr>
        </p:nvSpPr>
        <p:spPr bwMode="gray">
          <a:xfrm>
            <a:off x="7116763" y="6323013"/>
            <a:ext cx="1616075" cy="290513"/>
          </a:xfrm>
          <a:prstGeom prst="rect">
            <a:avLst/>
          </a:prstGeom>
          <a:noFill/>
          <a:ln w="9525">
            <a:noFill/>
            <a:miter lim="800000"/>
          </a:ln>
          <a:effectLst/>
        </p:spPr>
        <p:txBody>
          <a:bodyPr vert="horz" wrap="square" lIns="91440" tIns="45720" rIns="91440" bIns="45720" numCol="1" anchor="t" anchorCtr="0" compatLnSpc="1"/>
          <a:lstStyle>
            <a:lvl1pPr algn="r">
              <a:defRPr sz="1000" b="0">
                <a:latin typeface="Arial" panose="020B0604020202020204" pitchFamily="34" charset="0"/>
                <a:ea typeface="宋体" panose="02010600030101010101" pitchFamily="2" charset="-122"/>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1039" name="Text Box 37"/>
          <p:cNvSpPr txBox="1">
            <a:spLocks noChangeArrowheads="1"/>
          </p:cNvSpPr>
          <p:nvPr/>
        </p:nvSpPr>
        <p:spPr bwMode="gray">
          <a:xfrm>
            <a:off x="144463" y="6443663"/>
            <a:ext cx="184150" cy="260350"/>
          </a:xfrm>
          <a:prstGeom prst="rect">
            <a:avLst/>
          </a:prstGeom>
          <a:noFill/>
          <a:ln>
            <a:noFill/>
          </a:ln>
        </p:spPr>
        <p:txBody>
          <a:bodyPr wrap="none">
            <a:spAutoFit/>
          </a:bodyP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100" b="0" i="1" u="none" strike="noStrike" kern="1200" cap="none" spc="0" normalizeH="0" baseline="0" noProof="0" smtClean="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pic>
        <p:nvPicPr>
          <p:cNvPr id="2080" name="Picture 43" descr="200871115493324_2"/>
          <p:cNvPicPr>
            <a:picLocks noChangeAspect="1"/>
          </p:cNvPicPr>
          <p:nvPr/>
        </p:nvPicPr>
        <p:blipFill>
          <a:blip r:embed="rId12"/>
          <a:stretch>
            <a:fillRect/>
          </a:stretch>
        </p:blipFill>
        <p:spPr>
          <a:xfrm>
            <a:off x="7891463" y="285750"/>
            <a:ext cx="971550" cy="774700"/>
          </a:xfrm>
          <a:prstGeom prst="rect">
            <a:avLst/>
          </a:prstGeom>
          <a:noFill/>
          <a:ln w="9525">
            <a:noFill/>
          </a:ln>
        </p:spPr>
      </p:pic>
      <p:pic>
        <p:nvPicPr>
          <p:cNvPr id="2081" name="Picture 44" descr="牛肉"/>
          <p:cNvPicPr>
            <a:picLocks noChangeAspect="1"/>
          </p:cNvPicPr>
          <p:nvPr/>
        </p:nvPicPr>
        <p:blipFill>
          <a:blip r:embed="rId13"/>
          <a:stretch>
            <a:fillRect/>
          </a:stretch>
        </p:blipFill>
        <p:spPr>
          <a:xfrm>
            <a:off x="5715000" y="322263"/>
            <a:ext cx="971550" cy="730250"/>
          </a:xfrm>
          <a:prstGeom prst="rect">
            <a:avLst/>
          </a:prstGeom>
          <a:noFill/>
          <a:ln w="9525">
            <a:noFill/>
          </a:ln>
        </p:spPr>
      </p:pic>
      <p:sp>
        <p:nvSpPr>
          <p:cNvPr id="1042" name="Rectangle 45"/>
          <p:cNvSpPr>
            <a:spLocks noChangeArrowheads="1"/>
          </p:cNvSpPr>
          <p:nvPr/>
        </p:nvSpPr>
        <p:spPr bwMode="gray">
          <a:xfrm>
            <a:off x="6796088" y="306388"/>
            <a:ext cx="971550" cy="755650"/>
          </a:xfrm>
          <a:prstGeom prst="rect">
            <a:avLst/>
          </a:prstGeom>
          <a:blipFill dpi="0" rotWithShape="1">
            <a:blip r:embed="rId14"/>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n"/>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anose="05000000000000000000" pitchFamily="2" charset="2"/>
        <a:buChar char="n"/>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grpSp>
        <p:nvGrpSpPr>
          <p:cNvPr id="3074" name="Group 7"/>
          <p:cNvGrpSpPr/>
          <p:nvPr/>
        </p:nvGrpSpPr>
        <p:grpSpPr>
          <a:xfrm>
            <a:off x="6553200" y="6013450"/>
            <a:ext cx="2392363" cy="563563"/>
            <a:chOff x="1566" y="164"/>
            <a:chExt cx="1455" cy="425"/>
          </a:xfrm>
        </p:grpSpPr>
        <p:sp>
          <p:nvSpPr>
            <p:cNvPr id="1043" name="Freeform 8"/>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4" name="Freeform 9"/>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5" name="Freeform 10"/>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6" name="Freeform 11"/>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7" name="Freeform 12"/>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8" name="Freeform 13"/>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49" name="Freeform 14"/>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0" name="Freeform 15"/>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1" name="Freeform 16"/>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2" name="Freeform 17"/>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 name="Freeform 18"/>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4" name="Freeform 19"/>
            <p:cNvSpPr/>
            <p:nvPr/>
          </p:nvSpPr>
          <p:spPr bwMode="gray">
            <a:xfrm>
              <a:off x="2065" y="362"/>
              <a:ext cx="98" cy="227"/>
            </a:xfrm>
            <a:custGeom>
              <a:avLst/>
              <a:gdLst>
                <a:gd name="T0" fmla="*/ 51 w 100"/>
                <a:gd name="T1" fmla="*/ 175 h 228"/>
                <a:gd name="T2" fmla="*/ 58 w 100"/>
                <a:gd name="T3" fmla="*/ 175 h 228"/>
                <a:gd name="T4" fmla="*/ 73 w 100"/>
                <a:gd name="T5" fmla="*/ 168 h 228"/>
                <a:gd name="T6" fmla="*/ 84 w 100"/>
                <a:gd name="T7" fmla="*/ 153 h 228"/>
                <a:gd name="T8" fmla="*/ 84 w 100"/>
                <a:gd name="T9" fmla="*/ 140 h 228"/>
                <a:gd name="T10" fmla="*/ 73 w 100"/>
                <a:gd name="T11" fmla="*/ 142 h 228"/>
                <a:gd name="T12" fmla="*/ 57 w 100"/>
                <a:gd name="T13" fmla="*/ 157 h 228"/>
                <a:gd name="T14" fmla="*/ 51 w 100"/>
                <a:gd name="T15" fmla="*/ 117 h 228"/>
                <a:gd name="T16" fmla="*/ 60 w 100"/>
                <a:gd name="T17" fmla="*/ 115 h 228"/>
                <a:gd name="T18" fmla="*/ 76 w 100"/>
                <a:gd name="T19" fmla="*/ 110 h 228"/>
                <a:gd name="T20" fmla="*/ 90 w 100"/>
                <a:gd name="T21" fmla="*/ 92 h 228"/>
                <a:gd name="T22" fmla="*/ 90 w 100"/>
                <a:gd name="T23" fmla="*/ 77 h 228"/>
                <a:gd name="T24" fmla="*/ 79 w 100"/>
                <a:gd name="T25" fmla="*/ 79 h 228"/>
                <a:gd name="T26" fmla="*/ 64 w 100"/>
                <a:gd name="T27" fmla="*/ 88 h 228"/>
                <a:gd name="T28" fmla="*/ 51 w 100"/>
                <a:gd name="T29" fmla="*/ 114 h 228"/>
                <a:gd name="T30" fmla="*/ 54 w 100"/>
                <a:gd name="T31" fmla="*/ 48 h 228"/>
                <a:gd name="T32" fmla="*/ 66 w 100"/>
                <a:gd name="T33" fmla="*/ 45 h 228"/>
                <a:gd name="T34" fmla="*/ 83 w 100"/>
                <a:gd name="T35" fmla="*/ 37 h 228"/>
                <a:gd name="T36" fmla="*/ 95 w 100"/>
                <a:gd name="T37" fmla="*/ 17 h 228"/>
                <a:gd name="T38" fmla="*/ 95 w 100"/>
                <a:gd name="T39" fmla="*/ 0 h 228"/>
                <a:gd name="T40" fmla="*/ 81 w 100"/>
                <a:gd name="T41" fmla="*/ 3 h 228"/>
                <a:gd name="T42" fmla="*/ 64 w 100"/>
                <a:gd name="T43" fmla="*/ 14 h 228"/>
                <a:gd name="T44" fmla="*/ 49 w 100"/>
                <a:gd name="T45" fmla="*/ 45 h 228"/>
                <a:gd name="T46" fmla="*/ 46 w 100"/>
                <a:gd name="T47" fmla="*/ 35 h 228"/>
                <a:gd name="T48" fmla="*/ 37 w 100"/>
                <a:gd name="T49" fmla="*/ 18 h 228"/>
                <a:gd name="T50" fmla="*/ 16 w 100"/>
                <a:gd name="T51" fmla="*/ 3 h 228"/>
                <a:gd name="T52" fmla="*/ 1 w 100"/>
                <a:gd name="T53" fmla="*/ 3 h 228"/>
                <a:gd name="T54" fmla="*/ 5 w 100"/>
                <a:gd name="T55" fmla="*/ 19 h 228"/>
                <a:gd name="T56" fmla="*/ 19 w 100"/>
                <a:gd name="T57" fmla="*/ 38 h 228"/>
                <a:gd name="T58" fmla="*/ 46 w 100"/>
                <a:gd name="T59" fmla="*/ 48 h 228"/>
                <a:gd name="T60" fmla="*/ 46 w 100"/>
                <a:gd name="T61" fmla="*/ 131 h 228"/>
                <a:gd name="T62" fmla="*/ 41 w 100"/>
                <a:gd name="T63" fmla="*/ 117 h 228"/>
                <a:gd name="T64" fmla="*/ 25 w 100"/>
                <a:gd name="T65" fmla="*/ 103 h 228"/>
                <a:gd name="T66" fmla="*/ 12 w 100"/>
                <a:gd name="T67" fmla="*/ 103 h 228"/>
                <a:gd name="T68" fmla="*/ 16 w 100"/>
                <a:gd name="T69" fmla="*/ 115 h 228"/>
                <a:gd name="T70" fmla="*/ 25 w 100"/>
                <a:gd name="T71" fmla="*/ 131 h 228"/>
                <a:gd name="T72" fmla="*/ 46 w 100"/>
                <a:gd name="T73" fmla="*/ 140 h 228"/>
                <a:gd name="T74" fmla="*/ 51 w 100"/>
                <a:gd name="T75" fmla="*/ 227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5" name="Freeform 20"/>
            <p:cNvSpPr/>
            <p:nvPr/>
          </p:nvSpPr>
          <p:spPr bwMode="gray">
            <a:xfrm>
              <a:off x="2921" y="362"/>
              <a:ext cx="100" cy="227"/>
            </a:xfrm>
            <a:custGeom>
              <a:avLst/>
              <a:gdLst>
                <a:gd name="T0" fmla="*/ 53 w 100"/>
                <a:gd name="T1" fmla="*/ 175 h 228"/>
                <a:gd name="T2" fmla="*/ 60 w 100"/>
                <a:gd name="T3" fmla="*/ 175 h 228"/>
                <a:gd name="T4" fmla="*/ 74 w 100"/>
                <a:gd name="T5" fmla="*/ 168 h 228"/>
                <a:gd name="T6" fmla="*/ 87 w 100"/>
                <a:gd name="T7" fmla="*/ 153 h 228"/>
                <a:gd name="T8" fmla="*/ 87 w 100"/>
                <a:gd name="T9" fmla="*/ 140 h 228"/>
                <a:gd name="T10" fmla="*/ 74 w 100"/>
                <a:gd name="T11" fmla="*/ 142 h 228"/>
                <a:gd name="T12" fmla="*/ 60 w 100"/>
                <a:gd name="T13" fmla="*/ 157 h 228"/>
                <a:gd name="T14" fmla="*/ 53 w 100"/>
                <a:gd name="T15" fmla="*/ 117 h 228"/>
                <a:gd name="T16" fmla="*/ 61 w 100"/>
                <a:gd name="T17" fmla="*/ 115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4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1 h 228"/>
                <a:gd name="T62" fmla="*/ 42 w 100"/>
                <a:gd name="T63" fmla="*/ 117 h 228"/>
                <a:gd name="T64" fmla="*/ 26 w 100"/>
                <a:gd name="T65" fmla="*/ 103 h 228"/>
                <a:gd name="T66" fmla="*/ 12 w 100"/>
                <a:gd name="T67" fmla="*/ 103 h 228"/>
                <a:gd name="T68" fmla="*/ 16 w 100"/>
                <a:gd name="T69" fmla="*/ 115 h 228"/>
                <a:gd name="T70" fmla="*/ 26 w 100"/>
                <a:gd name="T71" fmla="*/ 131 h 228"/>
                <a:gd name="T72" fmla="*/ 47 w 100"/>
                <a:gd name="T73" fmla="*/ 140 h 228"/>
                <a:gd name="T74" fmla="*/ 53 w 100"/>
                <a:gd name="T75" fmla="*/ 227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6" name="Freeform 21"/>
            <p:cNvSpPr/>
            <p:nvPr/>
          </p:nvSpPr>
          <p:spPr bwMode="gray">
            <a:xfrm>
              <a:off x="2273" y="187"/>
              <a:ext cx="182" cy="402"/>
            </a:xfrm>
            <a:custGeom>
              <a:avLst/>
              <a:gdLst>
                <a:gd name="T0" fmla="*/ 97 w 175"/>
                <a:gd name="T1" fmla="*/ 309 h 402"/>
                <a:gd name="T2" fmla="*/ 105 w 175"/>
                <a:gd name="T3" fmla="*/ 309 h 402"/>
                <a:gd name="T4" fmla="*/ 123 w 175"/>
                <a:gd name="T5" fmla="*/ 304 h 402"/>
                <a:gd name="T6" fmla="*/ 144 w 175"/>
                <a:gd name="T7" fmla="*/ 292 h 402"/>
                <a:gd name="T8" fmla="*/ 158 w 175"/>
                <a:gd name="T9" fmla="*/ 266 h 402"/>
                <a:gd name="T10" fmla="*/ 158 w 175"/>
                <a:gd name="T11" fmla="*/ 247 h 402"/>
                <a:gd name="T12" fmla="*/ 144 w 175"/>
                <a:gd name="T13" fmla="*/ 250 h 402"/>
                <a:gd name="T14" fmla="*/ 125 w 175"/>
                <a:gd name="T15" fmla="*/ 259 h 402"/>
                <a:gd name="T16" fmla="*/ 103 w 175"/>
                <a:gd name="T17" fmla="*/ 285 h 402"/>
                <a:gd name="T18" fmla="*/ 97 w 175"/>
                <a:gd name="T19" fmla="*/ 207 h 402"/>
                <a:gd name="T20" fmla="*/ 106 w 175"/>
                <a:gd name="T21" fmla="*/ 205 h 402"/>
                <a:gd name="T22" fmla="*/ 127 w 175"/>
                <a:gd name="T23" fmla="*/ 200 h 402"/>
                <a:gd name="T24" fmla="*/ 153 w 175"/>
                <a:gd name="T25" fmla="*/ 185 h 402"/>
                <a:gd name="T26" fmla="*/ 170 w 175"/>
                <a:gd name="T27" fmla="*/ 155 h 402"/>
                <a:gd name="T28" fmla="*/ 170 w 175"/>
                <a:gd name="T29" fmla="*/ 134 h 402"/>
                <a:gd name="T30" fmla="*/ 155 w 175"/>
                <a:gd name="T31" fmla="*/ 135 h 402"/>
                <a:gd name="T32" fmla="*/ 134 w 175"/>
                <a:gd name="T33" fmla="*/ 142 h 402"/>
                <a:gd name="T34" fmla="*/ 111 w 175"/>
                <a:gd name="T35" fmla="*/ 162 h 402"/>
                <a:gd name="T36" fmla="*/ 97 w 175"/>
                <a:gd name="T37" fmla="*/ 201 h 402"/>
                <a:gd name="T38" fmla="*/ 99 w 175"/>
                <a:gd name="T39" fmla="*/ 83 h 402"/>
                <a:gd name="T40" fmla="*/ 114 w 175"/>
                <a:gd name="T41" fmla="*/ 81 h 402"/>
                <a:gd name="T42" fmla="*/ 139 w 175"/>
                <a:gd name="T43" fmla="*/ 73 h 402"/>
                <a:gd name="T44" fmla="*/ 163 w 175"/>
                <a:gd name="T45" fmla="*/ 54 h 402"/>
                <a:gd name="T46" fmla="*/ 181 w 175"/>
                <a:gd name="T47" fmla="*/ 23 h 402"/>
                <a:gd name="T48" fmla="*/ 181 w 175"/>
                <a:gd name="T49" fmla="*/ 0 h 402"/>
                <a:gd name="T50" fmla="*/ 163 w 175"/>
                <a:gd name="T51" fmla="*/ 2 h 402"/>
                <a:gd name="T52" fmla="*/ 138 w 175"/>
                <a:gd name="T53" fmla="*/ 10 h 402"/>
                <a:gd name="T54" fmla="*/ 111 w 175"/>
                <a:gd name="T55" fmla="*/ 33 h 402"/>
                <a:gd name="T56" fmla="*/ 90 w 175"/>
                <a:gd name="T57" fmla="*/ 77 h 402"/>
                <a:gd name="T58" fmla="*/ 88 w 175"/>
                <a:gd name="T59" fmla="*/ 68 h 402"/>
                <a:gd name="T60" fmla="*/ 78 w 175"/>
                <a:gd name="T61" fmla="*/ 46 h 402"/>
                <a:gd name="T62" fmla="*/ 57 w 175"/>
                <a:gd name="T63" fmla="*/ 21 h 402"/>
                <a:gd name="T64" fmla="*/ 23 w 175"/>
                <a:gd name="T65" fmla="*/ 3 h 402"/>
                <a:gd name="T66" fmla="*/ 1 w 175"/>
                <a:gd name="T67" fmla="*/ 3 h 402"/>
                <a:gd name="T68" fmla="*/ 4 w 175"/>
                <a:gd name="T69" fmla="*/ 18 h 402"/>
                <a:gd name="T70" fmla="*/ 12 w 175"/>
                <a:gd name="T71" fmla="*/ 42 h 402"/>
                <a:gd name="T72" fmla="*/ 32 w 175"/>
                <a:gd name="T73" fmla="*/ 65 h 402"/>
                <a:gd name="T74" fmla="*/ 64 w 175"/>
                <a:gd name="T75" fmla="*/ 81 h 402"/>
                <a:gd name="T76" fmla="*/ 85 w 175"/>
                <a:gd name="T77" fmla="*/ 238 h 402"/>
                <a:gd name="T78" fmla="*/ 83 w 175"/>
                <a:gd name="T79" fmla="*/ 228 h 402"/>
                <a:gd name="T80" fmla="*/ 75 w 175"/>
                <a:gd name="T81" fmla="*/ 207 h 402"/>
                <a:gd name="T82" fmla="*/ 57 w 175"/>
                <a:gd name="T83" fmla="*/ 185 h 402"/>
                <a:gd name="T84" fmla="*/ 22 w 175"/>
                <a:gd name="T85" fmla="*/ 176 h 402"/>
                <a:gd name="T86" fmla="*/ 23 w 175"/>
                <a:gd name="T87" fmla="*/ 185 h 402"/>
                <a:gd name="T88" fmla="*/ 29 w 175"/>
                <a:gd name="T89" fmla="*/ 205 h 402"/>
                <a:gd name="T90" fmla="*/ 43 w 175"/>
                <a:gd name="T91" fmla="*/ 230 h 402"/>
                <a:gd name="T92" fmla="*/ 69 w 175"/>
                <a:gd name="T93" fmla="*/ 246 h 402"/>
                <a:gd name="T94" fmla="*/ 85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7" name="Freeform 22"/>
            <p:cNvSpPr/>
            <p:nvPr/>
          </p:nvSpPr>
          <p:spPr bwMode="gray">
            <a:xfrm>
              <a:off x="2161" y="215"/>
              <a:ext cx="98" cy="374"/>
            </a:xfrm>
            <a:custGeom>
              <a:avLst/>
              <a:gdLst>
                <a:gd name="T0" fmla="*/ 53 w 97"/>
                <a:gd name="T1" fmla="*/ 238 h 373"/>
                <a:gd name="T2" fmla="*/ 60 w 97"/>
                <a:gd name="T3" fmla="*/ 238 h 373"/>
                <a:gd name="T4" fmla="*/ 75 w 97"/>
                <a:gd name="T5" fmla="*/ 233 h 373"/>
                <a:gd name="T6" fmla="*/ 91 w 97"/>
                <a:gd name="T7" fmla="*/ 219 h 373"/>
                <a:gd name="T8" fmla="*/ 98 w 97"/>
                <a:gd name="T9" fmla="*/ 194 h 373"/>
                <a:gd name="T10" fmla="*/ 90 w 97"/>
                <a:gd name="T11" fmla="*/ 194 h 373"/>
                <a:gd name="T12" fmla="*/ 72 w 97"/>
                <a:gd name="T13" fmla="*/ 198 h 373"/>
                <a:gd name="T14" fmla="*/ 57 w 97"/>
                <a:gd name="T15" fmla="*/ 216 h 373"/>
                <a:gd name="T16" fmla="*/ 53 w 97"/>
                <a:gd name="T17" fmla="*/ 147 h 373"/>
                <a:gd name="T18" fmla="*/ 60 w 97"/>
                <a:gd name="T19" fmla="*/ 147 h 373"/>
                <a:gd name="T20" fmla="*/ 75 w 97"/>
                <a:gd name="T21" fmla="*/ 141 h 373"/>
                <a:gd name="T22" fmla="*/ 91 w 97"/>
                <a:gd name="T23" fmla="*/ 128 h 373"/>
                <a:gd name="T24" fmla="*/ 98 w 97"/>
                <a:gd name="T25" fmla="*/ 102 h 373"/>
                <a:gd name="T26" fmla="*/ 90 w 97"/>
                <a:gd name="T27" fmla="*/ 102 h 373"/>
                <a:gd name="T28" fmla="*/ 72 w 97"/>
                <a:gd name="T29" fmla="*/ 109 h 373"/>
                <a:gd name="T30" fmla="*/ 57 w 97"/>
                <a:gd name="T31" fmla="*/ 126 h 373"/>
                <a:gd name="T32" fmla="*/ 53 w 97"/>
                <a:gd name="T33" fmla="*/ 46 h 373"/>
                <a:gd name="T34" fmla="*/ 52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8 h 373"/>
                <a:gd name="T68" fmla="*/ 43 w 97"/>
                <a:gd name="T69" fmla="*/ 196 h 373"/>
                <a:gd name="T70" fmla="*/ 33 w 97"/>
                <a:gd name="T71" fmla="*/ 182 h 373"/>
                <a:gd name="T72" fmla="*/ 12 w 97"/>
                <a:gd name="T73" fmla="*/ 175 h 373"/>
                <a:gd name="T74" fmla="*/ 10 w 97"/>
                <a:gd name="T75" fmla="*/ 182 h 373"/>
                <a:gd name="T76" fmla="*/ 13 w 97"/>
                <a:gd name="T77" fmla="*/ 198 h 373"/>
                <a:gd name="T78" fmla="*/ 29 w 97"/>
                <a:gd name="T79" fmla="*/ 212 h 373"/>
                <a:gd name="T80" fmla="*/ 45 w 97"/>
                <a:gd name="T81" fmla="*/ 374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8" name="Freeform 23"/>
            <p:cNvSpPr/>
            <p:nvPr/>
          </p:nvSpPr>
          <p:spPr bwMode="gray">
            <a:xfrm>
              <a:off x="2708" y="215"/>
              <a:ext cx="97" cy="374"/>
            </a:xfrm>
            <a:custGeom>
              <a:avLst/>
              <a:gdLst>
                <a:gd name="T0" fmla="*/ 51 w 97"/>
                <a:gd name="T1" fmla="*/ 238 h 373"/>
                <a:gd name="T2" fmla="*/ 60 w 97"/>
                <a:gd name="T3" fmla="*/ 238 h 373"/>
                <a:gd name="T4" fmla="*/ 74 w 97"/>
                <a:gd name="T5" fmla="*/ 233 h 373"/>
                <a:gd name="T6" fmla="*/ 91 w 97"/>
                <a:gd name="T7" fmla="*/ 219 h 373"/>
                <a:gd name="T8" fmla="*/ 97 w 97"/>
                <a:gd name="T9" fmla="*/ 194 h 373"/>
                <a:gd name="T10" fmla="*/ 89 w 97"/>
                <a:gd name="T11" fmla="*/ 194 h 373"/>
                <a:gd name="T12" fmla="*/ 72 w 97"/>
                <a:gd name="T13" fmla="*/ 198 h 373"/>
                <a:gd name="T14" fmla="*/ 55 w 97"/>
                <a:gd name="T15" fmla="*/ 216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8 h 373"/>
                <a:gd name="T68" fmla="*/ 43 w 97"/>
                <a:gd name="T69" fmla="*/ 196 h 373"/>
                <a:gd name="T70" fmla="*/ 34 w 97"/>
                <a:gd name="T71" fmla="*/ 182 h 373"/>
                <a:gd name="T72" fmla="*/ 12 w 97"/>
                <a:gd name="T73" fmla="*/ 175 h 373"/>
                <a:gd name="T74" fmla="*/ 11 w 97"/>
                <a:gd name="T75" fmla="*/ 182 h 373"/>
                <a:gd name="T76" fmla="*/ 14 w 97"/>
                <a:gd name="T77" fmla="*/ 198 h 373"/>
                <a:gd name="T78" fmla="*/ 30 w 97"/>
                <a:gd name="T79" fmla="*/ 212 h 373"/>
                <a:gd name="T80" fmla="*/ 46 w 97"/>
                <a:gd name="T81" fmla="*/ 374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sp>
        <p:nvSpPr>
          <p:cNvPr id="1027" name="Freeform 25"/>
          <p:cNvSpPr/>
          <p:nvPr/>
        </p:nvSpPr>
        <p:spPr bwMode="gray">
          <a:xfrm>
            <a:off x="95250" y="6446838"/>
            <a:ext cx="8970963" cy="314325"/>
          </a:xfrm>
          <a:custGeom>
            <a:avLst/>
            <a:gdLst>
              <a:gd name="T0" fmla="*/ 6350 w 5651"/>
              <a:gd name="T1" fmla="*/ 314325 h 198"/>
              <a:gd name="T2" fmla="*/ 8970963 w 5651"/>
              <a:gd name="T3" fmla="*/ 314325 h 198"/>
              <a:gd name="T4" fmla="*/ 8963025 w 5651"/>
              <a:gd name="T5" fmla="*/ 149225 h 198"/>
              <a:gd name="T6" fmla="*/ 2366963 w 5651"/>
              <a:gd name="T7" fmla="*/ 149225 h 198"/>
              <a:gd name="T8" fmla="*/ 2132013 w 5651"/>
              <a:gd name="T9" fmla="*/ 3175 h 198"/>
              <a:gd name="T10" fmla="*/ 0 w 5651"/>
              <a:gd name="T11" fmla="*/ 0 h 198"/>
              <a:gd name="T12" fmla="*/ 6350 w 5651"/>
              <a:gd name="T13" fmla="*/ 314325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28" name="Freeform 26"/>
          <p:cNvSpPr/>
          <p:nvPr/>
        </p:nvSpPr>
        <p:spPr bwMode="gray">
          <a:xfrm>
            <a:off x="95250" y="6491288"/>
            <a:ext cx="8975725" cy="279400"/>
          </a:xfrm>
          <a:custGeom>
            <a:avLst/>
            <a:gdLst>
              <a:gd name="T0" fmla="*/ 0 w 5650"/>
              <a:gd name="T1" fmla="*/ 279400 h 176"/>
              <a:gd name="T2" fmla="*/ 8975725 w 5650"/>
              <a:gd name="T3" fmla="*/ 268288 h 176"/>
              <a:gd name="T4" fmla="*/ 8969371 w 5650"/>
              <a:gd name="T5" fmla="*/ 150813 h 176"/>
              <a:gd name="T6" fmla="*/ 2347986 w 5650"/>
              <a:gd name="T7" fmla="*/ 150813 h 176"/>
              <a:gd name="T8" fmla="*/ 2092218 w 5650"/>
              <a:gd name="T9" fmla="*/ 4763 h 176"/>
              <a:gd name="T10" fmla="*/ 0 w 5650"/>
              <a:gd name="T11" fmla="*/ 0 h 176"/>
              <a:gd name="T12" fmla="*/ 0 w 5650"/>
              <a:gd name="T13" fmla="*/ 27940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29" name="Freeform 27" descr="Dark upward diagonal"/>
          <p:cNvSpPr/>
          <p:nvPr/>
        </p:nvSpPr>
        <p:spPr bwMode="gray">
          <a:xfrm>
            <a:off x="92075" y="98425"/>
            <a:ext cx="8956675" cy="179388"/>
          </a:xfrm>
          <a:custGeom>
            <a:avLst/>
            <a:gdLst>
              <a:gd name="T0" fmla="*/ 0 w 5639"/>
              <a:gd name="T1" fmla="*/ 0 h 113"/>
              <a:gd name="T2" fmla="*/ 8866139 w 5639"/>
              <a:gd name="T3" fmla="*/ 0 h 113"/>
              <a:gd name="T4" fmla="*/ 8956675 w 5639"/>
              <a:gd name="T5" fmla="*/ 71438 h 113"/>
              <a:gd name="T6" fmla="*/ 8951910 w 5639"/>
              <a:gd name="T7" fmla="*/ 179388 h 113"/>
              <a:gd name="T8" fmla="*/ 0 w 5639"/>
              <a:gd name="T9" fmla="*/ 179388 h 113"/>
              <a:gd name="T10" fmla="*/ 0 w 5639"/>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30" name="Freeform 28"/>
          <p:cNvSpPr/>
          <p:nvPr/>
        </p:nvSpPr>
        <p:spPr bwMode="gray">
          <a:xfrm>
            <a:off x="92075" y="307975"/>
            <a:ext cx="8955088" cy="938213"/>
          </a:xfrm>
          <a:custGeom>
            <a:avLst/>
            <a:gdLst>
              <a:gd name="T0" fmla="*/ 8955088 w 5446"/>
              <a:gd name="T1" fmla="*/ 0 h 531"/>
              <a:gd name="T2" fmla="*/ 0 w 5446"/>
              <a:gd name="T3" fmla="*/ 0 h 531"/>
              <a:gd name="T4" fmla="*/ 3289 w 5446"/>
              <a:gd name="T5" fmla="*/ 830433 h 531"/>
              <a:gd name="T6" fmla="*/ 6705628 w 5446"/>
              <a:gd name="T7" fmla="*/ 837501 h 531"/>
              <a:gd name="T8" fmla="*/ 6870062 w 5446"/>
              <a:gd name="T9" fmla="*/ 931145 h 531"/>
              <a:gd name="T10" fmla="*/ 8955088 w 5446"/>
              <a:gd name="T11" fmla="*/ 938213 h 531"/>
              <a:gd name="T12" fmla="*/ 8955088 w 5446"/>
              <a:gd name="T13" fmla="*/ 0 h 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53" name="Freeform 29"/>
          <p:cNvSpPr/>
          <p:nvPr/>
        </p:nvSpPr>
        <p:spPr bwMode="gray">
          <a:xfrm>
            <a:off x="92075" y="306388"/>
            <a:ext cx="8955088" cy="836613"/>
          </a:xfrm>
          <a:custGeom>
            <a:avLst/>
            <a:gdLst/>
            <a:ahLst/>
            <a:cxnLst>
              <a:cxn ang="0">
                <a:pos x="5446" y="0"/>
              </a:cxn>
              <a:cxn ang="0">
                <a:pos x="0" y="0"/>
              </a:cxn>
              <a:cxn ang="0">
                <a:pos x="2" y="470"/>
              </a:cxn>
              <a:cxn ang="0">
                <a:pos x="4078" y="474"/>
              </a:cxn>
              <a:cxn ang="0">
                <a:pos x="4178" y="527"/>
              </a:cxn>
              <a:cxn ang="0">
                <a:pos x="5446" y="531"/>
              </a:cxn>
              <a:cxn ang="0">
                <a:pos x="5446" y="0"/>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1032" name="Rectangle 32"/>
          <p:cNvSpPr>
            <a:spLocks noChangeArrowheads="1"/>
          </p:cNvSpPr>
          <p:nvPr/>
        </p:nvSpPr>
        <p:spPr bwMode="gray">
          <a:xfrm flipV="1">
            <a:off x="95250" y="6723063"/>
            <a:ext cx="8977313" cy="55563"/>
          </a:xfrm>
          <a:prstGeom prst="rect">
            <a:avLst/>
          </a:prstGeom>
          <a:solidFill>
            <a:schemeClr val="accent1"/>
          </a:solid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
        <p:nvSpPr>
          <p:cNvPr id="1033" name="Freeform 35"/>
          <p:cNvSpPr/>
          <p:nvPr/>
        </p:nvSpPr>
        <p:spPr bwMode="gray">
          <a:xfrm>
            <a:off x="6896100" y="1047750"/>
            <a:ext cx="2155825" cy="52388"/>
          </a:xfrm>
          <a:custGeom>
            <a:avLst/>
            <a:gdLst>
              <a:gd name="T0" fmla="*/ 0 w 1358"/>
              <a:gd name="T1" fmla="*/ 3175 h 33"/>
              <a:gd name="T2" fmla="*/ 2155825 w 1358"/>
              <a:gd name="T3" fmla="*/ 0 h 33"/>
              <a:gd name="T4" fmla="*/ 2152650 w 1358"/>
              <a:gd name="T5" fmla="*/ 50800 h 33"/>
              <a:gd name="T6" fmla="*/ 95250 w 1358"/>
              <a:gd name="T7" fmla="*/ 52388 h 33"/>
              <a:gd name="T8" fmla="*/ 0 w 1358"/>
              <a:gd name="T9" fmla="*/ 3175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w="9525">
            <a:no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098" name="Rectangle 2"/>
          <p:cNvSpPr>
            <a:spLocks noGrp="1"/>
          </p:cNvSpPr>
          <p:nvPr>
            <p:ph type="title"/>
          </p:nvPr>
        </p:nvSpPr>
        <p:spPr>
          <a:xfrm>
            <a:off x="457200" y="238125"/>
            <a:ext cx="6477000" cy="86836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3099" name="Rectangle 3"/>
          <p:cNvSpPr>
            <a:spLocks noGrp="1"/>
          </p:cNvSpPr>
          <p:nvPr>
            <p:ph type="body"/>
          </p:nvPr>
        </p:nvSpPr>
        <p:spPr>
          <a:xfrm>
            <a:off x="457200" y="1438275"/>
            <a:ext cx="8229600" cy="4733925"/>
          </a:xfrm>
          <a:prstGeom prst="rect">
            <a:avLst/>
          </a:prstGeom>
          <a:noFill/>
          <a:ln w="9525">
            <a:noFill/>
          </a:ln>
        </p:spPr>
        <p:txBody>
          <a:bodyPr anchor="t" anchorCtr="0"/>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3" name="Rectangle 4"/>
          <p:cNvSpPr>
            <a:spLocks noGrp="1" noChangeArrowheads="1"/>
          </p:cNvSpPr>
          <p:nvPr>
            <p:ph type="dt" sz="half" idx="2"/>
          </p:nvPr>
        </p:nvSpPr>
        <p:spPr bwMode="gray">
          <a:xfrm>
            <a:off x="3048000" y="6311900"/>
            <a:ext cx="1712913" cy="290513"/>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000" b="0">
                <a:latin typeface="+mn-lt"/>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 name="Rectangle 5"/>
          <p:cNvSpPr>
            <a:spLocks noGrp="1" noChangeArrowheads="1"/>
          </p:cNvSpPr>
          <p:nvPr>
            <p:ph type="ftr" sz="quarter" idx="3"/>
          </p:nvPr>
        </p:nvSpPr>
        <p:spPr bwMode="gray">
          <a:xfrm>
            <a:off x="4830763" y="6323013"/>
            <a:ext cx="2311400" cy="290513"/>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000" b="0">
                <a:latin typeface="+mn-lt"/>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0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5" name="Rectangle 6"/>
          <p:cNvSpPr>
            <a:spLocks noGrp="1" noChangeArrowheads="1"/>
          </p:cNvSpPr>
          <p:nvPr>
            <p:ph type="sldNum" sz="quarter" idx="4"/>
          </p:nvPr>
        </p:nvSpPr>
        <p:spPr bwMode="gray">
          <a:xfrm>
            <a:off x="7116763" y="6323013"/>
            <a:ext cx="1616075" cy="290513"/>
          </a:xfrm>
          <a:prstGeom prst="rect">
            <a:avLst/>
          </a:prstGeom>
          <a:noFill/>
          <a:ln w="9525">
            <a:noFill/>
            <a:miter lim="800000"/>
          </a:ln>
          <a:effectLst/>
        </p:spPr>
        <p:txBody>
          <a:bodyPr vert="horz" wrap="square" lIns="91440" tIns="45720" rIns="91440" bIns="45720" numCol="1" anchor="t" anchorCtr="0" compatLnSpc="1"/>
          <a:lstStyle>
            <a:lvl1pPr algn="r">
              <a:defRPr sz="1000" b="0">
                <a:latin typeface="Arial" panose="020B0604020202020204" pitchFamily="34" charset="0"/>
                <a:ea typeface="宋体" panose="02010600030101010101" pitchFamily="2" charset="-122"/>
              </a:defRPr>
            </a:lvl1pPr>
          </a:lstStyle>
          <a:p>
            <a:pPr lvl="0" eaLnBrk="1" fontAlgn="base" hangingPunct="1">
              <a:buNone/>
            </a:pPr>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p>
        </p:txBody>
      </p:sp>
      <p:sp>
        <p:nvSpPr>
          <p:cNvPr id="1039" name="Text Box 37"/>
          <p:cNvSpPr txBox="1">
            <a:spLocks noChangeArrowheads="1"/>
          </p:cNvSpPr>
          <p:nvPr/>
        </p:nvSpPr>
        <p:spPr bwMode="gray">
          <a:xfrm>
            <a:off x="144463" y="6443663"/>
            <a:ext cx="184150" cy="260350"/>
          </a:xfrm>
          <a:prstGeom prst="rect">
            <a:avLst/>
          </a:prstGeom>
          <a:noFill/>
          <a:ln>
            <a:noFill/>
          </a:ln>
        </p:spPr>
        <p:txBody>
          <a:bodyPr wrap="none">
            <a:spAutoFit/>
          </a:bodyP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100" b="0" i="1" u="none" strike="noStrike" kern="1200" cap="none" spc="0" normalizeH="0" baseline="0" noProof="0" smtClean="0">
              <a:ln>
                <a:noFill/>
              </a:ln>
              <a:solidFill>
                <a:srgbClr val="FFFFFF"/>
              </a:solidFill>
              <a:effectLst/>
              <a:uLnTx/>
              <a:uFillTx/>
              <a:latin typeface="Times New Roman" panose="02020603050405020304" pitchFamily="18" charset="0"/>
              <a:ea typeface="宋体" panose="02010600030101010101" pitchFamily="2" charset="-122"/>
              <a:cs typeface="+mn-cs"/>
            </a:endParaRPr>
          </a:p>
        </p:txBody>
      </p:sp>
      <p:pic>
        <p:nvPicPr>
          <p:cNvPr id="3104" name="Picture 43" descr="200871115493324_2"/>
          <p:cNvPicPr>
            <a:picLocks noChangeAspect="1"/>
          </p:cNvPicPr>
          <p:nvPr/>
        </p:nvPicPr>
        <p:blipFill>
          <a:blip r:embed="rId12"/>
          <a:stretch>
            <a:fillRect/>
          </a:stretch>
        </p:blipFill>
        <p:spPr>
          <a:xfrm>
            <a:off x="7891463" y="285750"/>
            <a:ext cx="971550" cy="774700"/>
          </a:xfrm>
          <a:prstGeom prst="rect">
            <a:avLst/>
          </a:prstGeom>
          <a:noFill/>
          <a:ln w="9525">
            <a:noFill/>
          </a:ln>
        </p:spPr>
      </p:pic>
      <p:pic>
        <p:nvPicPr>
          <p:cNvPr id="3105" name="Picture 44" descr="牛肉"/>
          <p:cNvPicPr>
            <a:picLocks noChangeAspect="1"/>
          </p:cNvPicPr>
          <p:nvPr/>
        </p:nvPicPr>
        <p:blipFill>
          <a:blip r:embed="rId13"/>
          <a:stretch>
            <a:fillRect/>
          </a:stretch>
        </p:blipFill>
        <p:spPr>
          <a:xfrm>
            <a:off x="5715000" y="322263"/>
            <a:ext cx="971550" cy="730250"/>
          </a:xfrm>
          <a:prstGeom prst="rect">
            <a:avLst/>
          </a:prstGeom>
          <a:noFill/>
          <a:ln w="9525">
            <a:noFill/>
          </a:ln>
        </p:spPr>
      </p:pic>
      <p:sp>
        <p:nvSpPr>
          <p:cNvPr id="1042" name="Rectangle 45"/>
          <p:cNvSpPr>
            <a:spLocks noChangeArrowheads="1"/>
          </p:cNvSpPr>
          <p:nvPr/>
        </p:nvSpPr>
        <p:spPr bwMode="gray">
          <a:xfrm>
            <a:off x="6796088" y="306388"/>
            <a:ext cx="971550" cy="755650"/>
          </a:xfrm>
          <a:prstGeom prst="rect">
            <a:avLst/>
          </a:prstGeom>
          <a:blipFill dpi="0" rotWithShape="1">
            <a:blip r:embed="rId14"/>
            <a:srcRect/>
            <a:stretch>
              <a:fillRect/>
            </a:stretch>
          </a:blipFill>
          <a:ln>
            <a:noFill/>
          </a:ln>
        </p:spPr>
        <p:txBody>
          <a:bodyPr wrap="none" anchor="ctr"/>
          <a:lstStyle>
            <a:lvl1pPr>
              <a:spcBef>
                <a:spcPct val="50000"/>
              </a:spcBef>
              <a:defRPr sz="2600" b="1">
                <a:solidFill>
                  <a:srgbClr val="000000"/>
                </a:solidFill>
                <a:latin typeface="Verdana" panose="020B0604030504040204" pitchFamily="34" charset="0"/>
                <a:ea typeface="楷体_GB2312" pitchFamily="49" charset="-122"/>
              </a:defRPr>
            </a:lvl1pPr>
            <a:lvl2pPr marL="742950" indent="-285750">
              <a:spcBef>
                <a:spcPct val="50000"/>
              </a:spcBef>
              <a:defRPr sz="2600" b="1">
                <a:solidFill>
                  <a:srgbClr val="000000"/>
                </a:solidFill>
                <a:latin typeface="Verdana" panose="020B0604030504040204" pitchFamily="34" charset="0"/>
                <a:ea typeface="楷体_GB2312" pitchFamily="49" charset="-122"/>
              </a:defRPr>
            </a:lvl2pPr>
            <a:lvl3pPr marL="1143000" indent="-228600">
              <a:spcBef>
                <a:spcPct val="50000"/>
              </a:spcBef>
              <a:defRPr sz="2600" b="1">
                <a:solidFill>
                  <a:srgbClr val="000000"/>
                </a:solidFill>
                <a:latin typeface="Verdana" panose="020B0604030504040204" pitchFamily="34" charset="0"/>
                <a:ea typeface="楷体_GB2312" pitchFamily="49" charset="-122"/>
              </a:defRPr>
            </a:lvl3pPr>
            <a:lvl4pPr marL="1600200" indent="-228600">
              <a:spcBef>
                <a:spcPct val="50000"/>
              </a:spcBef>
              <a:defRPr sz="2600" b="1">
                <a:solidFill>
                  <a:srgbClr val="000000"/>
                </a:solidFill>
                <a:latin typeface="Verdana" panose="020B0604030504040204" pitchFamily="34" charset="0"/>
                <a:ea typeface="楷体_GB2312" pitchFamily="49" charset="-122"/>
              </a:defRPr>
            </a:lvl4pPr>
            <a:lvl5pPr marL="2057400" indent="-228600">
              <a:spcBef>
                <a:spcPct val="50000"/>
              </a:spcBef>
              <a:defRPr sz="2600" b="1">
                <a:solidFill>
                  <a:srgbClr val="000000"/>
                </a:solidFill>
                <a:latin typeface="Verdana" panose="020B0604030504040204" pitchFamily="34" charset="0"/>
                <a:ea typeface="楷体_GB2312" pitchFamily="49" charset="-122"/>
              </a:defRPr>
            </a:lvl5pPr>
            <a:lvl6pPr marL="25146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6pPr>
            <a:lvl7pPr marL="29718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7pPr>
            <a:lvl8pPr marL="34290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8pPr>
            <a:lvl9pPr marL="3886200" indent="-228600" eaLnBrk="0" fontAlgn="base" hangingPunct="0">
              <a:spcBef>
                <a:spcPct val="50000"/>
              </a:spcBef>
              <a:spcAft>
                <a:spcPct val="0"/>
              </a:spcAft>
              <a:defRPr sz="2600" b="1">
                <a:solidFill>
                  <a:srgbClr val="000000"/>
                </a:solidFill>
                <a:latin typeface="Verdana" panose="020B0604030504040204" pitchFamily="34" charset="0"/>
                <a:ea typeface="楷体_GB2312" pitchFamily="49"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smtClean="0">
              <a:ln>
                <a:noFill/>
              </a:ln>
              <a:solidFill>
                <a:srgbClr val="000000"/>
              </a:solidFill>
              <a:effectLst/>
              <a:uLnTx/>
              <a:uFillTx/>
              <a:latin typeface="Verdana" panose="020B0604030504040204" pitchFamily="34" charset="0"/>
              <a:ea typeface="楷体_GB2312" pitchFamily="49" charset="-122"/>
              <a:cs typeface="+mn-cs"/>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panose="020B0604020202020204" pitchFamily="34" charset="0"/>
        </a:defRPr>
      </a:lvl2pPr>
      <a:lvl3pPr algn="l" rtl="0" eaLnBrk="0" fontAlgn="base" hangingPunct="0">
        <a:spcBef>
          <a:spcPct val="0"/>
        </a:spcBef>
        <a:spcAft>
          <a:spcPct val="0"/>
        </a:spcAft>
        <a:defRPr sz="4400" b="1">
          <a:solidFill>
            <a:srgbClr val="FFFFFF"/>
          </a:solidFill>
          <a:latin typeface="Arial" panose="020B0604020202020204" pitchFamily="34" charset="0"/>
        </a:defRPr>
      </a:lvl3pPr>
      <a:lvl4pPr algn="l" rtl="0" eaLnBrk="0" fontAlgn="base" hangingPunct="0">
        <a:spcBef>
          <a:spcPct val="0"/>
        </a:spcBef>
        <a:spcAft>
          <a:spcPct val="0"/>
        </a:spcAft>
        <a:defRPr sz="4400" b="1">
          <a:solidFill>
            <a:srgbClr val="FFFFFF"/>
          </a:solidFill>
          <a:latin typeface="Arial" panose="020B0604020202020204" pitchFamily="34" charset="0"/>
        </a:defRPr>
      </a:lvl4pPr>
      <a:lvl5pPr algn="l" rtl="0" eaLnBrk="0" fontAlgn="base" hangingPunct="0">
        <a:spcBef>
          <a:spcPct val="0"/>
        </a:spcBef>
        <a:spcAft>
          <a:spcPct val="0"/>
        </a:spcAft>
        <a:defRPr sz="4400" b="1">
          <a:solidFill>
            <a:srgbClr val="FFFFFF"/>
          </a:solidFill>
          <a:latin typeface="Arial" panose="020B0604020202020204" pitchFamily="34" charset="0"/>
        </a:defRPr>
      </a:lvl5pPr>
      <a:lvl6pPr marL="457200" algn="l" rtl="0" fontAlgn="base">
        <a:spcBef>
          <a:spcPct val="0"/>
        </a:spcBef>
        <a:spcAft>
          <a:spcPct val="0"/>
        </a:spcAft>
        <a:defRPr sz="4400" b="1">
          <a:solidFill>
            <a:srgbClr val="FFFFFF"/>
          </a:solidFill>
          <a:latin typeface="Arial" panose="020B0604020202020204" pitchFamily="34" charset="0"/>
        </a:defRPr>
      </a:lvl6pPr>
      <a:lvl7pPr marL="914400" algn="l" rtl="0" fontAlgn="base">
        <a:spcBef>
          <a:spcPct val="0"/>
        </a:spcBef>
        <a:spcAft>
          <a:spcPct val="0"/>
        </a:spcAft>
        <a:defRPr sz="4400" b="1">
          <a:solidFill>
            <a:srgbClr val="FFFFFF"/>
          </a:solidFill>
          <a:latin typeface="Arial" panose="020B0604020202020204" pitchFamily="34" charset="0"/>
        </a:defRPr>
      </a:lvl7pPr>
      <a:lvl8pPr marL="1371600" algn="l" rtl="0" fontAlgn="base">
        <a:spcBef>
          <a:spcPct val="0"/>
        </a:spcBef>
        <a:spcAft>
          <a:spcPct val="0"/>
        </a:spcAft>
        <a:defRPr sz="4400" b="1">
          <a:solidFill>
            <a:srgbClr val="FFFFFF"/>
          </a:solidFill>
          <a:latin typeface="Arial" panose="020B0604020202020204" pitchFamily="34" charset="0"/>
        </a:defRPr>
      </a:lvl8pPr>
      <a:lvl9pPr marL="1828800" algn="l" rtl="0" fontAlgn="base">
        <a:spcBef>
          <a:spcPct val="0"/>
        </a:spcBef>
        <a:spcAft>
          <a:spcPct val="0"/>
        </a:spcAft>
        <a:defRPr sz="4400" b="1">
          <a:solidFill>
            <a:srgbClr val="FFFFFF"/>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n"/>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anose="05000000000000000000" pitchFamily="2" charset="2"/>
        <a:buChar char="n"/>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tags" Target="../tags/tag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7.png"/><Relationship Id="rId1" Type="http://schemas.openxmlformats.org/officeDocument/2006/relationships/image" Target="../media/image1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4"/>
          <p:cNvSpPr/>
          <p:nvPr/>
        </p:nvSpPr>
        <p:spPr>
          <a:xfrm>
            <a:off x="152400" y="1044575"/>
            <a:ext cx="8915400" cy="403225"/>
          </a:xfrm>
          <a:prstGeom prst="rect">
            <a:avLst/>
          </a:prstGeom>
          <a:noFill/>
          <a:ln w="9525">
            <a:noFill/>
          </a:ln>
        </p:spPr>
        <p:txBody>
          <a:bodyPr anchor="t" anchorCtr="0"/>
          <a:p>
            <a:pPr>
              <a:spcBef>
                <a:spcPct val="20000"/>
              </a:spcBef>
              <a:buClr>
                <a:schemeClr val="tx2"/>
              </a:buClr>
              <a:buFont typeface="Wingdings" panose="05000000000000000000" pitchFamily="2" charset="2"/>
            </a:pPr>
            <a:endParaRPr lang="zh-CN" altLang="en-US" sz="2800" dirty="0">
              <a:solidFill>
                <a:srgbClr val="FFFFFF"/>
              </a:solidFill>
              <a:latin typeface="Times New Roman" panose="02020603050405020304" pitchFamily="18" charset="0"/>
              <a:ea typeface="华文中宋" pitchFamily="2" charset="-122"/>
            </a:endParaRPr>
          </a:p>
        </p:txBody>
      </p:sp>
      <p:sp>
        <p:nvSpPr>
          <p:cNvPr id="8194" name="Rectangle 2"/>
          <p:cNvSpPr>
            <a:spLocks noGrp="1"/>
          </p:cNvSpPr>
          <p:nvPr>
            <p:ph type="ctrTitle"/>
          </p:nvPr>
        </p:nvSpPr>
        <p:spPr>
          <a:xfrm>
            <a:off x="1295400" y="1981200"/>
            <a:ext cx="5962650" cy="1530350"/>
          </a:xfrm>
        </p:spPr>
        <p:txBody>
          <a:bodyPr vert="horz" wrap="square" lIns="91440" tIns="45720" rIns="91440" bIns="45720" anchor="ctr" anchorCtr="0"/>
          <a:p>
            <a:pPr algn="ctr" eaLnBrk="1" hangingPunct="1">
              <a:buClrTx/>
              <a:buSzTx/>
              <a:buFontTx/>
            </a:pPr>
            <a:br>
              <a:rPr lang="zh-CN" altLang="en-US" sz="4400" dirty="0">
                <a:solidFill>
                  <a:srgbClr val="000099"/>
                </a:solidFill>
                <a:latin typeface="华文中宋" pitchFamily="2" charset="-122"/>
                <a:ea typeface="华文中宋" pitchFamily="2" charset="-122"/>
                <a:cs typeface="+mj-cs"/>
              </a:rPr>
            </a:br>
            <a:r>
              <a:rPr lang="zh-CN" altLang="en-US" sz="4400" dirty="0">
                <a:solidFill>
                  <a:srgbClr val="C00000"/>
                </a:solidFill>
                <a:latin typeface="微软雅黑" panose="020B0503020204020204" charset="-122"/>
                <a:ea typeface="微软雅黑" panose="020B0503020204020204" charset="-122"/>
                <a:cs typeface="+mj-cs"/>
              </a:rPr>
              <a:t>举全区之力创建</a:t>
            </a:r>
            <a:br>
              <a:rPr lang="zh-CN" altLang="en-US" sz="4400" dirty="0">
                <a:solidFill>
                  <a:srgbClr val="C00000"/>
                </a:solidFill>
                <a:latin typeface="微软雅黑" panose="020B0503020204020204" charset="-122"/>
                <a:ea typeface="微软雅黑" panose="020B0503020204020204" charset="-122"/>
                <a:cs typeface="+mj-cs"/>
              </a:rPr>
            </a:br>
            <a:r>
              <a:rPr lang="zh-CN" altLang="en-US" sz="4400" dirty="0">
                <a:solidFill>
                  <a:srgbClr val="C00000"/>
                </a:solidFill>
                <a:latin typeface="微软雅黑" panose="020B0503020204020204" charset="-122"/>
                <a:ea typeface="微软雅黑" panose="020B0503020204020204" charset="-122"/>
                <a:cs typeface="+mj-cs"/>
              </a:rPr>
              <a:t>国家农产品质量安全县</a:t>
            </a:r>
            <a:br>
              <a:rPr lang="zh-CN" altLang="en-US" sz="4400" dirty="0">
                <a:solidFill>
                  <a:srgbClr val="000099"/>
                </a:solidFill>
                <a:latin typeface="华文中宋" pitchFamily="2" charset="-122"/>
                <a:ea typeface="华文中宋" pitchFamily="2" charset="-122"/>
                <a:cs typeface="+mj-cs"/>
              </a:rPr>
            </a:br>
            <a:endParaRPr lang="zh-CN" altLang="en-US" sz="4400" dirty="0">
              <a:solidFill>
                <a:srgbClr val="000099"/>
              </a:solidFill>
              <a:latin typeface="华文中宋" pitchFamily="2" charset="-122"/>
              <a:ea typeface="华文中宋" pitchFamily="2" charset="-122"/>
              <a:cs typeface="+mj-cs"/>
            </a:endParaRPr>
          </a:p>
        </p:txBody>
      </p:sp>
      <p:sp>
        <p:nvSpPr>
          <p:cNvPr id="8195" name="Rectangle 2"/>
          <p:cNvSpPr txBox="1"/>
          <p:nvPr/>
        </p:nvSpPr>
        <p:spPr>
          <a:xfrm>
            <a:off x="1190625" y="3810000"/>
            <a:ext cx="6172200" cy="1219200"/>
          </a:xfrm>
          <a:prstGeom prst="rect">
            <a:avLst/>
          </a:prstGeom>
          <a:noFill/>
          <a:ln w="9525">
            <a:noFill/>
          </a:ln>
        </p:spPr>
        <p:txBody>
          <a:bodyPr anchor="ctr" anchorCtr="0"/>
          <a:p>
            <a:pPr algn="ctr"/>
            <a:r>
              <a:rPr lang="zh-CN" altLang="en-US" sz="2400" dirty="0">
                <a:gradFill>
                  <a:gsLst>
                    <a:gs pos="0">
                      <a:srgbClr val="7B32B2"/>
                    </a:gs>
                    <a:gs pos="100000">
                      <a:srgbClr val="401A5D"/>
                    </a:gs>
                  </a:gsLst>
                  <a:lin scaled="0"/>
                </a:gradFill>
                <a:latin typeface="楷体" panose="02010609060101010101" pitchFamily="49" charset="-122"/>
                <a:ea typeface="楷体" panose="02010609060101010101" pitchFamily="49" charset="-122"/>
                <a:cs typeface="楷体" panose="02010609060101010101" pitchFamily="49" charset="-122"/>
              </a:rPr>
              <a:t>区农产品质量安全服务中心  秦长鸣</a:t>
            </a:r>
            <a:endParaRPr lang="zh-CN" altLang="en-US" sz="2400" dirty="0">
              <a:gradFill>
                <a:gsLst>
                  <a:gs pos="0">
                    <a:srgbClr val="7B32B2"/>
                  </a:gs>
                  <a:gs pos="100000">
                    <a:srgbClr val="401A5D"/>
                  </a:gs>
                </a:gsLst>
                <a:lin scaled="0"/>
              </a:gradFill>
              <a:latin typeface="楷体" panose="02010609060101010101" pitchFamily="49" charset="-122"/>
              <a:ea typeface="楷体" panose="02010609060101010101" pitchFamily="49" charset="-122"/>
              <a:cs typeface="楷体" panose="02010609060101010101" pitchFamily="49" charset="-122"/>
            </a:endParaRPr>
          </a:p>
          <a:p>
            <a:pPr algn="l"/>
            <a:r>
              <a:rPr lang="en-US" altLang="zh-CN" sz="2400" dirty="0">
                <a:gradFill>
                  <a:gsLst>
                    <a:gs pos="0">
                      <a:srgbClr val="7B32B2"/>
                    </a:gs>
                    <a:gs pos="100000">
                      <a:srgbClr val="401A5D"/>
                    </a:gs>
                  </a:gsLst>
                  <a:lin scaled="0"/>
                </a:gradFill>
                <a:latin typeface="楷体" panose="02010609060101010101" pitchFamily="49" charset="-122"/>
                <a:ea typeface="楷体" panose="02010609060101010101" pitchFamily="49" charset="-122"/>
                <a:cs typeface="楷体" panose="02010609060101010101" pitchFamily="49" charset="-122"/>
              </a:rPr>
              <a:t>   </a:t>
            </a:r>
            <a:endParaRPr lang="en-US" altLang="zh-CN" sz="2400" dirty="0">
              <a:gradFill>
                <a:gsLst>
                  <a:gs pos="0">
                    <a:srgbClr val="7B32B2"/>
                  </a:gs>
                  <a:gs pos="100000">
                    <a:srgbClr val="401A5D"/>
                  </a:gs>
                </a:gsLst>
                <a:lin scaled="0"/>
              </a:gradFill>
              <a:latin typeface="楷体" panose="02010609060101010101" pitchFamily="49" charset="-122"/>
              <a:ea typeface="楷体" panose="02010609060101010101" pitchFamily="49" charset="-122"/>
              <a:cs typeface="楷体" panose="02010609060101010101" pitchFamily="49" charset="-122"/>
            </a:endParaRPr>
          </a:p>
          <a:p>
            <a:pPr algn="l"/>
            <a:r>
              <a:rPr lang="en-US" altLang="zh-CN" sz="2400" dirty="0">
                <a:gradFill>
                  <a:gsLst>
                    <a:gs pos="0">
                      <a:srgbClr val="7B32B2"/>
                    </a:gs>
                    <a:gs pos="100000">
                      <a:srgbClr val="401A5D"/>
                    </a:gs>
                  </a:gsLst>
                  <a:lin scaled="0"/>
                </a:gradFill>
                <a:latin typeface="楷体" panose="02010609060101010101" pitchFamily="49" charset="-122"/>
                <a:ea typeface="楷体" panose="02010609060101010101" pitchFamily="49" charset="-122"/>
                <a:cs typeface="楷体" panose="02010609060101010101" pitchFamily="49" charset="-122"/>
              </a:rPr>
              <a:t>    </a:t>
            </a:r>
            <a:r>
              <a:rPr lang="zh-CN" altLang="en-US" sz="2400" b="0" dirty="0">
                <a:solidFill>
                  <a:schemeClr val="bg2">
                    <a:lumMod val="75000"/>
                  </a:schemeClr>
                </a:solidFill>
                <a:latin typeface="楷体" panose="02010609060101010101" pitchFamily="49" charset="-122"/>
                <a:ea typeface="楷体" panose="02010609060101010101" pitchFamily="49" charset="-122"/>
                <a:cs typeface="楷体" panose="02010609060101010101" pitchFamily="49" charset="-122"/>
              </a:rPr>
              <a:t>电话：</a:t>
            </a:r>
            <a:r>
              <a:rPr lang="en-US" altLang="zh-CN" sz="2400" b="0" dirty="0">
                <a:solidFill>
                  <a:schemeClr val="bg2">
                    <a:lumMod val="75000"/>
                  </a:schemeClr>
                </a:solidFill>
                <a:latin typeface="楷体" panose="02010609060101010101" pitchFamily="49" charset="-122"/>
                <a:ea typeface="楷体" panose="02010609060101010101" pitchFamily="49" charset="-122"/>
                <a:cs typeface="楷体" panose="02010609060101010101" pitchFamily="49" charset="-122"/>
              </a:rPr>
              <a:t>13507208371  QQ:572112107</a:t>
            </a:r>
            <a:endParaRPr lang="en-US" altLang="zh-CN" sz="2400" b="0" dirty="0">
              <a:solidFill>
                <a:schemeClr val="bg2">
                  <a:lumMod val="75000"/>
                </a:schemeClr>
              </a:solidFill>
              <a:latin typeface="楷体" panose="02010609060101010101" pitchFamily="49" charset="-122"/>
              <a:ea typeface="楷体" panose="02010609060101010101" pitchFamily="49" charset="-122"/>
              <a:cs typeface="楷体" panose="02010609060101010101" pitchFamily="49"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创建任务</a:t>
            </a:r>
            <a:endParaRPr lang="zh-CN" altLang="en-US" dirty="0">
              <a:ea typeface="宋体" panose="02010600030101010101" pitchFamily="2" charset="-122"/>
            </a:endParaRPr>
          </a:p>
        </p:txBody>
      </p:sp>
      <p:sp>
        <p:nvSpPr>
          <p:cNvPr id="19458" name="Rectangle 3"/>
          <p:cNvSpPr>
            <a:spLocks noGrp="1"/>
          </p:cNvSpPr>
          <p:nvPr>
            <p:ph idx="1"/>
          </p:nvPr>
        </p:nvSpPr>
        <p:spPr>
          <a:xfrm>
            <a:off x="533400" y="1143000"/>
            <a:ext cx="8229600" cy="4733925"/>
          </a:xfrm>
        </p:spPr>
        <p:txBody>
          <a:bodyPr vert="horz" wrap="square" lIns="91440" tIns="45720" rIns="91440" bIns="45720" anchor="t" anchorCtr="0"/>
          <a:p>
            <a:pPr eaLnBrk="1" latinLnBrk="0" hangingPunct="1">
              <a:lnSpc>
                <a:spcPct val="150000"/>
              </a:lnSpc>
              <a:spcBef>
                <a:spcPts val="0"/>
              </a:spcBef>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率先实现规模基地标准化生产，</a:t>
            </a:r>
            <a:r>
              <a:rPr lang="zh-CN" altLang="en-US" sz="2800" dirty="0">
                <a:latin typeface="仿宋" panose="02010609060101010101" pitchFamily="49" charset="-122"/>
                <a:ea typeface="仿宋" panose="02010609060101010101" pitchFamily="49" charset="-122"/>
                <a:cs typeface="仿宋" panose="02010609060101010101" pitchFamily="49" charset="-122"/>
              </a:rPr>
              <a:t>加强技术指导和服务，严格执行生产记录台帐和休药期制度，推进合理施肥、科学用药，从源头</a:t>
            </a:r>
            <a:r>
              <a:rPr lang="zh-CN" altLang="en-US" sz="2800" b="1" dirty="0">
                <a:solidFill>
                  <a:srgbClr val="7030A0"/>
                </a:solidFill>
                <a:latin typeface="楷体" panose="02010609060101010101" pitchFamily="49" charset="-122"/>
                <a:ea typeface="楷体" panose="02010609060101010101" pitchFamily="49" charset="-122"/>
                <a:cs typeface="仿宋" panose="02010609060101010101" pitchFamily="49" charset="-122"/>
              </a:rPr>
              <a:t>控肥控药控添加剂</a:t>
            </a:r>
            <a:r>
              <a:rPr lang="zh-CN" altLang="en-US" sz="2800" dirty="0">
                <a:latin typeface="仿宋" panose="02010609060101010101" pitchFamily="49" charset="-122"/>
                <a:ea typeface="仿宋" panose="02010609060101010101" pitchFamily="49" charset="-122"/>
                <a:cs typeface="仿宋" panose="02010609060101010101" pitchFamily="49" charset="-122"/>
              </a:rPr>
              <a:t>；</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   1</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：推进生产经营规模化</a:t>
            </a: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   2</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：推进生产过程标准化</a:t>
            </a: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创建任务</a:t>
            </a:r>
            <a:endParaRPr lang="zh-CN" altLang="en-US" dirty="0">
              <a:ea typeface="宋体" panose="02010600030101010101" pitchFamily="2" charset="-122"/>
            </a:endParaRPr>
          </a:p>
        </p:txBody>
      </p:sp>
      <p:sp>
        <p:nvSpPr>
          <p:cNvPr id="20482" name="Rectangle 3"/>
          <p:cNvSpPr>
            <a:spLocks noGrp="1"/>
          </p:cNvSpPr>
          <p:nvPr>
            <p:ph idx="1"/>
          </p:nvPr>
        </p:nvSpPr>
        <p:spPr>
          <a:xfrm>
            <a:off x="457200" y="1066800"/>
            <a:ext cx="8077200" cy="4711700"/>
          </a:xfrm>
        </p:spPr>
        <p:txBody>
          <a:bodyPr vert="horz" wrap="square" lIns="91440" tIns="45720" rIns="91440" bIns="45720" anchor="t" anchorCtr="0"/>
          <a:p>
            <a:pPr eaLnBrk="1" latinLnBrk="0" hangingPunct="1">
              <a:lnSpc>
                <a:spcPct val="200000"/>
              </a:lnSpc>
              <a:spcBef>
                <a:spcPts val="0"/>
              </a:spcBef>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率先实现</a:t>
            </a:r>
            <a:r>
              <a:rPr lang="en-US" altLang="zh-CN"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a:t>
            </a: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三前</a:t>
            </a:r>
            <a:r>
              <a:rPr lang="en-US" altLang="zh-CN"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a:t>
            </a: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全链条监管</a:t>
            </a:r>
            <a:r>
              <a:rPr lang="zh-CN" altLang="en-US" sz="3600"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a:t>
            </a:r>
            <a:r>
              <a:rPr lang="zh-CN" altLang="en-US" dirty="0">
                <a:latin typeface="仿宋" panose="02010609060101010101" pitchFamily="49" charset="-122"/>
                <a:ea typeface="仿宋" panose="02010609060101010101" pitchFamily="49" charset="-122"/>
                <a:cs typeface="仿宋" panose="02010609060101010101" pitchFamily="49" charset="-122"/>
              </a:rPr>
              <a:t>建立部门联动机制，加强产地检测和市场抽查，</a:t>
            </a:r>
            <a:r>
              <a:rPr lang="zh-CN" altLang="en-US" b="1" dirty="0">
                <a:solidFill>
                  <a:srgbClr val="7030A0"/>
                </a:solidFill>
                <a:latin typeface="楷体" panose="02010609060101010101" pitchFamily="49" charset="-122"/>
                <a:ea typeface="楷体" panose="02010609060101010101" pitchFamily="49" charset="-122"/>
                <a:cs typeface="仿宋" panose="02010609060101010101" pitchFamily="49" charset="-122"/>
              </a:rPr>
              <a:t>治理突出问题</a:t>
            </a:r>
            <a:r>
              <a:rPr lang="zh-CN" altLang="en-US" dirty="0">
                <a:latin typeface="仿宋" panose="02010609060101010101" pitchFamily="49" charset="-122"/>
                <a:ea typeface="仿宋" panose="02010609060101010101" pitchFamily="49" charset="-122"/>
                <a:cs typeface="仿宋" panose="02010609060101010101" pitchFamily="49" charset="-122"/>
              </a:rPr>
              <a:t>，防控风险隐患； </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200000"/>
              </a:lnSpc>
              <a:spcBef>
                <a:spcPts val="0"/>
              </a:spcBef>
              <a:buNone/>
            </a:pPr>
            <a:r>
              <a:rPr lang="en-US" altLang="zh-CN" sz="2800" dirty="0">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全链条、部门联动、检测、突出问题治理</a:t>
            </a: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200000"/>
              </a:lnSpc>
              <a:spcBef>
                <a:spcPts val="0"/>
              </a:spcBef>
              <a:buNone/>
            </a:pPr>
            <a:endParaRPr lang="zh-CN" altLang="en-US" b="1" dirty="0">
              <a:latin typeface="仿宋" panose="02010609060101010101" pitchFamily="49" charset="-122"/>
              <a:ea typeface="仿宋" panose="02010609060101010101" pitchFamily="49" charset="-122"/>
              <a:cs typeface="仿宋" panose="02010609060101010101" pitchFamily="49" charset="-122"/>
            </a:endParaRPr>
          </a:p>
          <a:p>
            <a:pPr eaLnBrk="1" hangingPunct="1"/>
            <a:endParaRPr lang="zh-CN" altLang="en-US" b="1"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创建任务</a:t>
            </a:r>
            <a:endParaRPr lang="zh-CN" altLang="en-US" dirty="0">
              <a:ea typeface="宋体" panose="02010600030101010101" pitchFamily="2" charset="-122"/>
            </a:endParaRPr>
          </a:p>
        </p:txBody>
      </p:sp>
      <p:sp>
        <p:nvSpPr>
          <p:cNvPr id="21506" name="Rectangle 3"/>
          <p:cNvSpPr>
            <a:spLocks noGrp="1"/>
          </p:cNvSpPr>
          <p:nvPr>
            <p:ph idx="1"/>
          </p:nvPr>
        </p:nvSpPr>
        <p:spPr>
          <a:xfrm>
            <a:off x="152400" y="1066800"/>
            <a:ext cx="8899525" cy="4785995"/>
          </a:xfrm>
        </p:spPr>
        <p:txBody>
          <a:bodyPr vert="horz" wrap="square" lIns="91440" tIns="45720" rIns="91440" bIns="45720" anchor="t" anchorCtr="0"/>
          <a:p>
            <a:pPr eaLnBrk="1" latinLnBrk="0" hangingPunct="1">
              <a:lnSpc>
                <a:spcPct val="200000"/>
              </a:lnSpc>
              <a:spcBef>
                <a:spcPts val="0"/>
              </a:spcBef>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率先实现主要农产品质量全程追溯，</a:t>
            </a:r>
            <a:r>
              <a:rPr lang="zh-CN" altLang="en-US" sz="2800" dirty="0">
                <a:latin typeface="仿宋" panose="02010609060101010101" pitchFamily="49" charset="-122"/>
                <a:ea typeface="仿宋" panose="02010609060101010101" pitchFamily="49" charset="-122"/>
                <a:cs typeface="仿宋" panose="02010609060101010101" pitchFamily="49" charset="-122"/>
              </a:rPr>
              <a:t>推广农产品合格证和包装标识，推进产地准出和市场准入无缝衔接，搭建信息平台，用信息化手段保障农产品质量可控、问题可追、责任可究； </a:t>
            </a:r>
            <a:endParaRPr lang="en-US" altLang="zh-CN" sz="28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200000"/>
              </a:lnSpc>
              <a:spcBef>
                <a:spcPts val="0"/>
              </a:spcBef>
              <a:buNone/>
            </a:pPr>
            <a:r>
              <a:rPr lang="en-US" altLang="zh-CN" sz="2800" dirty="0">
                <a:latin typeface="仿宋" panose="02010609060101010101" pitchFamily="49" charset="-122"/>
                <a:ea typeface="仿宋" panose="02010609060101010101" pitchFamily="49" charset="-122"/>
                <a:cs typeface="仿宋" panose="02010609060101010101" pitchFamily="49" charset="-122"/>
              </a:rPr>
              <a:t>    </a:t>
            </a: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追溯、承诺达标合格证、信息化监管</a:t>
            </a:r>
            <a:endParaRPr lang="zh-CN" altLang="en-US" sz="3600" dirty="0">
              <a:solidFill>
                <a:srgbClr val="C00000"/>
              </a:solidFill>
              <a:ea typeface="宋体" panose="02010600030101010101" pitchFamily="2" charset="-122"/>
            </a:endParaRPr>
          </a:p>
          <a:p>
            <a:pPr eaLnBrk="1" hangingPunct="1">
              <a:buNone/>
            </a:pPr>
            <a:endParaRPr lang="zh-CN" altLang="en-US" sz="3600" dirty="0">
              <a:solidFill>
                <a:srgbClr val="C00000"/>
              </a:solidFill>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创建任务</a:t>
            </a:r>
            <a:endParaRPr lang="zh-CN" altLang="en-US" dirty="0">
              <a:ea typeface="宋体" panose="02010600030101010101" pitchFamily="2" charset="-122"/>
            </a:endParaRPr>
          </a:p>
        </p:txBody>
      </p:sp>
      <p:sp>
        <p:nvSpPr>
          <p:cNvPr id="22530" name="Rectangle 3"/>
          <p:cNvSpPr>
            <a:spLocks noGrp="1"/>
          </p:cNvSpPr>
          <p:nvPr>
            <p:ph idx="1"/>
          </p:nvPr>
        </p:nvSpPr>
        <p:spPr>
          <a:xfrm>
            <a:off x="228600" y="914400"/>
            <a:ext cx="8474710" cy="4733925"/>
          </a:xfrm>
        </p:spPr>
        <p:txBody>
          <a:bodyPr vert="horz" wrap="square" lIns="91440" tIns="45720" rIns="91440" bIns="45720" anchor="t" anchorCtr="0"/>
          <a:p>
            <a:pPr eaLnBrk="1" latinLnBrk="0" hangingPunct="1">
              <a:lnSpc>
                <a:spcPct val="200000"/>
              </a:lnSpc>
              <a:spcBef>
                <a:spcPts val="0"/>
              </a:spcBef>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率先实现生产经营主体诚信建设，</a:t>
            </a:r>
            <a:r>
              <a:rPr lang="zh-CN" altLang="en-US" sz="2800" dirty="0">
                <a:latin typeface="仿宋" panose="02010609060101010101" pitchFamily="49" charset="-122"/>
                <a:ea typeface="仿宋" panose="02010609060101010101" pitchFamily="49" charset="-122"/>
                <a:cs typeface="仿宋" panose="02010609060101010101" pitchFamily="49" charset="-122"/>
              </a:rPr>
              <a:t>对规模化生产主体实行名录管理，实施</a:t>
            </a:r>
            <a:r>
              <a:rPr lang="zh-CN" altLang="en-US" sz="2800" b="1" dirty="0">
                <a:solidFill>
                  <a:srgbClr val="7030A0"/>
                </a:solidFill>
                <a:latin typeface="楷体" panose="02010609060101010101" pitchFamily="49" charset="-122"/>
                <a:ea typeface="楷体" panose="02010609060101010101" pitchFamily="49" charset="-122"/>
                <a:cs typeface="楷体" panose="02010609060101010101" pitchFamily="49" charset="-122"/>
              </a:rPr>
              <a:t>“黑名单”</a:t>
            </a:r>
            <a:r>
              <a:rPr lang="zh-CN" altLang="en-US" sz="2800" dirty="0">
                <a:latin typeface="仿宋" panose="02010609060101010101" pitchFamily="49" charset="-122"/>
                <a:ea typeface="仿宋" panose="02010609060101010101" pitchFamily="49" charset="-122"/>
                <a:cs typeface="仿宋" panose="02010609060101010101" pitchFamily="49" charset="-122"/>
              </a:rPr>
              <a:t>制度，加大信息</a:t>
            </a:r>
            <a:r>
              <a:rPr lang="zh-CN" altLang="en-US" sz="2800" b="1" dirty="0">
                <a:solidFill>
                  <a:srgbClr val="7030A0"/>
                </a:solidFill>
                <a:latin typeface="楷体" panose="02010609060101010101" pitchFamily="49" charset="-122"/>
                <a:ea typeface="楷体" panose="02010609060101010101" pitchFamily="49" charset="-122"/>
                <a:cs typeface="仿宋" panose="02010609060101010101" pitchFamily="49" charset="-122"/>
              </a:rPr>
              <a:t>公开</a:t>
            </a:r>
            <a:r>
              <a:rPr lang="zh-CN" altLang="en-US" sz="2800" dirty="0">
                <a:latin typeface="仿宋" panose="02010609060101010101" pitchFamily="49" charset="-122"/>
                <a:ea typeface="仿宋" panose="02010609060101010101" pitchFamily="49" charset="-122"/>
                <a:cs typeface="仿宋" panose="02010609060101010101" pitchFamily="49" charset="-122"/>
              </a:rPr>
              <a:t>和案件</a:t>
            </a:r>
            <a:r>
              <a:rPr lang="zh-CN" altLang="en-US" sz="2800" b="1" dirty="0">
                <a:solidFill>
                  <a:srgbClr val="7030A0"/>
                </a:solidFill>
                <a:latin typeface="楷体" panose="02010609060101010101" pitchFamily="49" charset="-122"/>
                <a:ea typeface="楷体" panose="02010609060101010101" pitchFamily="49" charset="-122"/>
                <a:cs typeface="仿宋" panose="02010609060101010101" pitchFamily="49" charset="-122"/>
              </a:rPr>
              <a:t>曝光</a:t>
            </a:r>
            <a:r>
              <a:rPr lang="zh-CN" altLang="en-US" sz="2800" dirty="0">
                <a:latin typeface="仿宋" panose="02010609060101010101" pitchFamily="49" charset="-122"/>
                <a:ea typeface="仿宋" panose="02010609060101010101" pitchFamily="49" charset="-122"/>
                <a:cs typeface="仿宋" panose="02010609060101010101" pitchFamily="49" charset="-122"/>
              </a:rPr>
              <a:t>力度，强化社会监督，落实质量安全</a:t>
            </a:r>
            <a:r>
              <a:rPr lang="zh-CN" altLang="en-US" sz="2800" b="1" dirty="0">
                <a:solidFill>
                  <a:srgbClr val="7030A0"/>
                </a:solidFill>
                <a:latin typeface="楷体" panose="02010609060101010101" pitchFamily="49" charset="-122"/>
                <a:ea typeface="楷体" panose="02010609060101010101" pitchFamily="49" charset="-122"/>
                <a:cs typeface="仿宋" panose="02010609060101010101" pitchFamily="49" charset="-122"/>
              </a:rPr>
              <a:t>第一责任</a:t>
            </a:r>
            <a:r>
              <a:rPr lang="zh-CN" altLang="en-US" sz="2800" dirty="0">
                <a:latin typeface="仿宋" panose="02010609060101010101" pitchFamily="49" charset="-122"/>
                <a:ea typeface="仿宋" panose="02010609060101010101" pitchFamily="49" charset="-122"/>
                <a:cs typeface="仿宋" panose="02010609060101010101" pitchFamily="49" charset="-122"/>
              </a:rPr>
              <a:t>。</a:t>
            </a:r>
            <a:endParaRPr lang="en-US" altLang="zh-CN" sz="28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200000"/>
              </a:lnSpc>
              <a:spcBef>
                <a:spcPts val="0"/>
              </a:spcBef>
              <a:buNone/>
            </a:pPr>
            <a:r>
              <a:rPr lang="en-US" altLang="zh-CN" sz="2800" dirty="0">
                <a:latin typeface="仿宋" panose="02010609060101010101" pitchFamily="49" charset="-122"/>
                <a:ea typeface="仿宋" panose="02010609060101010101" pitchFamily="49" charset="-122"/>
                <a:cs typeface="仿宋" panose="02010609060101010101" pitchFamily="49" charset="-122"/>
              </a:rPr>
              <a:t>      </a:t>
            </a:r>
            <a:r>
              <a:rPr lang="en-US" altLang="zh-CN" sz="36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C00000"/>
                </a:solidFill>
                <a:latin typeface="仿宋" panose="02010609060101010101" pitchFamily="49" charset="-122"/>
                <a:ea typeface="仿宋" panose="02010609060101010101" pitchFamily="49" charset="-122"/>
                <a:cs typeface="仿宋" panose="02010609060101010101" pitchFamily="49" charset="-122"/>
              </a:rPr>
              <a:t>诚信、信息公开、社会共治</a:t>
            </a:r>
            <a:endParaRPr lang="zh-CN" altLang="en-US" sz="36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eaLnBrk="1" hangingPunct="1">
              <a:buNone/>
            </a:pPr>
            <a:endParaRPr lang="zh-CN" altLang="en-US" sz="4000" b="1" dirty="0">
              <a:ea typeface="宋体" panose="02010600030101010101" pitchFamily="2" charset="-122"/>
            </a:endParaRPr>
          </a:p>
          <a:p>
            <a:pPr eaLnBrk="1" hangingPunct="1"/>
            <a:endParaRPr lang="zh-CN" altLang="en-US" sz="4000" b="1" dirty="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762000" y="3124200"/>
            <a:ext cx="7543800" cy="1295400"/>
            <a:chOff x="0" y="1296"/>
            <a:chExt cx="4944" cy="2948"/>
          </a:xfrm>
        </p:grpSpPr>
        <p:sp>
          <p:nvSpPr>
            <p:cNvPr id="23554" name="Rectangle 3"/>
            <p:cNvSpPr/>
            <p:nvPr/>
          </p:nvSpPr>
          <p:spPr>
            <a:xfrm>
              <a:off x="0" y="1342"/>
              <a:ext cx="4740" cy="2857"/>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p>
              <a:pPr marL="900430" indent="-900430" algn="ctr">
                <a:spcBef>
                  <a:spcPct val="20000"/>
                </a:spcBef>
                <a:spcAft>
                  <a:spcPct val="20000"/>
                </a:spcAft>
                <a:buClr>
                  <a:schemeClr val="accent1"/>
                </a:buClr>
                <a:buFont typeface="Wingdings" panose="05000000000000000000" pitchFamily="2" charset="2"/>
              </a:pPr>
              <a:r>
                <a:rPr lang="zh-CN" altLang="en-US" sz="3600" dirty="0">
                  <a:solidFill>
                    <a:srgbClr val="C00000"/>
                  </a:solidFill>
                  <a:latin typeface="Verdana" panose="020B0604030504040204" pitchFamily="34" charset="0"/>
                  <a:ea typeface="宋体" panose="02010600030101010101" pitchFamily="2" charset="-122"/>
                </a:rPr>
                <a:t>二、创建考核达标内容解读</a:t>
              </a:r>
              <a:r>
                <a:rPr lang="zh-CN" altLang="en-US" dirty="0">
                  <a:solidFill>
                    <a:srgbClr val="C00000"/>
                  </a:solidFill>
                  <a:latin typeface="Verdana" panose="020B0604030504040204" pitchFamily="34" charset="0"/>
                </a:rPr>
                <a:t> </a:t>
              </a:r>
              <a:endParaRPr lang="zh-CN" altLang="en-US" dirty="0">
                <a:solidFill>
                  <a:srgbClr val="C00000"/>
                </a:solidFill>
                <a:latin typeface="Verdana" panose="020B0604030504040204" pitchFamily="34" charset="0"/>
              </a:endParaRPr>
            </a:p>
          </p:txBody>
        </p:sp>
        <p:grpSp>
          <p:nvGrpSpPr>
            <p:cNvPr id="23555" name="Group 4"/>
            <p:cNvGrpSpPr/>
            <p:nvPr/>
          </p:nvGrpSpPr>
          <p:grpSpPr>
            <a:xfrm>
              <a:off x="4717" y="1296"/>
              <a:ext cx="227" cy="2948"/>
              <a:chOff x="113" y="1253"/>
              <a:chExt cx="227" cy="2948"/>
            </a:xfrm>
          </p:grpSpPr>
          <p:sp>
            <p:nvSpPr>
              <p:cNvPr id="247813" name="AutoShape 5"/>
              <p:cNvSpPr>
                <a:spLocks noChangeArrowheads="1"/>
              </p:cNvSpPr>
              <p:nvPr/>
            </p:nvSpPr>
            <p:spPr bwMode="auto">
              <a:xfrm>
                <a:off x="113" y="1253"/>
                <a:ext cx="227" cy="2948"/>
              </a:xfrm>
              <a:prstGeom prst="flowChartPredefined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4" name="Rectangle 6"/>
              <p:cNvSpPr>
                <a:spLocks noChangeArrowheads="1"/>
              </p:cNvSpPr>
              <p:nvPr/>
            </p:nvSpPr>
            <p:spPr bwMode="auto">
              <a:xfrm>
                <a:off x="204" y="1614"/>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5" name="Rectangle 7"/>
              <p:cNvSpPr>
                <a:spLocks noChangeArrowheads="1"/>
              </p:cNvSpPr>
              <p:nvPr/>
            </p:nvSpPr>
            <p:spPr bwMode="auto">
              <a:xfrm>
                <a:off x="204" y="2023"/>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6" name="Rectangle 8"/>
              <p:cNvSpPr>
                <a:spLocks noChangeArrowheads="1"/>
              </p:cNvSpPr>
              <p:nvPr/>
            </p:nvSpPr>
            <p:spPr bwMode="auto">
              <a:xfrm>
                <a:off x="204" y="2431"/>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7" name="Rectangle 9"/>
              <p:cNvSpPr>
                <a:spLocks noChangeArrowheads="1"/>
              </p:cNvSpPr>
              <p:nvPr/>
            </p:nvSpPr>
            <p:spPr bwMode="auto">
              <a:xfrm>
                <a:off x="204" y="2839"/>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8" name="Rectangle 10"/>
              <p:cNvSpPr>
                <a:spLocks noChangeArrowheads="1"/>
              </p:cNvSpPr>
              <p:nvPr/>
            </p:nvSpPr>
            <p:spPr bwMode="auto">
              <a:xfrm>
                <a:off x="204" y="3247"/>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9" name="Rectangle 11"/>
              <p:cNvSpPr>
                <a:spLocks noChangeArrowheads="1"/>
              </p:cNvSpPr>
              <p:nvPr/>
            </p:nvSpPr>
            <p:spPr bwMode="auto">
              <a:xfrm>
                <a:off x="204" y="3655"/>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创建考核达标的主要内容</a:t>
            </a:r>
            <a:endParaRPr lang="zh-CN" altLang="en-US" dirty="0">
              <a:ea typeface="宋体" panose="02010600030101010101" pitchFamily="2" charset="-122"/>
            </a:endParaRPr>
          </a:p>
        </p:txBody>
      </p:sp>
      <p:grpSp>
        <p:nvGrpSpPr>
          <p:cNvPr id="24578" name="Group 3"/>
          <p:cNvGrpSpPr/>
          <p:nvPr/>
        </p:nvGrpSpPr>
        <p:grpSpPr>
          <a:xfrm>
            <a:off x="990600" y="1600200"/>
            <a:ext cx="7216775" cy="4032250"/>
            <a:chOff x="793" y="1298"/>
            <a:chExt cx="4546" cy="2540"/>
          </a:xfrm>
        </p:grpSpPr>
        <p:sp>
          <p:nvSpPr>
            <p:cNvPr id="32772" name="AutoShape 3"/>
            <p:cNvSpPr>
              <a:spLocks noChangeArrowheads="1"/>
            </p:cNvSpPr>
            <p:nvPr/>
          </p:nvSpPr>
          <p:spPr bwMode="auto">
            <a:xfrm>
              <a:off x="793" y="1298"/>
              <a:ext cx="4545" cy="680"/>
            </a:xfrm>
            <a:prstGeom prst="roundRect">
              <a:avLst>
                <a:gd name="adj" fmla="val 10889"/>
              </a:avLst>
            </a:prstGeom>
            <a:gradFill rotWithShape="1">
              <a:gsLst>
                <a:gs pos="0">
                  <a:srgbClr val="F3F3F3"/>
                </a:gs>
                <a:gs pos="50000">
                  <a:srgbClr val="DDDDDD"/>
                </a:gs>
                <a:gs pos="100000">
                  <a:srgbClr val="F3F3F3"/>
                </a:gs>
              </a:gsLst>
              <a:lin ang="189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rgbClr val="000066"/>
                </a:solidFill>
                <a:effectLst/>
                <a:uLnTx/>
                <a:uFillTx/>
                <a:latin typeface="Times New Roman" panose="02020603050405020304" pitchFamily="18" charset="0"/>
                <a:ea typeface="楷体" panose="02010609060101010101" pitchFamily="49" charset="-122"/>
                <a:cs typeface="+mn-cs"/>
              </a:endParaRPr>
            </a:p>
          </p:txBody>
        </p:sp>
        <p:sp>
          <p:nvSpPr>
            <p:cNvPr id="24580" name="AutoShape 4"/>
            <p:cNvSpPr/>
            <p:nvPr/>
          </p:nvSpPr>
          <p:spPr>
            <a:xfrm>
              <a:off x="873" y="1370"/>
              <a:ext cx="876" cy="556"/>
            </a:xfrm>
            <a:prstGeom prst="roundRect">
              <a:avLst>
                <a:gd name="adj" fmla="val 11921"/>
              </a:avLst>
            </a:prstGeom>
            <a:gradFill rotWithShape="1">
              <a:gsLst>
                <a:gs pos="0">
                  <a:srgbClr val="FF7C80"/>
                </a:gs>
                <a:gs pos="100000">
                  <a:srgbClr val="CC0066"/>
                </a:gs>
              </a:gsLst>
              <a:lin ang="5400000" scaled="1"/>
              <a:tileRect/>
            </a:gradFill>
            <a:ln w="38100" cap="flat" cmpd="sng">
              <a:solidFill>
                <a:schemeClr val="bg1"/>
              </a:solidFill>
              <a:prstDash val="solid"/>
              <a:round/>
              <a:headEnd type="none" w="med" len="med"/>
              <a:tailEnd type="none" w="med" len="med"/>
            </a:ln>
          </p:spPr>
          <p:txBody>
            <a:bodyPr wrap="none" anchor="ctr" anchorCtr="0"/>
            <a:p>
              <a:endParaRPr lang="zh-CN" altLang="en-US" sz="2800" dirty="0">
                <a:solidFill>
                  <a:srgbClr val="000066"/>
                </a:solidFill>
                <a:latin typeface="Times New Roman" panose="02020603050405020304" pitchFamily="18" charset="0"/>
                <a:ea typeface="楷体" panose="02010609060101010101" pitchFamily="49" charset="-122"/>
              </a:endParaRPr>
            </a:p>
          </p:txBody>
        </p:sp>
        <p:sp>
          <p:nvSpPr>
            <p:cNvPr id="311302" name="Freeform 5"/>
            <p:cNvSpPr/>
            <p:nvPr/>
          </p:nvSpPr>
          <p:spPr bwMode="auto">
            <a:xfrm>
              <a:off x="916" y="1411"/>
              <a:ext cx="437" cy="27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alpha val="0"/>
                  </a:schemeClr>
                </a:gs>
                <a:gs pos="50000">
                  <a:srgbClr val="FEDF8A"/>
                </a:gs>
                <a:gs pos="100000">
                  <a:schemeClr val="accent1">
                    <a:alpha val="0"/>
                  </a:schemeClr>
                </a:gs>
              </a:gsLst>
              <a:lin ang="18900000" scaled="1"/>
            </a:gradFill>
            <a:ln w="9525">
              <a:noFill/>
              <a:round/>
            </a:ln>
          </p:spPr>
          <p:txBody>
            <a:bodyP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311303" name="Text Box 6"/>
            <p:cNvSpPr txBox="1">
              <a:spLocks noChangeArrowheads="1"/>
            </p:cNvSpPr>
            <p:nvPr/>
          </p:nvSpPr>
          <p:spPr bwMode="auto">
            <a:xfrm>
              <a:off x="1130" y="1479"/>
              <a:ext cx="340" cy="327"/>
            </a:xfrm>
            <a:prstGeom prst="rect">
              <a:avLst/>
            </a:prstGeom>
            <a:noFill/>
            <a:ln w="9525">
              <a:noFill/>
              <a:miter lim="800000"/>
            </a:ln>
            <a:effectLst/>
          </p:spPr>
          <p:txBody>
            <a:bodyPr wrap="none">
              <a:spAutoFit/>
            </a:bodyPr>
            <a:lstStyle/>
            <a:p>
              <a:pPr marR="0" algn="ctr" defTabSz="914400" eaLnBrk="0" hangingPunct="0">
                <a:buClrTx/>
                <a:buSzTx/>
                <a:buFontTx/>
                <a:buNone/>
                <a:defRPr/>
              </a:pPr>
              <a:r>
                <a:rPr kumimoji="0" lang="zh-CN" altLang="en-US" sz="2800" kern="1200" cap="none" spc="0" normalizeH="0" baseline="0" noProof="0">
                  <a:solidFill>
                    <a:srgbClr val="000066"/>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一</a:t>
              </a:r>
              <a:endParaRPr kumimoji="0" lang="zh-CN" altLang="en-US" sz="2800" kern="1200" cap="none" spc="0" normalizeH="0" baseline="0" noProof="0">
                <a:solidFill>
                  <a:srgbClr val="000066"/>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24583" name="Text Box 7"/>
            <p:cNvSpPr txBox="1"/>
            <p:nvPr/>
          </p:nvSpPr>
          <p:spPr>
            <a:xfrm>
              <a:off x="1882" y="1515"/>
              <a:ext cx="3341" cy="327"/>
            </a:xfrm>
            <a:prstGeom prst="rect">
              <a:avLst/>
            </a:prstGeom>
            <a:noFill/>
            <a:ln w="9525">
              <a:noFill/>
            </a:ln>
          </p:spPr>
          <p:txBody>
            <a:bodyPr anchor="t" anchorCtr="0">
              <a:spAutoFit/>
            </a:bodyPr>
            <a:p>
              <a:pPr eaLnBrk="0" hangingPunct="0"/>
              <a:r>
                <a:rPr lang="zh-CN" altLang="en-US" sz="2800" dirty="0">
                  <a:solidFill>
                    <a:srgbClr val="000066"/>
                  </a:solidFill>
                  <a:latin typeface="Times New Roman" panose="02020603050405020304" pitchFamily="18" charset="0"/>
                  <a:ea typeface="黑体" panose="02010609060101010101" pitchFamily="49" charset="-122"/>
                </a:rPr>
                <a:t>工作考核，满分</a:t>
              </a:r>
              <a:r>
                <a:rPr lang="en-US" altLang="zh-CN" sz="2800" dirty="0">
                  <a:solidFill>
                    <a:srgbClr val="000066"/>
                  </a:solidFill>
                  <a:latin typeface="Times New Roman" panose="02020603050405020304" pitchFamily="18" charset="0"/>
                  <a:ea typeface="黑体" panose="02010609060101010101" pitchFamily="49" charset="-122"/>
                </a:rPr>
                <a:t>60</a:t>
              </a:r>
              <a:r>
                <a:rPr lang="zh-CN" altLang="en-US" sz="2800" dirty="0">
                  <a:solidFill>
                    <a:srgbClr val="000066"/>
                  </a:solidFill>
                  <a:latin typeface="Times New Roman" panose="02020603050405020304" pitchFamily="18" charset="0"/>
                  <a:ea typeface="黑体" panose="02010609060101010101" pitchFamily="49" charset="-122"/>
                </a:rPr>
                <a:t>分</a:t>
              </a:r>
              <a:endParaRPr lang="zh-CN" altLang="en-US" sz="2800" dirty="0">
                <a:solidFill>
                  <a:srgbClr val="000066"/>
                </a:solidFill>
                <a:latin typeface="Times New Roman" panose="02020603050405020304" pitchFamily="18" charset="0"/>
                <a:ea typeface="黑体" panose="02010609060101010101" pitchFamily="49" charset="-122"/>
              </a:endParaRPr>
            </a:p>
          </p:txBody>
        </p:sp>
        <p:sp>
          <p:nvSpPr>
            <p:cNvPr id="32777" name="AutoShape 8"/>
            <p:cNvSpPr>
              <a:spLocks noChangeArrowheads="1"/>
            </p:cNvSpPr>
            <p:nvPr/>
          </p:nvSpPr>
          <p:spPr bwMode="auto">
            <a:xfrm>
              <a:off x="793" y="2222"/>
              <a:ext cx="4546" cy="680"/>
            </a:xfrm>
            <a:prstGeom prst="roundRect">
              <a:avLst>
                <a:gd name="adj" fmla="val 10889"/>
              </a:avLst>
            </a:prstGeom>
            <a:gradFill rotWithShape="1">
              <a:gsLst>
                <a:gs pos="0">
                  <a:srgbClr val="F2F2F2"/>
                </a:gs>
                <a:gs pos="50000">
                  <a:srgbClr val="DDDDDD"/>
                </a:gs>
                <a:gs pos="100000">
                  <a:srgbClr val="F2F2F2"/>
                </a:gs>
              </a:gsLst>
              <a:lin ang="189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rgbClr val="000066"/>
                </a:solidFill>
                <a:effectLst/>
                <a:uLnTx/>
                <a:uFillTx/>
                <a:latin typeface="Times New Roman" panose="02020603050405020304" pitchFamily="18" charset="0"/>
                <a:ea typeface="楷体" panose="02010609060101010101" pitchFamily="49" charset="-122"/>
                <a:cs typeface="+mn-cs"/>
              </a:endParaRPr>
            </a:p>
          </p:txBody>
        </p:sp>
        <p:sp>
          <p:nvSpPr>
            <p:cNvPr id="24585" name="AutoShape 9"/>
            <p:cNvSpPr/>
            <p:nvPr/>
          </p:nvSpPr>
          <p:spPr>
            <a:xfrm>
              <a:off x="839" y="2296"/>
              <a:ext cx="878" cy="556"/>
            </a:xfrm>
            <a:prstGeom prst="roundRect">
              <a:avLst>
                <a:gd name="adj" fmla="val 11921"/>
              </a:avLst>
            </a:prstGeom>
            <a:gradFill rotWithShape="1">
              <a:gsLst>
                <a:gs pos="0">
                  <a:srgbClr val="FFFF99"/>
                </a:gs>
                <a:gs pos="100000">
                  <a:srgbClr val="FF9933"/>
                </a:gs>
              </a:gsLst>
              <a:lin ang="5400000" scaled="1"/>
              <a:tileRect/>
            </a:gradFill>
            <a:ln w="38100" cap="flat" cmpd="sng">
              <a:solidFill>
                <a:schemeClr val="bg1"/>
              </a:solidFill>
              <a:prstDash val="solid"/>
              <a:round/>
              <a:headEnd type="none" w="med" len="med"/>
              <a:tailEnd type="none" w="med" len="med"/>
            </a:ln>
          </p:spPr>
          <p:txBody>
            <a:bodyPr wrap="none" anchor="ctr" anchorCtr="0"/>
            <a:p>
              <a:endParaRPr lang="zh-CN" altLang="en-US" sz="2800" dirty="0">
                <a:solidFill>
                  <a:srgbClr val="000066"/>
                </a:solidFill>
                <a:latin typeface="Times New Roman" panose="02020603050405020304" pitchFamily="18" charset="0"/>
                <a:ea typeface="楷体" panose="02010609060101010101" pitchFamily="49" charset="-122"/>
              </a:endParaRPr>
            </a:p>
          </p:txBody>
        </p:sp>
        <p:sp>
          <p:nvSpPr>
            <p:cNvPr id="24586" name="Freeform 10"/>
            <p:cNvSpPr/>
            <p:nvPr/>
          </p:nvSpPr>
          <p:spPr>
            <a:xfrm>
              <a:off x="930" y="2341"/>
              <a:ext cx="438" cy="279"/>
            </a:xfrm>
            <a:custGeom>
              <a:avLst/>
              <a:gdLst/>
              <a:ahLst/>
              <a:cxnLst>
                <a:cxn ang="0">
                  <a:pos x="2" y="0"/>
                </a:cxn>
                <a:cxn ang="0">
                  <a:pos x="0" y="0"/>
                </a:cxn>
                <a:cxn ang="0">
                  <a:pos x="0" y="0"/>
                </a:cxn>
                <a:cxn ang="0">
                  <a:pos x="3" y="0"/>
                </a:cxn>
                <a:cxn ang="0">
                  <a:pos x="11" y="0"/>
                </a:cxn>
                <a:cxn ang="0">
                  <a:pos x="2"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3DAFB"/>
                </a:gs>
                <a:gs pos="100000">
                  <a:schemeClr val="hlink">
                    <a:alpha val="0"/>
                  </a:schemeClr>
                </a:gs>
              </a:gsLst>
              <a:lin ang="18900000" scaled="1"/>
              <a:tileRect/>
            </a:gradFill>
            <a:ln w="9525">
              <a:noFill/>
            </a:ln>
          </p:spPr>
          <p:txBody>
            <a:bodyPr/>
            <a:p>
              <a:endParaRPr lang="zh-CN" altLang="en-US"/>
            </a:p>
          </p:txBody>
        </p:sp>
        <p:sp>
          <p:nvSpPr>
            <p:cNvPr id="311308" name="Text Box 11"/>
            <p:cNvSpPr txBox="1">
              <a:spLocks noChangeArrowheads="1"/>
            </p:cNvSpPr>
            <p:nvPr/>
          </p:nvSpPr>
          <p:spPr bwMode="auto">
            <a:xfrm>
              <a:off x="1066" y="2387"/>
              <a:ext cx="408" cy="327"/>
            </a:xfrm>
            <a:prstGeom prst="rect">
              <a:avLst/>
            </a:prstGeom>
            <a:noFill/>
            <a:ln w="9525">
              <a:noFill/>
              <a:miter lim="800000"/>
            </a:ln>
            <a:effectLst/>
          </p:spPr>
          <p:txBody>
            <a:bodyPr>
              <a:spAutoFit/>
            </a:bodyPr>
            <a:lstStyle/>
            <a:p>
              <a:pPr marR="0" algn="ctr" defTabSz="914400" eaLnBrk="0" hangingPunct="0">
                <a:buClrTx/>
                <a:buSzTx/>
                <a:buFontTx/>
                <a:buNone/>
                <a:defRPr/>
              </a:pPr>
              <a:r>
                <a:rPr kumimoji="0" lang="zh-CN" altLang="en-US" sz="2800" kern="1200" cap="none" spc="0" normalizeH="0" baseline="0" noProof="0">
                  <a:solidFill>
                    <a:srgbClr val="000066"/>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二</a:t>
              </a:r>
              <a:endParaRPr kumimoji="0" lang="zh-CN" altLang="en-US" sz="2800" kern="1200" cap="none" spc="0" normalizeH="0" baseline="0" noProof="0">
                <a:solidFill>
                  <a:srgbClr val="000066"/>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24588" name="Text Box 12"/>
            <p:cNvSpPr txBox="1"/>
            <p:nvPr/>
          </p:nvSpPr>
          <p:spPr>
            <a:xfrm>
              <a:off x="1852" y="2423"/>
              <a:ext cx="3341" cy="327"/>
            </a:xfrm>
            <a:prstGeom prst="rect">
              <a:avLst/>
            </a:prstGeom>
            <a:noFill/>
            <a:ln w="9525">
              <a:noFill/>
            </a:ln>
          </p:spPr>
          <p:txBody>
            <a:bodyPr anchor="t" anchorCtr="0">
              <a:spAutoFit/>
            </a:bodyPr>
            <a:p>
              <a:pPr eaLnBrk="0" hangingPunct="0"/>
              <a:r>
                <a:rPr lang="zh-CN" altLang="en-US" sz="2800" dirty="0">
                  <a:solidFill>
                    <a:srgbClr val="000066"/>
                  </a:solidFill>
                  <a:latin typeface="Times New Roman" panose="02020603050405020304" pitchFamily="18" charset="0"/>
                  <a:ea typeface="黑体" panose="02010609060101010101" pitchFamily="49" charset="-122"/>
                </a:rPr>
                <a:t>质量安全水平，满分</a:t>
              </a:r>
              <a:r>
                <a:rPr lang="en-US" altLang="zh-CN" sz="2800" dirty="0">
                  <a:solidFill>
                    <a:srgbClr val="000066"/>
                  </a:solidFill>
                  <a:latin typeface="Times New Roman" panose="02020603050405020304" pitchFamily="18" charset="0"/>
                  <a:ea typeface="黑体" panose="02010609060101010101" pitchFamily="49" charset="-122"/>
                </a:rPr>
                <a:t>20</a:t>
              </a:r>
              <a:r>
                <a:rPr lang="zh-CN" altLang="en-US" sz="2800" dirty="0">
                  <a:solidFill>
                    <a:srgbClr val="000066"/>
                  </a:solidFill>
                  <a:latin typeface="Times New Roman" panose="02020603050405020304" pitchFamily="18" charset="0"/>
                  <a:ea typeface="黑体" panose="02010609060101010101" pitchFamily="49" charset="-122"/>
                </a:rPr>
                <a:t>分</a:t>
              </a:r>
              <a:endParaRPr lang="en-US" altLang="zh-CN" sz="2800" dirty="0">
                <a:solidFill>
                  <a:srgbClr val="000066"/>
                </a:solidFill>
                <a:latin typeface="Times New Roman" panose="02020603050405020304" pitchFamily="18" charset="0"/>
                <a:ea typeface="黑体" panose="02010609060101010101" pitchFamily="49" charset="-122"/>
              </a:endParaRPr>
            </a:p>
          </p:txBody>
        </p:sp>
        <p:sp>
          <p:nvSpPr>
            <p:cNvPr id="32782" name="AutoShape 13">
              <a:hlinkClick r:id="" action="ppaction://noaction"/>
            </p:cNvPr>
            <p:cNvSpPr>
              <a:spLocks noChangeArrowheads="1"/>
            </p:cNvSpPr>
            <p:nvPr/>
          </p:nvSpPr>
          <p:spPr bwMode="auto">
            <a:xfrm>
              <a:off x="793" y="3158"/>
              <a:ext cx="4546" cy="680"/>
            </a:xfrm>
            <a:prstGeom prst="roundRect">
              <a:avLst>
                <a:gd name="adj" fmla="val 10889"/>
              </a:avLst>
            </a:prstGeom>
            <a:gradFill rotWithShape="1">
              <a:gsLst>
                <a:gs pos="0">
                  <a:srgbClr val="EEEEEE"/>
                </a:gs>
                <a:gs pos="50000">
                  <a:srgbClr val="DDDDDD"/>
                </a:gs>
                <a:gs pos="100000">
                  <a:srgbClr val="EEEEEE"/>
                </a:gs>
              </a:gsLst>
              <a:lin ang="18900000" scaled="1"/>
            </a:gradFill>
            <a:ln w="38100">
              <a:solidFill>
                <a:srgbClr val="FFFFFF"/>
              </a:solidFill>
              <a:round/>
            </a:ln>
            <a:effectLst>
              <a:outerShdw dist="135003" dir="2928844"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srgbClr val="000066"/>
                </a:solidFill>
                <a:effectLst/>
                <a:uLnTx/>
                <a:uFillTx/>
                <a:latin typeface="Times New Roman" panose="02020603050405020304" pitchFamily="18" charset="0"/>
                <a:ea typeface="楷体" panose="02010609060101010101" pitchFamily="49" charset="-122"/>
                <a:cs typeface="+mn-cs"/>
              </a:endParaRPr>
            </a:p>
          </p:txBody>
        </p:sp>
        <p:sp>
          <p:nvSpPr>
            <p:cNvPr id="24590" name="AutoShape 14"/>
            <p:cNvSpPr/>
            <p:nvPr/>
          </p:nvSpPr>
          <p:spPr>
            <a:xfrm>
              <a:off x="884" y="3248"/>
              <a:ext cx="878" cy="556"/>
            </a:xfrm>
            <a:prstGeom prst="roundRect">
              <a:avLst>
                <a:gd name="adj" fmla="val 11921"/>
              </a:avLst>
            </a:prstGeom>
            <a:solidFill>
              <a:srgbClr val="0000FF"/>
            </a:solidFill>
            <a:ln w="38100" cap="flat" cmpd="sng">
              <a:solidFill>
                <a:schemeClr val="bg1"/>
              </a:solidFill>
              <a:prstDash val="solid"/>
              <a:round/>
              <a:headEnd type="none" w="med" len="med"/>
              <a:tailEnd type="none" w="med" len="med"/>
            </a:ln>
          </p:spPr>
          <p:txBody>
            <a:bodyPr wrap="none" anchor="ctr" anchorCtr="0"/>
            <a:p>
              <a:endParaRPr lang="zh-CN" altLang="en-US" sz="2800" dirty="0">
                <a:solidFill>
                  <a:srgbClr val="000066"/>
                </a:solidFill>
                <a:latin typeface="Times New Roman" panose="02020603050405020304" pitchFamily="18" charset="0"/>
                <a:ea typeface="楷体" panose="02010609060101010101" pitchFamily="49" charset="-122"/>
              </a:endParaRPr>
            </a:p>
          </p:txBody>
        </p:sp>
        <p:sp>
          <p:nvSpPr>
            <p:cNvPr id="24591" name="Freeform 15"/>
            <p:cNvSpPr/>
            <p:nvPr/>
          </p:nvSpPr>
          <p:spPr>
            <a:xfrm>
              <a:off x="915" y="3265"/>
              <a:ext cx="438" cy="279"/>
            </a:xfrm>
            <a:custGeom>
              <a:avLst/>
              <a:gdLst/>
              <a:ahLst/>
              <a:cxnLst>
                <a:cxn ang="0">
                  <a:pos x="2" y="0"/>
                </a:cxn>
                <a:cxn ang="0">
                  <a:pos x="0" y="0"/>
                </a:cxn>
                <a:cxn ang="0">
                  <a:pos x="0" y="0"/>
                </a:cxn>
                <a:cxn ang="0">
                  <a:pos x="3" y="0"/>
                </a:cxn>
                <a:cxn ang="0">
                  <a:pos x="11" y="0"/>
                </a:cxn>
                <a:cxn ang="0">
                  <a:pos x="2" y="0"/>
                </a:cxn>
              </a:cxnLst>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3D3FF"/>
                </a:gs>
                <a:gs pos="100000">
                  <a:schemeClr val="folHlink">
                    <a:alpha val="0"/>
                  </a:schemeClr>
                </a:gs>
              </a:gsLst>
              <a:lin ang="18900000" scaled="1"/>
              <a:tileRect/>
            </a:gradFill>
            <a:ln w="9525">
              <a:noFill/>
            </a:ln>
          </p:spPr>
          <p:txBody>
            <a:bodyPr/>
            <a:p>
              <a:endParaRPr lang="zh-CN" altLang="en-US"/>
            </a:p>
          </p:txBody>
        </p:sp>
        <p:sp>
          <p:nvSpPr>
            <p:cNvPr id="311313" name="Text Box 16"/>
            <p:cNvSpPr txBox="1">
              <a:spLocks noChangeArrowheads="1"/>
            </p:cNvSpPr>
            <p:nvPr/>
          </p:nvSpPr>
          <p:spPr bwMode="auto">
            <a:xfrm>
              <a:off x="1146" y="3375"/>
              <a:ext cx="340" cy="327"/>
            </a:xfrm>
            <a:prstGeom prst="rect">
              <a:avLst/>
            </a:prstGeom>
            <a:noFill/>
            <a:ln w="9525">
              <a:noFill/>
              <a:miter lim="800000"/>
            </a:ln>
            <a:effectLst/>
          </p:spPr>
          <p:txBody>
            <a:bodyPr wrap="none">
              <a:spAutoFit/>
            </a:bodyPr>
            <a:lstStyle/>
            <a:p>
              <a:pPr marR="0" algn="ctr" defTabSz="914400" eaLnBrk="0" hangingPunct="0">
                <a:buClrTx/>
                <a:buSzTx/>
                <a:buFontTx/>
                <a:buNone/>
                <a:defRPr/>
              </a:pPr>
              <a:r>
                <a:rPr kumimoji="0" lang="zh-CN" altLang="en-US" sz="2800" kern="1200" cap="none" spc="0" normalizeH="0" baseline="0" noProof="0">
                  <a:solidFill>
                    <a:srgbClr val="000066"/>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三</a:t>
              </a:r>
              <a:endParaRPr kumimoji="0" lang="zh-CN" altLang="en-US" sz="2800" kern="1200" cap="none" spc="0" normalizeH="0" baseline="0" noProof="0">
                <a:solidFill>
                  <a:srgbClr val="000066"/>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24593" name="Text Box 17"/>
            <p:cNvSpPr txBox="1"/>
            <p:nvPr/>
          </p:nvSpPr>
          <p:spPr>
            <a:xfrm>
              <a:off x="1882" y="3375"/>
              <a:ext cx="3341" cy="327"/>
            </a:xfrm>
            <a:prstGeom prst="rect">
              <a:avLst/>
            </a:prstGeom>
            <a:noFill/>
            <a:ln w="9525">
              <a:noFill/>
            </a:ln>
          </p:spPr>
          <p:txBody>
            <a:bodyPr anchor="t" anchorCtr="0">
              <a:spAutoFit/>
            </a:bodyPr>
            <a:p>
              <a:pPr eaLnBrk="0" hangingPunct="0"/>
              <a:r>
                <a:rPr lang="zh-CN" altLang="en-US" sz="2800" dirty="0">
                  <a:solidFill>
                    <a:srgbClr val="000066"/>
                  </a:solidFill>
                  <a:latin typeface="Times New Roman" panose="02020603050405020304" pitchFamily="18" charset="0"/>
                  <a:ea typeface="黑体" panose="02010609060101010101" pitchFamily="49" charset="-122"/>
                </a:rPr>
                <a:t>群众满意度，满分</a:t>
              </a:r>
              <a:r>
                <a:rPr lang="en-US" altLang="zh-CN" sz="2800" dirty="0">
                  <a:solidFill>
                    <a:srgbClr val="000066"/>
                  </a:solidFill>
                  <a:latin typeface="Times New Roman" panose="02020603050405020304" pitchFamily="18" charset="0"/>
                  <a:ea typeface="黑体" panose="02010609060101010101" pitchFamily="49" charset="-122"/>
                </a:rPr>
                <a:t>20</a:t>
              </a:r>
              <a:r>
                <a:rPr lang="zh-CN" altLang="en-US" sz="2800" dirty="0">
                  <a:solidFill>
                    <a:srgbClr val="000066"/>
                  </a:solidFill>
                  <a:latin typeface="Times New Roman" panose="02020603050405020304" pitchFamily="18" charset="0"/>
                  <a:ea typeface="黑体" panose="02010609060101010101" pitchFamily="49" charset="-122"/>
                </a:rPr>
                <a:t>分</a:t>
              </a:r>
              <a:endParaRPr lang="zh-CN" altLang="en-US" sz="2800" dirty="0">
                <a:solidFill>
                  <a:srgbClr val="000066"/>
                </a:solidFill>
                <a:latin typeface="Times New Roman" panose="02020603050405020304" pitchFamily="18" charset="0"/>
                <a:ea typeface="黑体" panose="02010609060101010101" pitchFamily="49" charset="-122"/>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p:txBody>
          <a:bodyPr vert="horz" wrap="square" lIns="91440" tIns="45720" rIns="91440" bIns="45720" anchor="ctr" anchorCtr="0"/>
          <a:p>
            <a:pPr>
              <a:buNone/>
            </a:pPr>
            <a:r>
              <a:rPr lang="zh-CN" altLang="en-US" dirty="0">
                <a:solidFill>
                  <a:srgbClr val="C00000"/>
                </a:solidFill>
                <a:latin typeface="Verdana" panose="020B0604030504040204" pitchFamily="34" charset="0"/>
                <a:ea typeface="宋体" panose="02010600030101010101" pitchFamily="2" charset="-122"/>
              </a:rPr>
              <a:t>创建考核达标的主要内容</a:t>
            </a:r>
            <a:endParaRPr lang="zh-CN" altLang="en-US" dirty="0"/>
          </a:p>
        </p:txBody>
      </p:sp>
      <p:sp>
        <p:nvSpPr>
          <p:cNvPr id="25602" name="内容占位符 2"/>
          <p:cNvSpPr>
            <a:spLocks noGrp="1"/>
          </p:cNvSpPr>
          <p:nvPr>
            <p:ph idx="1"/>
          </p:nvPr>
        </p:nvSpPr>
        <p:spPr>
          <a:xfrm>
            <a:off x="762000" y="1371600"/>
            <a:ext cx="8253095" cy="5082540"/>
          </a:xfrm>
        </p:spPr>
        <p:txBody>
          <a:bodyPr vert="horz" wrap="square" lIns="91440" tIns="45720" rIns="91440" bIns="45720" anchor="t" anchorCtr="0"/>
          <a:p>
            <a:pPr marL="0" indent="0" latinLnBrk="0">
              <a:lnSpc>
                <a:spcPct val="150000"/>
              </a:lnSpc>
              <a:spcBef>
                <a:spcPts val="0"/>
              </a:spcBef>
              <a:buNone/>
            </a:pPr>
            <a:r>
              <a:rPr lang="en-US" altLang="zh-CN" sz="2800"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rPr>
              <a:t>          </a:t>
            </a:r>
            <a:r>
              <a:rPr lang="zh-CN" altLang="en-US" sz="2800"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rPr>
              <a:t>工作考核，共分八大项，</a:t>
            </a:r>
            <a:r>
              <a:rPr lang="en-US" altLang="zh-CN" sz="2800"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rPr>
              <a:t>50</a:t>
            </a:r>
            <a:r>
              <a:rPr lang="zh-CN" altLang="en-US" sz="2800"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rPr>
              <a:t>个小项</a:t>
            </a:r>
            <a:endParaRPr lang="en-US" altLang="zh-CN" sz="2800"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endParaRPr>
          </a:p>
          <a:p>
            <a:pPr latinLnBrk="0">
              <a:lnSpc>
                <a:spcPct val="150000"/>
              </a:lnSpc>
              <a:spcBef>
                <a:spcPts val="0"/>
              </a:spcBef>
            </a:pPr>
            <a:r>
              <a:rPr lang="en-US" altLang="zh-CN" sz="2800"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（一）地方政府属地管理责任 ，</a:t>
            </a:r>
            <a:r>
              <a:rPr lang="en-US" altLang="zh-CN" sz="2800" b="1" dirty="0">
                <a:latin typeface="仿宋" panose="02010609060101010101" pitchFamily="49" charset="-122"/>
                <a:ea typeface="仿宋" panose="02010609060101010101" pitchFamily="49" charset="-122"/>
              </a:rPr>
              <a:t>8</a:t>
            </a:r>
            <a:r>
              <a:rPr lang="zh-CN" altLang="en-US" sz="2800" b="1" dirty="0">
                <a:latin typeface="仿宋" panose="02010609060101010101" pitchFamily="49" charset="-122"/>
                <a:ea typeface="仿宋" panose="02010609060101010101" pitchFamily="49" charset="-122"/>
              </a:rPr>
              <a:t>小项</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（二）生产经营者主体责任 ，</a:t>
            </a:r>
            <a:r>
              <a:rPr lang="en-US" altLang="zh-CN" sz="2800" b="1" dirty="0">
                <a:latin typeface="仿宋" panose="02010609060101010101" pitchFamily="49" charset="-122"/>
                <a:ea typeface="仿宋" panose="02010609060101010101" pitchFamily="49" charset="-122"/>
              </a:rPr>
              <a:t>9</a:t>
            </a:r>
            <a:r>
              <a:rPr lang="zh-CN" altLang="en-US" sz="2800" b="1" dirty="0">
                <a:latin typeface="仿宋" panose="02010609060101010101" pitchFamily="49" charset="-122"/>
                <a:ea typeface="仿宋" panose="02010609060101010101" pitchFamily="49" charset="-122"/>
              </a:rPr>
              <a:t>小项</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（三）农业投入品监管 ，</a:t>
            </a:r>
            <a:r>
              <a:rPr lang="en-US" altLang="zh-CN" sz="2800" b="1" dirty="0">
                <a:latin typeface="仿宋" panose="02010609060101010101" pitchFamily="49" charset="-122"/>
                <a:ea typeface="仿宋" panose="02010609060101010101" pitchFamily="49" charset="-122"/>
              </a:rPr>
              <a:t>6</a:t>
            </a:r>
            <a:r>
              <a:rPr lang="zh-CN" altLang="en-US" sz="2800" b="1" dirty="0">
                <a:latin typeface="仿宋" panose="02010609060101010101" pitchFamily="49" charset="-122"/>
                <a:ea typeface="仿宋" panose="02010609060101010101" pitchFamily="49" charset="-122"/>
              </a:rPr>
              <a:t>小项</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（四）农产品质量安全监测，</a:t>
            </a:r>
            <a:r>
              <a:rPr lang="en-US" altLang="zh-CN" sz="2800" b="1" dirty="0">
                <a:latin typeface="仿宋" panose="02010609060101010101" pitchFamily="49" charset="-122"/>
                <a:ea typeface="仿宋" panose="02010609060101010101" pitchFamily="49" charset="-122"/>
              </a:rPr>
              <a:t>3</a:t>
            </a:r>
            <a:r>
              <a:rPr lang="zh-CN" altLang="en-US" sz="2800" b="1" dirty="0">
                <a:latin typeface="仿宋" panose="02010609060101010101" pitchFamily="49" charset="-122"/>
                <a:ea typeface="仿宋" panose="02010609060101010101" pitchFamily="49" charset="-122"/>
              </a:rPr>
              <a:t>小项</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（五）农产品质量安全执法 ，</a:t>
            </a:r>
            <a:r>
              <a:rPr lang="en-US" altLang="zh-CN" sz="2800" b="1" dirty="0">
                <a:latin typeface="仿宋" panose="02010609060101010101" pitchFamily="49" charset="-122"/>
                <a:ea typeface="仿宋" panose="02010609060101010101" pitchFamily="49" charset="-122"/>
              </a:rPr>
              <a:t>6</a:t>
            </a:r>
            <a:r>
              <a:rPr lang="zh-CN" altLang="en-US" sz="2800" b="1" dirty="0">
                <a:latin typeface="仿宋" panose="02010609060101010101" pitchFamily="49" charset="-122"/>
                <a:ea typeface="仿宋" panose="02010609060101010101" pitchFamily="49" charset="-122"/>
              </a:rPr>
              <a:t>小项</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（六）农产品标准化生产 ，</a:t>
            </a:r>
            <a:r>
              <a:rPr lang="en-US" altLang="zh-CN" sz="2800" b="1" dirty="0">
                <a:latin typeface="仿宋" panose="02010609060101010101" pitchFamily="49" charset="-122"/>
                <a:ea typeface="仿宋" panose="02010609060101010101" pitchFamily="49" charset="-122"/>
              </a:rPr>
              <a:t>6</a:t>
            </a:r>
            <a:r>
              <a:rPr lang="zh-CN" altLang="en-US" sz="2800" b="1" dirty="0">
                <a:latin typeface="仿宋" panose="02010609060101010101" pitchFamily="49" charset="-122"/>
                <a:ea typeface="仿宋" panose="02010609060101010101" pitchFamily="49" charset="-122"/>
              </a:rPr>
              <a:t>小项</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（七）质量安全监管体系 ，</a:t>
            </a:r>
            <a:r>
              <a:rPr lang="en-US" altLang="zh-CN" sz="2800" b="1" dirty="0">
                <a:latin typeface="仿宋" panose="02010609060101010101" pitchFamily="49" charset="-122"/>
                <a:ea typeface="仿宋" panose="02010609060101010101" pitchFamily="49" charset="-122"/>
              </a:rPr>
              <a:t>8</a:t>
            </a:r>
            <a:r>
              <a:rPr lang="zh-CN" altLang="en-US" sz="2800" b="1" dirty="0">
                <a:latin typeface="仿宋" panose="02010609060101010101" pitchFamily="49" charset="-122"/>
                <a:ea typeface="仿宋" panose="02010609060101010101" pitchFamily="49" charset="-122"/>
              </a:rPr>
              <a:t>小项</a:t>
            </a:r>
            <a:endParaRPr lang="en-US" altLang="zh-CN" sz="2800" b="1" dirty="0">
              <a:latin typeface="仿宋" panose="02010609060101010101" pitchFamily="49" charset="-122"/>
              <a:ea typeface="仿宋" panose="02010609060101010101" pitchFamily="49" charset="-122"/>
            </a:endParaRPr>
          </a:p>
          <a:p>
            <a:r>
              <a:rPr lang="en-US" altLang="zh-CN" sz="2800" b="1" dirty="0">
                <a:latin typeface="仿宋" panose="02010609060101010101" pitchFamily="49" charset="-122"/>
                <a:ea typeface="仿宋" panose="02010609060101010101" pitchFamily="49" charset="-122"/>
              </a:rPr>
              <a:t>   </a:t>
            </a:r>
            <a:r>
              <a:rPr lang="zh-CN" altLang="en-US" sz="2800" b="1" dirty="0">
                <a:latin typeface="仿宋" panose="02010609060101010101" pitchFamily="49" charset="-122"/>
                <a:ea typeface="仿宋" panose="02010609060101010101" pitchFamily="49" charset="-122"/>
              </a:rPr>
              <a:t>（八）质量安全制度机制 ，</a:t>
            </a:r>
            <a:r>
              <a:rPr lang="en-US" altLang="zh-CN" sz="2800" b="1" dirty="0">
                <a:latin typeface="仿宋" panose="02010609060101010101" pitchFamily="49" charset="-122"/>
                <a:ea typeface="仿宋" panose="02010609060101010101" pitchFamily="49" charset="-122"/>
              </a:rPr>
              <a:t>4</a:t>
            </a:r>
            <a:r>
              <a:rPr lang="zh-CN" altLang="en-US" sz="2800" b="1" dirty="0">
                <a:latin typeface="仿宋" panose="02010609060101010101" pitchFamily="49" charset="-122"/>
                <a:ea typeface="仿宋" panose="02010609060101010101" pitchFamily="49" charset="-122"/>
              </a:rPr>
              <a:t>小项</a:t>
            </a:r>
            <a:endParaRPr lang="zh-CN" altLang="en-US" sz="2800" b="1" dirty="0">
              <a:latin typeface="仿宋" panose="02010609060101010101" pitchFamily="49" charset="-122"/>
              <a:ea typeface="仿宋" panose="02010609060101010101" pitchFamily="49"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2"/>
          <p:cNvSpPr>
            <a:spLocks noGrp="1"/>
          </p:cNvSpPr>
          <p:nvPr>
            <p:ph type="title"/>
          </p:nvPr>
        </p:nvSpPr>
        <p:spPr>
          <a:xfrm>
            <a:off x="0" y="228600"/>
            <a:ext cx="85344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地方政府属地管理责任</a:t>
            </a:r>
            <a:r>
              <a:rPr lang="zh-CN" altLang="en-US" sz="4800" dirty="0">
                <a:ea typeface="宋体" panose="02010600030101010101" pitchFamily="2" charset="-122"/>
              </a:rPr>
              <a:t> </a:t>
            </a:r>
            <a:r>
              <a:rPr lang="en-US" altLang="zh-CN" sz="4800" dirty="0">
                <a:ea typeface="宋体" panose="02010600030101010101" pitchFamily="2" charset="-122"/>
              </a:rPr>
              <a:t>  </a:t>
            </a:r>
            <a:r>
              <a:rPr lang="en-US" altLang="zh-CN" sz="1800" dirty="0">
                <a:ea typeface="宋体" panose="02010600030101010101" pitchFamily="2" charset="-122"/>
              </a:rPr>
              <a:t>4</a:t>
            </a:r>
            <a:endParaRPr lang="en-US" altLang="zh-CN" sz="1800" dirty="0">
              <a:ea typeface="宋体" panose="02010600030101010101" pitchFamily="2" charset="-122"/>
            </a:endParaRPr>
          </a:p>
        </p:txBody>
      </p:sp>
      <p:sp>
        <p:nvSpPr>
          <p:cNvPr id="26626" name="Rectangle 3"/>
          <p:cNvSpPr>
            <a:spLocks noGrp="1"/>
          </p:cNvSpPr>
          <p:nvPr>
            <p:ph idx="1"/>
          </p:nvPr>
        </p:nvSpPr>
        <p:spPr>
          <a:xfrm>
            <a:off x="304800" y="1097280"/>
            <a:ext cx="8685213" cy="5235575"/>
          </a:xfrm>
        </p:spPr>
        <p:txBody>
          <a:bodyPr vert="horz" wrap="square" lIns="91440" tIns="45720" rIns="91440" bIns="45720" anchor="t" anchorCtr="0"/>
          <a:p>
            <a:pPr eaLnBrk="1" latinLnBrk="0" hangingPunct="1">
              <a:lnSpc>
                <a:spcPct val="150000"/>
              </a:lnSpc>
              <a:spcBef>
                <a:spcPct val="0"/>
              </a:spcBef>
              <a:buNone/>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rPr>
              <a:t>（一）组织领导：</a:t>
            </a:r>
            <a:r>
              <a:rPr lang="en-US" altLang="zh-CN" sz="2800" dirty="0">
                <a:latin typeface="仿宋" panose="02010609060101010101" pitchFamily="49" charset="-122"/>
                <a:ea typeface="仿宋" panose="02010609060101010101" pitchFamily="49" charset="-122"/>
              </a:rPr>
              <a:t>1.</a:t>
            </a:r>
            <a:r>
              <a:rPr lang="zh-CN" altLang="en-US" sz="2800" dirty="0">
                <a:latin typeface="仿宋" panose="02010609060101010101" pitchFamily="49" charset="-122"/>
                <a:ea typeface="仿宋" panose="02010609060101010101" pitchFamily="49" charset="-122"/>
              </a:rPr>
              <a:t>成立由</a:t>
            </a:r>
            <a:r>
              <a:rPr lang="zh-CN" altLang="en-US" sz="2800" b="1" dirty="0">
                <a:solidFill>
                  <a:srgbClr val="C00000"/>
                </a:solidFill>
                <a:latin typeface="仿宋" panose="02010609060101010101" pitchFamily="49" charset="-122"/>
                <a:ea typeface="仿宋" panose="02010609060101010101" pitchFamily="49" charset="-122"/>
              </a:rPr>
              <a:t>主要领导</a:t>
            </a:r>
            <a:r>
              <a:rPr lang="zh-CN" altLang="en-US" sz="2800" dirty="0">
                <a:latin typeface="仿宋" panose="02010609060101010101" pitchFamily="49" charset="-122"/>
                <a:ea typeface="仿宋" panose="02010609060101010101" pitchFamily="49" charset="-122"/>
              </a:rPr>
              <a:t>牵头的农产品质量安全工作领导机构；</a:t>
            </a:r>
            <a:r>
              <a:rPr lang="en-US" altLang="zh-CN" sz="2800" dirty="0">
                <a:latin typeface="仿宋" panose="02010609060101010101" pitchFamily="49" charset="-122"/>
                <a:ea typeface="仿宋" panose="02010609060101010101" pitchFamily="49" charset="-122"/>
              </a:rPr>
              <a:t>2.</a:t>
            </a:r>
            <a:r>
              <a:rPr lang="zh-CN" altLang="en-US" sz="2800" dirty="0">
                <a:latin typeface="仿宋" panose="02010609060101010101" pitchFamily="49" charset="-122"/>
                <a:ea typeface="仿宋" panose="02010609060101010101" pitchFamily="49" charset="-122"/>
              </a:rPr>
              <a:t>领导机构内的相关各</a:t>
            </a:r>
            <a:r>
              <a:rPr lang="zh-CN" altLang="en-US" sz="2800" dirty="0">
                <a:solidFill>
                  <a:srgbClr val="333333"/>
                </a:solidFill>
                <a:latin typeface="仿宋" panose="02010609060101010101" pitchFamily="49" charset="-122"/>
                <a:ea typeface="仿宋" panose="02010609060101010101" pitchFamily="49" charset="-122"/>
              </a:rPr>
              <a:t>部门</a:t>
            </a:r>
            <a:r>
              <a:rPr lang="zh-CN" altLang="en-US" sz="2800" dirty="0">
                <a:latin typeface="仿宋" panose="02010609060101010101" pitchFamily="49" charset="-122"/>
                <a:ea typeface="仿宋" panose="02010609060101010101" pitchFamily="49" charset="-122"/>
              </a:rPr>
              <a:t>的职责清晰；</a:t>
            </a:r>
            <a:endParaRPr lang="zh-CN" altLang="en-US" sz="2800" dirty="0">
              <a:latin typeface="仿宋" panose="02010609060101010101" pitchFamily="49" charset="-122"/>
              <a:ea typeface="仿宋" panose="02010609060101010101" pitchFamily="49" charset="-122"/>
            </a:endParaRPr>
          </a:p>
          <a:p>
            <a:pPr eaLnBrk="1" latinLnBrk="0" hangingPunct="1">
              <a:lnSpc>
                <a:spcPct val="150000"/>
              </a:lnSpc>
              <a:spcBef>
                <a:spcPct val="0"/>
              </a:spcBef>
              <a:buNone/>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rPr>
              <a:t>（二）绩效考核</a:t>
            </a:r>
            <a:r>
              <a:rPr lang="zh-CN" altLang="en-US" sz="4000" b="1" dirty="0">
                <a:gradFill>
                  <a:gsLst>
                    <a:gs pos="0">
                      <a:srgbClr val="7B32B2"/>
                    </a:gs>
                    <a:gs pos="100000">
                      <a:srgbClr val="401A5D"/>
                    </a:gs>
                  </a:gsLst>
                  <a:lin scaled="0"/>
                </a:gradFill>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3*</a:t>
            </a:r>
            <a:r>
              <a:rPr lang="zh-CN" altLang="en-US" sz="2800" dirty="0">
                <a:latin typeface="仿宋" panose="02010609060101010101" pitchFamily="49" charset="-122"/>
                <a:ea typeface="仿宋" panose="02010609060101010101" pitchFamily="49" charset="-122"/>
              </a:rPr>
              <a:t>农产品质量安全在县级政府</a:t>
            </a:r>
            <a:r>
              <a:rPr lang="zh-CN" altLang="en-US" sz="2800" b="1" dirty="0">
                <a:solidFill>
                  <a:srgbClr val="C00000"/>
                </a:solidFill>
                <a:latin typeface="仿宋" panose="02010609060101010101" pitchFamily="49" charset="-122"/>
                <a:ea typeface="仿宋" panose="02010609060101010101" pitchFamily="49" charset="-122"/>
              </a:rPr>
              <a:t>绩效考核</a:t>
            </a:r>
            <a:r>
              <a:rPr lang="zh-CN" altLang="en-US" sz="2800" dirty="0">
                <a:latin typeface="仿宋" panose="02010609060101010101" pitchFamily="49" charset="-122"/>
                <a:ea typeface="仿宋" panose="02010609060101010101" pitchFamily="49" charset="-122"/>
              </a:rPr>
              <a:t>体系中所占权重高于</a:t>
            </a:r>
            <a:r>
              <a:rPr lang="en-US" altLang="zh-CN" sz="2800" b="1" dirty="0">
                <a:solidFill>
                  <a:srgbClr val="C00000"/>
                </a:solidFill>
                <a:latin typeface="仿宋" panose="02010609060101010101" pitchFamily="49" charset="-122"/>
                <a:ea typeface="仿宋" panose="02010609060101010101" pitchFamily="49" charset="-122"/>
              </a:rPr>
              <a:t>5%</a:t>
            </a: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4.</a:t>
            </a:r>
            <a:r>
              <a:rPr lang="zh-CN" altLang="en-US" sz="2800" dirty="0">
                <a:latin typeface="仿宋" panose="02010609060101010101" pitchFamily="49" charset="-122"/>
                <a:ea typeface="仿宋" panose="02010609060101010101" pitchFamily="49" charset="-122"/>
              </a:rPr>
              <a:t>将农产品质量安全纳入对</a:t>
            </a:r>
            <a:r>
              <a:rPr lang="zh-CN" altLang="en-US" sz="2800" b="1" dirty="0">
                <a:solidFill>
                  <a:srgbClr val="C00000"/>
                </a:solidFill>
                <a:latin typeface="仿宋" panose="02010609060101010101" pitchFamily="49" charset="-122"/>
                <a:ea typeface="仿宋" panose="02010609060101010101" pitchFamily="49" charset="-122"/>
              </a:rPr>
              <a:t>乡镇及各部门</a:t>
            </a:r>
            <a:r>
              <a:rPr lang="zh-CN" altLang="en-US" sz="2800" dirty="0">
                <a:latin typeface="仿宋" panose="02010609060101010101" pitchFamily="49" charset="-122"/>
                <a:ea typeface="仿宋" panose="02010609060101010101" pitchFamily="49" charset="-122"/>
              </a:rPr>
              <a:t>的年度考核，</a:t>
            </a:r>
            <a:endParaRPr lang="zh-CN" altLang="en-US" sz="2800" dirty="0">
              <a:latin typeface="仿宋" panose="02010609060101010101" pitchFamily="49" charset="-122"/>
              <a:ea typeface="仿宋" panose="02010609060101010101" pitchFamily="49" charset="-122"/>
            </a:endParaRPr>
          </a:p>
          <a:p>
            <a:pPr eaLnBrk="1" latinLnBrk="0" hangingPunct="1">
              <a:lnSpc>
                <a:spcPct val="150000"/>
              </a:lnSpc>
              <a:spcBef>
                <a:spcPct val="0"/>
              </a:spcBef>
              <a:buNone/>
            </a:pPr>
            <a:endParaRPr lang="zh-CN" altLang="en-US" sz="2800" dirty="0">
              <a:latin typeface="仿宋" panose="02010609060101010101" pitchFamily="49" charset="-122"/>
              <a:ea typeface="仿宋" panose="02010609060101010101"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2"/>
          <p:cNvSpPr>
            <a:spLocks noGrp="1"/>
          </p:cNvSpPr>
          <p:nvPr>
            <p:ph idx="1"/>
          </p:nvPr>
        </p:nvSpPr>
        <p:spPr>
          <a:xfrm>
            <a:off x="250825" y="1139825"/>
            <a:ext cx="8283575" cy="5422900"/>
          </a:xfrm>
        </p:spPr>
        <p:txBody>
          <a:bodyPr vert="horz" wrap="square" lIns="91440" tIns="45720" rIns="91440" bIns="45720" anchor="t" anchorCtr="0"/>
          <a:p>
            <a:pPr eaLnBrk="1" latinLnBrk="0" hangingPunct="1">
              <a:lnSpc>
                <a:spcPct val="150000"/>
              </a:lnSpc>
              <a:spcBef>
                <a:spcPct val="0"/>
              </a:spcBef>
              <a:buNone/>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rPr>
              <a:t>（三）规划计划：</a:t>
            </a:r>
            <a:r>
              <a:rPr lang="en-US" altLang="zh-CN" sz="2800" dirty="0">
                <a:latin typeface="仿宋" panose="02010609060101010101" pitchFamily="49" charset="-122"/>
                <a:ea typeface="仿宋" panose="02010609060101010101" pitchFamily="49" charset="-122"/>
              </a:rPr>
              <a:t>5*.</a:t>
            </a:r>
            <a:r>
              <a:rPr lang="zh-CN" altLang="en-US" sz="2800" dirty="0">
                <a:latin typeface="仿宋" panose="02010609060101010101" pitchFamily="49" charset="-122"/>
                <a:ea typeface="仿宋" panose="02010609060101010101" pitchFamily="49" charset="-122"/>
              </a:rPr>
              <a:t>农产品质量安全纳入</a:t>
            </a:r>
            <a:r>
              <a:rPr lang="zh-CN" altLang="en-US" sz="2800" b="1" dirty="0">
                <a:solidFill>
                  <a:srgbClr val="C00000"/>
                </a:solidFill>
                <a:latin typeface="仿宋" panose="02010609060101010101" pitchFamily="49" charset="-122"/>
                <a:ea typeface="仿宋" panose="02010609060101010101" pitchFamily="49" charset="-122"/>
              </a:rPr>
              <a:t>国民经济和社会发展</a:t>
            </a:r>
            <a:r>
              <a:rPr lang="zh-CN" altLang="en-US" sz="2800" dirty="0">
                <a:latin typeface="仿宋" panose="02010609060101010101" pitchFamily="49" charset="-122"/>
                <a:ea typeface="仿宋" panose="02010609060101010101" pitchFamily="49" charset="-122"/>
              </a:rPr>
              <a:t>规划及</a:t>
            </a:r>
            <a:r>
              <a:rPr lang="zh-CN" altLang="en-US" sz="2800" b="1" dirty="0">
                <a:solidFill>
                  <a:srgbClr val="C00000"/>
                </a:solidFill>
                <a:latin typeface="仿宋" panose="02010609060101010101" pitchFamily="49" charset="-122"/>
                <a:ea typeface="仿宋" panose="02010609060101010101" pitchFamily="49" charset="-122"/>
              </a:rPr>
              <a:t>主体功能区</a:t>
            </a:r>
            <a:r>
              <a:rPr lang="zh-CN" altLang="en-US" sz="2800" dirty="0">
                <a:latin typeface="仿宋" panose="02010609060101010101" pitchFamily="49" charset="-122"/>
                <a:ea typeface="仿宋" panose="02010609060101010101" pitchFamily="49" charset="-122"/>
              </a:rPr>
              <a:t>规划；</a:t>
            </a:r>
            <a:r>
              <a:rPr lang="en-US" altLang="zh-CN" sz="2800" dirty="0">
                <a:latin typeface="仿宋" panose="02010609060101010101" pitchFamily="49" charset="-122"/>
                <a:ea typeface="仿宋" panose="02010609060101010101" pitchFamily="49" charset="-122"/>
              </a:rPr>
              <a:t>6*.</a:t>
            </a:r>
            <a:r>
              <a:rPr lang="zh-CN" altLang="en-US" sz="2800" dirty="0">
                <a:latin typeface="仿宋" panose="02010609060101010101" pitchFamily="49" charset="-122"/>
                <a:ea typeface="仿宋" panose="02010609060101010101" pitchFamily="49" charset="-122"/>
              </a:rPr>
              <a:t>制定并组织实施农产品质量安全监管</a:t>
            </a:r>
            <a:r>
              <a:rPr lang="zh-CN" altLang="en-US" sz="2800" b="1" dirty="0">
                <a:solidFill>
                  <a:srgbClr val="C00000"/>
                </a:solidFill>
                <a:latin typeface="仿宋" panose="02010609060101010101" pitchFamily="49" charset="-122"/>
                <a:ea typeface="仿宋" panose="02010609060101010101" pitchFamily="49" charset="-122"/>
              </a:rPr>
              <a:t>年度工作计划</a:t>
            </a:r>
            <a:r>
              <a:rPr lang="zh-CN" altLang="en-US" sz="2800" dirty="0">
                <a:latin typeface="仿宋" panose="02010609060101010101" pitchFamily="49" charset="-122"/>
                <a:ea typeface="仿宋" panose="02010609060101010101" pitchFamily="49" charset="-122"/>
              </a:rPr>
              <a:t>。</a:t>
            </a:r>
            <a:endParaRPr lang="zh-CN" altLang="en-US" sz="2800" b="1" dirty="0">
              <a:latin typeface="仿宋" panose="02010609060101010101" pitchFamily="49" charset="-122"/>
              <a:ea typeface="仿宋" panose="02010609060101010101" pitchFamily="49" charset="-122"/>
            </a:endParaRPr>
          </a:p>
          <a:p>
            <a:pPr eaLnBrk="1" latinLnBrk="0" hangingPunct="1">
              <a:lnSpc>
                <a:spcPct val="150000"/>
              </a:lnSpc>
              <a:spcBef>
                <a:spcPct val="0"/>
              </a:spcBef>
              <a:buNone/>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rPr>
              <a:t>（四）经费保障：</a:t>
            </a:r>
            <a:r>
              <a:rPr lang="en-US" altLang="zh-CN" sz="2800" dirty="0">
                <a:latin typeface="仿宋" panose="02010609060101010101" pitchFamily="49" charset="-122"/>
                <a:ea typeface="仿宋" panose="02010609060101010101" pitchFamily="49" charset="-122"/>
              </a:rPr>
              <a:t>7*.</a:t>
            </a:r>
            <a:r>
              <a:rPr lang="zh-CN" altLang="en-US" sz="2800" dirty="0">
                <a:latin typeface="仿宋" panose="02010609060101010101" pitchFamily="49" charset="-122"/>
                <a:ea typeface="仿宋" panose="02010609060101010101" pitchFamily="49" charset="-122"/>
              </a:rPr>
              <a:t>农产品质量安全监管、检测、执法经费列入</a:t>
            </a:r>
            <a:r>
              <a:rPr lang="zh-CN" altLang="en-US" sz="2800" b="1" dirty="0">
                <a:solidFill>
                  <a:srgbClr val="C00000"/>
                </a:solidFill>
                <a:latin typeface="仿宋" panose="02010609060101010101" pitchFamily="49" charset="-122"/>
                <a:ea typeface="仿宋" panose="02010609060101010101" pitchFamily="49" charset="-122"/>
              </a:rPr>
              <a:t>财政预算</a:t>
            </a:r>
            <a:r>
              <a:rPr lang="zh-CN" altLang="en-US" sz="2800" dirty="0">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8*.</a:t>
            </a:r>
            <a:r>
              <a:rPr lang="zh-CN" altLang="en-US" sz="2800" dirty="0">
                <a:latin typeface="仿宋" panose="02010609060101010101" pitchFamily="49" charset="-122"/>
                <a:ea typeface="仿宋" panose="02010609060101010101" pitchFamily="49" charset="-122"/>
              </a:rPr>
              <a:t>农产品质量安全财政投入满足监管工作</a:t>
            </a:r>
            <a:r>
              <a:rPr lang="zh-CN" altLang="en-US" sz="2800" b="1" dirty="0">
                <a:solidFill>
                  <a:srgbClr val="C00000"/>
                </a:solidFill>
                <a:latin typeface="仿宋" panose="02010609060101010101" pitchFamily="49" charset="-122"/>
                <a:ea typeface="仿宋" panose="02010609060101010101" pitchFamily="49" charset="-122"/>
              </a:rPr>
              <a:t>实际需要</a:t>
            </a:r>
            <a:r>
              <a:rPr lang="zh-CN" altLang="en-US" sz="2800" b="1" dirty="0">
                <a:latin typeface="仿宋" panose="02010609060101010101" pitchFamily="49" charset="-122"/>
                <a:ea typeface="仿宋" panose="02010609060101010101" pitchFamily="49" charset="-122"/>
              </a:rPr>
              <a:t>，</a:t>
            </a:r>
            <a:r>
              <a:rPr lang="zh-CN" altLang="en-US" sz="2800" b="1" dirty="0">
                <a:solidFill>
                  <a:srgbClr val="C00000"/>
                </a:solidFill>
                <a:latin typeface="仿宋" panose="02010609060101010101" pitchFamily="49" charset="-122"/>
                <a:ea typeface="仿宋" panose="02010609060101010101" pitchFamily="49" charset="-122"/>
              </a:rPr>
              <a:t>增长幅度高于</a:t>
            </a:r>
            <a:r>
              <a:rPr lang="zh-CN" altLang="en-US" sz="2800" dirty="0">
                <a:latin typeface="仿宋" panose="02010609060101010101" pitchFamily="49" charset="-122"/>
                <a:ea typeface="仿宋" panose="02010609060101010101" pitchFamily="49" charset="-122"/>
              </a:rPr>
              <a:t>经常性财政收入增长幅度。</a:t>
            </a:r>
            <a:endParaRPr lang="zh-CN" altLang="en-US" sz="2800" dirty="0">
              <a:latin typeface="仿宋" panose="02010609060101010101" pitchFamily="49" charset="-122"/>
              <a:ea typeface="仿宋" panose="02010609060101010101" pitchFamily="49" charset="-122"/>
            </a:endParaRPr>
          </a:p>
        </p:txBody>
      </p:sp>
      <p:sp>
        <p:nvSpPr>
          <p:cNvPr id="27650" name="Rectangle 2"/>
          <p:cNvSpPr>
            <a:spLocks noGrp="1"/>
          </p:cNvSpPr>
          <p:nvPr>
            <p:ph type="title"/>
          </p:nvPr>
        </p:nvSpPr>
        <p:spPr>
          <a:xfrm>
            <a:off x="0" y="228600"/>
            <a:ext cx="85344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地方政府属地管理责任</a:t>
            </a:r>
            <a:endParaRPr lang="zh-CN" altLang="en-US" sz="4800" dirty="0">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Rectangle 2"/>
          <p:cNvSpPr>
            <a:spLocks noGrp="1"/>
          </p:cNvSpPr>
          <p:nvPr>
            <p:ph type="title"/>
          </p:nvPr>
        </p:nvSpPr>
        <p:spPr>
          <a:xfrm>
            <a:off x="0" y="228600"/>
            <a:ext cx="8458200" cy="868363"/>
          </a:xfrm>
        </p:spPr>
        <p:txBody>
          <a:bodyPr vert="horz" wrap="square" lIns="91440" tIns="45720" rIns="91440" bIns="45720" anchor="ctr" anchorCtr="0"/>
          <a:p>
            <a:pPr eaLnBrk="1" hangingPunct="1"/>
            <a:r>
              <a:rPr lang="en-US" altLang="zh-CN" sz="32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农产品生产者主体责任</a:t>
            </a:r>
            <a:r>
              <a:rPr lang="en-US" altLang="zh-CN" sz="3200" dirty="0">
                <a:solidFill>
                  <a:srgbClr val="C00000"/>
                </a:solidFill>
                <a:ea typeface="黑体" panose="02010609060101010101" pitchFamily="49" charset="-122"/>
              </a:rPr>
              <a:t>     </a:t>
            </a:r>
            <a:r>
              <a:rPr lang="en-US" altLang="zh-CN" sz="1800" dirty="0">
                <a:solidFill>
                  <a:schemeClr val="tx1">
                    <a:lumMod val="20000"/>
                    <a:lumOff val="80000"/>
                  </a:schemeClr>
                </a:solidFill>
                <a:ea typeface="黑体" panose="02010609060101010101" pitchFamily="49" charset="-122"/>
              </a:rPr>
              <a:t>5</a:t>
            </a:r>
            <a:r>
              <a:rPr lang="zh-CN" altLang="en-US" sz="1800" dirty="0">
                <a:solidFill>
                  <a:schemeClr val="tx1">
                    <a:lumMod val="20000"/>
                    <a:lumOff val="80000"/>
                  </a:schemeClr>
                </a:solidFill>
                <a:ea typeface="宋体" panose="02010600030101010101" pitchFamily="2" charset="-122"/>
              </a:rPr>
              <a:t> </a:t>
            </a:r>
            <a:endParaRPr lang="zh-CN" altLang="en-US" sz="1800" dirty="0">
              <a:solidFill>
                <a:schemeClr val="tx1">
                  <a:lumMod val="20000"/>
                  <a:lumOff val="80000"/>
                </a:schemeClr>
              </a:solidFill>
              <a:ea typeface="宋体" panose="02010600030101010101" pitchFamily="2" charset="-122"/>
            </a:endParaRPr>
          </a:p>
        </p:txBody>
      </p:sp>
      <p:sp>
        <p:nvSpPr>
          <p:cNvPr id="28674" name="Rectangle 3"/>
          <p:cNvSpPr>
            <a:spLocks noGrp="1"/>
          </p:cNvSpPr>
          <p:nvPr>
            <p:ph idx="1"/>
          </p:nvPr>
        </p:nvSpPr>
        <p:spPr>
          <a:xfrm>
            <a:off x="44450" y="1143000"/>
            <a:ext cx="8992870" cy="5350510"/>
          </a:xfrm>
        </p:spPr>
        <p:txBody>
          <a:bodyPr vert="horz" wrap="square" lIns="91440" tIns="45720" rIns="91440" bIns="45720" anchor="t" anchorCtr="0"/>
          <a:p>
            <a:pPr eaLnBrk="1" latinLnBrk="0" hangingPunct="1">
              <a:lnSpc>
                <a:spcPct val="150000"/>
              </a:lnSpc>
              <a:spcBef>
                <a:spcPct val="0"/>
              </a:spcBef>
              <a:buNone/>
            </a:pPr>
            <a:r>
              <a:rPr lang="zh-CN" altLang="en-US" sz="3600" b="1" dirty="0">
                <a:solidFill>
                  <a:srgbClr val="7030A0"/>
                </a:solidFill>
                <a:latin typeface="仿宋" panose="02010609060101010101" pitchFamily="49" charset="-122"/>
                <a:ea typeface="仿宋" panose="02010609060101010101" pitchFamily="49" charset="-122"/>
              </a:rPr>
              <a:t>（一）监管名录和“黑名单”制度：</a:t>
            </a:r>
            <a:r>
              <a:rPr lang="en-US" altLang="zh-CN" sz="2400" dirty="0">
                <a:solidFill>
                  <a:srgbClr val="404040"/>
                </a:solidFill>
                <a:latin typeface="仿宋" panose="02010609060101010101" pitchFamily="49" charset="-122"/>
                <a:ea typeface="仿宋" panose="02010609060101010101" pitchFamily="49" charset="-122"/>
              </a:rPr>
              <a:t>9</a:t>
            </a:r>
            <a:r>
              <a:rPr lang="en-US" altLang="zh-CN" sz="2800" b="1" dirty="0">
                <a:solidFill>
                  <a:srgbClr val="C00000"/>
                </a:solidFill>
                <a:latin typeface="仿宋" panose="02010609060101010101" pitchFamily="49" charset="-122"/>
                <a:ea typeface="仿宋" panose="02010609060101010101" pitchFamily="49" charset="-122"/>
              </a:rPr>
              <a:t>.100%</a:t>
            </a:r>
            <a:r>
              <a:rPr lang="zh-CN" altLang="en-US" sz="2400" dirty="0">
                <a:solidFill>
                  <a:srgbClr val="404040"/>
                </a:solidFill>
                <a:latin typeface="仿宋" panose="02010609060101010101" pitchFamily="49" charset="-122"/>
                <a:ea typeface="仿宋" panose="02010609060101010101" pitchFamily="49" charset="-122"/>
              </a:rPr>
              <a:t>建立农产品生产经营主体监管名录制度；</a:t>
            </a:r>
            <a:r>
              <a:rPr lang="en-US" altLang="zh-CN" sz="2400" dirty="0">
                <a:solidFill>
                  <a:srgbClr val="404040"/>
                </a:solidFill>
                <a:latin typeface="仿宋" panose="02010609060101010101" pitchFamily="49" charset="-122"/>
                <a:ea typeface="仿宋" panose="02010609060101010101" pitchFamily="49" charset="-122"/>
              </a:rPr>
              <a:t>10*.</a:t>
            </a:r>
            <a:r>
              <a:rPr lang="zh-CN" altLang="en-US" sz="2400" dirty="0">
                <a:solidFill>
                  <a:srgbClr val="404040"/>
                </a:solidFill>
                <a:latin typeface="仿宋" panose="02010609060101010101" pitchFamily="49" charset="-122"/>
                <a:ea typeface="仿宋" panose="02010609060101010101" pitchFamily="49" charset="-122"/>
              </a:rPr>
              <a:t>建立生产经营主体</a:t>
            </a:r>
            <a:r>
              <a:rPr lang="zh-CN" altLang="en-US" sz="2400" b="1" dirty="0">
                <a:solidFill>
                  <a:srgbClr val="C00000"/>
                </a:solidFill>
                <a:latin typeface="仿宋" panose="02010609060101010101" pitchFamily="49" charset="-122"/>
                <a:ea typeface="仿宋" panose="02010609060101010101" pitchFamily="49" charset="-122"/>
              </a:rPr>
              <a:t>“黑名单”</a:t>
            </a:r>
            <a:r>
              <a:rPr lang="zh-CN" altLang="en-US" sz="2400" dirty="0">
                <a:solidFill>
                  <a:srgbClr val="404040"/>
                </a:solidFill>
                <a:latin typeface="仿宋" panose="02010609060101010101" pitchFamily="49" charset="-122"/>
                <a:ea typeface="仿宋" panose="02010609060101010101" pitchFamily="49" charset="-122"/>
              </a:rPr>
              <a:t>制度，</a:t>
            </a:r>
            <a:r>
              <a:rPr lang="zh-CN" altLang="en-US" sz="2400" b="1" dirty="0">
                <a:solidFill>
                  <a:srgbClr val="C00000"/>
                </a:solidFill>
                <a:latin typeface="仿宋" panose="02010609060101010101" pitchFamily="49" charset="-122"/>
                <a:ea typeface="仿宋" panose="02010609060101010101" pitchFamily="49" charset="-122"/>
              </a:rPr>
              <a:t>依法公开</a:t>
            </a:r>
            <a:r>
              <a:rPr lang="zh-CN" altLang="en-US" sz="2400" dirty="0">
                <a:solidFill>
                  <a:srgbClr val="404040"/>
                </a:solidFill>
                <a:latin typeface="仿宋" panose="02010609060101010101" pitchFamily="49" charset="-122"/>
                <a:ea typeface="仿宋" panose="02010609060101010101" pitchFamily="49" charset="-122"/>
              </a:rPr>
              <a:t>生产经营主体违法信息。</a:t>
            </a:r>
            <a:endParaRPr lang="zh-CN" altLang="en-US" sz="2400" b="1" dirty="0">
              <a:solidFill>
                <a:srgbClr val="404040"/>
              </a:solidFill>
              <a:latin typeface="仿宋" panose="02010609060101010101" pitchFamily="49" charset="-122"/>
              <a:ea typeface="仿宋" panose="02010609060101010101" pitchFamily="49" charset="-122"/>
            </a:endParaRPr>
          </a:p>
          <a:p>
            <a:pPr eaLnBrk="1" latinLnBrk="0" hangingPunct="1">
              <a:lnSpc>
                <a:spcPct val="150000"/>
              </a:lnSpc>
              <a:spcBef>
                <a:spcPct val="0"/>
              </a:spcBef>
              <a:buNone/>
            </a:pPr>
            <a:r>
              <a:rPr lang="zh-CN" altLang="en-US" sz="3600" b="1" dirty="0">
                <a:solidFill>
                  <a:srgbClr val="7030A0"/>
                </a:solidFill>
                <a:latin typeface="仿宋" panose="02010609060101010101" pitchFamily="49" charset="-122"/>
                <a:ea typeface="仿宋" panose="02010609060101010101" pitchFamily="49" charset="-122"/>
              </a:rPr>
              <a:t>（二）人员培训：</a:t>
            </a:r>
            <a:r>
              <a:rPr lang="en-US" altLang="zh-CN" sz="2400" dirty="0">
                <a:solidFill>
                  <a:srgbClr val="404040"/>
                </a:solidFill>
                <a:latin typeface="仿宋" panose="02010609060101010101" pitchFamily="49" charset="-122"/>
                <a:ea typeface="仿宋" panose="02010609060101010101" pitchFamily="49" charset="-122"/>
              </a:rPr>
              <a:t>11.</a:t>
            </a:r>
            <a:r>
              <a:rPr lang="zh-CN" altLang="en-US" sz="2400" dirty="0">
                <a:solidFill>
                  <a:srgbClr val="404040"/>
                </a:solidFill>
                <a:latin typeface="仿宋" panose="02010609060101010101" pitchFamily="49" charset="-122"/>
                <a:ea typeface="仿宋" panose="02010609060101010101" pitchFamily="49" charset="-122"/>
              </a:rPr>
              <a:t>对纳入监管名录的农产品生产经营主体及种养殖大户的</a:t>
            </a:r>
            <a:r>
              <a:rPr lang="zh-CN" altLang="en-US" sz="2400" b="1" dirty="0">
                <a:solidFill>
                  <a:srgbClr val="C00000"/>
                </a:solidFill>
                <a:latin typeface="仿宋" panose="02010609060101010101" pitchFamily="49" charset="-122"/>
                <a:ea typeface="仿宋" panose="02010609060101010101" pitchFamily="49" charset="-122"/>
              </a:rPr>
              <a:t>责任告知率、培训率达到</a:t>
            </a:r>
            <a:r>
              <a:rPr lang="en-US" altLang="zh-CN" sz="2400" b="1" dirty="0">
                <a:solidFill>
                  <a:srgbClr val="C00000"/>
                </a:solidFill>
                <a:latin typeface="仿宋" panose="02010609060101010101" pitchFamily="49" charset="-122"/>
                <a:ea typeface="仿宋" panose="02010609060101010101" pitchFamily="49" charset="-122"/>
              </a:rPr>
              <a:t>100%</a:t>
            </a:r>
            <a:endParaRPr lang="zh-CN" altLang="en-US" sz="2400" dirty="0">
              <a:solidFill>
                <a:srgbClr val="404040"/>
              </a:solidFill>
              <a:latin typeface="仿宋" panose="02010609060101010101" pitchFamily="49" charset="-122"/>
              <a:ea typeface="仿宋" panose="02010609060101010101" pitchFamily="49" charset="-122"/>
            </a:endParaRPr>
          </a:p>
          <a:p>
            <a:pPr eaLnBrk="1" latinLnBrk="0" hangingPunct="1">
              <a:lnSpc>
                <a:spcPct val="150000"/>
              </a:lnSpc>
              <a:spcBef>
                <a:spcPct val="0"/>
              </a:spcBef>
              <a:buNone/>
            </a:pPr>
            <a:r>
              <a:rPr lang="zh-CN" altLang="en-US" sz="3600" b="1" dirty="0">
                <a:solidFill>
                  <a:srgbClr val="7030A0"/>
                </a:solidFill>
                <a:latin typeface="仿宋" panose="02010609060101010101" pitchFamily="49" charset="-122"/>
                <a:ea typeface="仿宋" panose="02010609060101010101" pitchFamily="49" charset="-122"/>
                <a:sym typeface="+mn-ea"/>
              </a:rPr>
              <a:t>（三）过程控制：</a:t>
            </a:r>
            <a:r>
              <a:rPr lang="en-US" altLang="zh-CN" sz="2400" dirty="0">
                <a:latin typeface="仿宋" panose="02010609060101010101" pitchFamily="49" charset="-122"/>
                <a:ea typeface="仿宋" panose="02010609060101010101" pitchFamily="49" charset="-122"/>
                <a:sym typeface="+mn-ea"/>
              </a:rPr>
              <a:t>12.</a:t>
            </a:r>
            <a:r>
              <a:rPr lang="zh-CN" altLang="en-US" sz="2400" dirty="0">
                <a:latin typeface="仿宋" panose="02010609060101010101" pitchFamily="49" charset="-122"/>
                <a:ea typeface="仿宋" panose="02010609060101010101" pitchFamily="49" charset="-122"/>
                <a:sym typeface="+mn-ea"/>
              </a:rPr>
              <a:t>安全承诺、人员培训、生产记录；</a:t>
            </a:r>
            <a:r>
              <a:rPr lang="zh-CN" altLang="en-US" sz="2400" b="1" dirty="0">
                <a:solidFill>
                  <a:srgbClr val="C00000"/>
                </a:solidFill>
                <a:latin typeface="仿宋" panose="02010609060101010101" pitchFamily="49" charset="-122"/>
                <a:ea typeface="仿宋" panose="02010609060101010101" pitchFamily="49" charset="-122"/>
                <a:sym typeface="+mn-ea"/>
              </a:rPr>
              <a:t>禁限用农兽药</a:t>
            </a:r>
            <a:r>
              <a:rPr lang="zh-CN" altLang="en-US" sz="2400" b="1" dirty="0">
                <a:latin typeface="仿宋" panose="02010609060101010101" pitchFamily="49" charset="-122"/>
                <a:ea typeface="仿宋" panose="02010609060101010101" pitchFamily="49" charset="-122"/>
                <a:sym typeface="+mn-ea"/>
              </a:rPr>
              <a:t>、</a:t>
            </a:r>
            <a:r>
              <a:rPr lang="zh-CN" altLang="en-US" sz="2400" dirty="0">
                <a:latin typeface="仿宋" panose="02010609060101010101" pitchFamily="49" charset="-122"/>
                <a:ea typeface="仿宋" panose="02010609060101010101" pitchFamily="49" charset="-122"/>
                <a:sym typeface="+mn-ea"/>
              </a:rPr>
              <a:t>农兽药休药期（安全间隔期）；</a:t>
            </a:r>
            <a:r>
              <a:rPr lang="en-US" altLang="zh-CN" sz="2400" dirty="0">
                <a:latin typeface="仿宋" panose="02010609060101010101" pitchFamily="49" charset="-122"/>
                <a:ea typeface="仿宋" panose="02010609060101010101" pitchFamily="49" charset="-122"/>
                <a:sym typeface="+mn-ea"/>
              </a:rPr>
              <a:t>13.</a:t>
            </a:r>
            <a:r>
              <a:rPr lang="zh-CN" altLang="en-US" sz="2400" dirty="0">
                <a:latin typeface="仿宋" panose="02010609060101010101" pitchFamily="49" charset="-122"/>
                <a:ea typeface="仿宋" panose="02010609060101010101" pitchFamily="49" charset="-122"/>
                <a:sym typeface="+mn-ea"/>
              </a:rPr>
              <a:t>屠宰企业落实流向登记制度。</a:t>
            </a:r>
            <a:endParaRPr lang="zh-CN" altLang="en-US" sz="2400" dirty="0">
              <a:latin typeface="仿宋" panose="02010609060101010101" pitchFamily="49" charset="-122"/>
              <a:ea typeface="仿宋" panose="02010609060101010101" pitchFamily="49" charset="-122"/>
            </a:endParaRPr>
          </a:p>
          <a:p>
            <a:pPr eaLnBrk="1" latinLnBrk="0" hangingPunct="1">
              <a:lnSpc>
                <a:spcPct val="150000"/>
              </a:lnSpc>
              <a:spcBef>
                <a:spcPct val="0"/>
              </a:spcBef>
              <a:buNone/>
            </a:pPr>
            <a:endParaRPr lang="zh-CN" altLang="en-US" sz="2400" dirty="0">
              <a:solidFill>
                <a:srgbClr val="404040"/>
              </a:solidFill>
              <a:latin typeface="仿宋" panose="02010609060101010101" pitchFamily="49" charset="-122"/>
              <a:ea typeface="仿宋" panose="02010609060101010101" pitchFamily="49"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Text Box 23"/>
          <p:cNvSpPr txBox="1"/>
          <p:nvPr/>
        </p:nvSpPr>
        <p:spPr>
          <a:xfrm>
            <a:off x="914400" y="1600200"/>
            <a:ext cx="7667625" cy="522288"/>
          </a:xfrm>
          <a:prstGeom prst="rect">
            <a:avLst/>
          </a:prstGeom>
          <a:noFill/>
          <a:ln w="9525">
            <a:noFill/>
          </a:ln>
        </p:spPr>
        <p:txBody>
          <a:bodyPr wrap="square" anchor="t" anchorCtr="0">
            <a:spAutoFit/>
          </a:bodyPr>
          <a:p>
            <a:pPr marL="457200" indent="-457200">
              <a:spcBef>
                <a:spcPct val="50000"/>
              </a:spcBef>
              <a:buClr>
                <a:schemeClr val="tx1"/>
              </a:buClr>
            </a:pPr>
            <a:r>
              <a:rPr lang="zh-CN" altLang="en-US" sz="2800" dirty="0">
                <a:solidFill>
                  <a:srgbClr val="FFFFFF"/>
                </a:solidFill>
                <a:latin typeface="Arial" panose="020B0604020202020204" pitchFamily="34" charset="0"/>
                <a:ea typeface="黑体" panose="02010609060101010101" pitchFamily="49" charset="-122"/>
              </a:rPr>
              <a:t>    </a:t>
            </a:r>
            <a:r>
              <a:rPr lang="en-US" altLang="zh-CN" sz="2800" dirty="0">
                <a:solidFill>
                  <a:srgbClr val="FFFFFF"/>
                </a:solidFill>
                <a:latin typeface="Arial" panose="020B0604020202020204" pitchFamily="34" charset="0"/>
                <a:ea typeface="黑体" panose="02010609060101010101" pitchFamily="49" charset="-122"/>
              </a:rPr>
              <a:t>          </a:t>
            </a:r>
            <a:r>
              <a:rPr lang="zh-CN" altLang="en-US" sz="2400" dirty="0">
                <a:solidFill>
                  <a:srgbClr val="FFFFFF"/>
                </a:solidFill>
                <a:latin typeface="黑体" panose="02010609060101010101" pitchFamily="49" charset="-122"/>
                <a:ea typeface="黑体" panose="02010609060101010101" pitchFamily="49" charset="-122"/>
              </a:rPr>
              <a:t>一、国家级农安县创建意义</a:t>
            </a:r>
            <a:endParaRPr lang="en-US" altLang="zh-CN" sz="2400" dirty="0">
              <a:latin typeface="黑体" panose="02010609060101010101" pitchFamily="49" charset="-122"/>
              <a:ea typeface="黑体" panose="02010609060101010101" pitchFamily="49" charset="-122"/>
            </a:endParaRPr>
          </a:p>
        </p:txBody>
      </p:sp>
      <p:grpSp>
        <p:nvGrpSpPr>
          <p:cNvPr id="9218" name="Group 100"/>
          <p:cNvGrpSpPr/>
          <p:nvPr/>
        </p:nvGrpSpPr>
        <p:grpSpPr>
          <a:xfrm>
            <a:off x="341630" y="3276918"/>
            <a:ext cx="8001000" cy="838200"/>
            <a:chOff x="720" y="1392"/>
            <a:chExt cx="4058" cy="480"/>
          </a:xfrm>
        </p:grpSpPr>
        <p:sp>
          <p:nvSpPr>
            <p:cNvPr id="9219" name="AutoShape 101"/>
            <p:cNvSpPr/>
            <p:nvPr/>
          </p:nvSpPr>
          <p:spPr>
            <a:xfrm>
              <a:off x="720" y="1392"/>
              <a:ext cx="4058" cy="480"/>
            </a:xfrm>
            <a:prstGeom prst="roundRect">
              <a:avLst>
                <a:gd name="adj" fmla="val 17509"/>
              </a:avLst>
            </a:prstGeom>
            <a:solidFill>
              <a:schemeClr val="tx2"/>
            </a:solidFill>
            <a:ln w="9525">
              <a:noFill/>
            </a:ln>
          </p:spPr>
          <p:txBody>
            <a:bodyPr wrap="none" anchor="ctr" anchorCtr="0"/>
            <a:p>
              <a:pPr>
                <a:spcBef>
                  <a:spcPct val="50000"/>
                </a:spcBef>
              </a:pPr>
              <a:endParaRPr lang="zh-CN" altLang="en-US" dirty="0">
                <a:latin typeface="Verdana" panose="020B0604030504040204" pitchFamily="34" charset="0"/>
              </a:endParaRPr>
            </a:p>
          </p:txBody>
        </p:sp>
        <p:grpSp>
          <p:nvGrpSpPr>
            <p:cNvPr id="9220" name="Group 102"/>
            <p:cNvGrpSpPr/>
            <p:nvPr/>
          </p:nvGrpSpPr>
          <p:grpSpPr>
            <a:xfrm>
              <a:off x="730" y="1407"/>
              <a:ext cx="4043" cy="444"/>
              <a:chOff x="744" y="1407"/>
              <a:chExt cx="3988" cy="444"/>
            </a:xfrm>
          </p:grpSpPr>
          <p:sp>
            <p:nvSpPr>
              <p:cNvPr id="9221" name="AutoShape 103"/>
              <p:cNvSpPr/>
              <p:nvPr/>
            </p:nvSpPr>
            <p:spPr>
              <a:xfrm>
                <a:off x="744" y="1736"/>
                <a:ext cx="3988" cy="115"/>
              </a:xfrm>
              <a:prstGeom prst="roundRect">
                <a:avLst>
                  <a:gd name="adj" fmla="val 50000"/>
                </a:avLst>
              </a:prstGeom>
              <a:solidFill>
                <a:srgbClr val="000080">
                  <a:alpha val="0"/>
                </a:srgbClr>
              </a:solidFill>
              <a:ln w="9525">
                <a:noFill/>
              </a:ln>
            </p:spPr>
            <p:txBody>
              <a:bodyPr wrap="none" anchor="ctr" anchorCtr="0"/>
              <a:p>
                <a:pPr>
                  <a:spcBef>
                    <a:spcPct val="50000"/>
                  </a:spcBef>
                </a:pPr>
                <a:endParaRPr lang="zh-CN" altLang="en-US" dirty="0">
                  <a:latin typeface="Verdana" panose="020B0604030504040204" pitchFamily="34" charset="0"/>
                </a:endParaRPr>
              </a:p>
            </p:txBody>
          </p:sp>
          <p:sp>
            <p:nvSpPr>
              <p:cNvPr id="9222" name="AutoShape 104"/>
              <p:cNvSpPr/>
              <p:nvPr/>
            </p:nvSpPr>
            <p:spPr>
              <a:xfrm>
                <a:off x="744" y="1407"/>
                <a:ext cx="3988" cy="115"/>
              </a:xfrm>
              <a:prstGeom prst="roundRect">
                <a:avLst>
                  <a:gd name="adj" fmla="val 50000"/>
                </a:avLst>
              </a:prstGeom>
              <a:solidFill>
                <a:srgbClr val="000080">
                  <a:alpha val="0"/>
                </a:srgbClr>
              </a:solidFill>
              <a:ln w="9525">
                <a:noFill/>
              </a:ln>
            </p:spPr>
            <p:txBody>
              <a:bodyPr wrap="none" anchor="ctr" anchorCtr="0"/>
              <a:p>
                <a:pPr>
                  <a:spcBef>
                    <a:spcPct val="50000"/>
                  </a:spcBef>
                </a:pPr>
                <a:endParaRPr lang="zh-CN" altLang="en-US" dirty="0">
                  <a:latin typeface="Verdana" panose="020B0604030504040204" pitchFamily="34" charset="0"/>
                </a:endParaRPr>
              </a:p>
            </p:txBody>
          </p:sp>
        </p:grpSp>
      </p:grpSp>
      <p:sp>
        <p:nvSpPr>
          <p:cNvPr id="9223" name="Text Box 105"/>
          <p:cNvSpPr txBox="1"/>
          <p:nvPr/>
        </p:nvSpPr>
        <p:spPr>
          <a:xfrm>
            <a:off x="1674495" y="3360103"/>
            <a:ext cx="6657975" cy="583565"/>
          </a:xfrm>
          <a:prstGeom prst="rect">
            <a:avLst/>
          </a:prstGeom>
          <a:solidFill>
            <a:schemeClr val="tx2"/>
          </a:solidFill>
          <a:ln w="9525">
            <a:noFill/>
          </a:ln>
        </p:spPr>
        <p:txBody>
          <a:bodyPr wrap="square" anchor="t" anchorCtr="0">
            <a:spAutoFit/>
          </a:bodyPr>
          <a:p>
            <a:pPr marL="457200" indent="-457200">
              <a:spcBef>
                <a:spcPct val="50000"/>
              </a:spcBef>
              <a:buClr>
                <a:schemeClr val="tx1"/>
              </a:buClr>
            </a:pPr>
            <a:r>
              <a:rPr lang="en-US" altLang="zh-CN" sz="2400" dirty="0">
                <a:solidFill>
                  <a:srgbClr val="FFFFFF"/>
                </a:solidFill>
                <a:latin typeface="Verdana" panose="020B0604030504040204" pitchFamily="34" charset="0"/>
                <a:ea typeface="黑体" panose="02010609060101010101" pitchFamily="49" charset="-122"/>
              </a:rPr>
              <a:t>        </a:t>
            </a:r>
            <a:r>
              <a:rPr lang="zh-CN" altLang="en-US" sz="3200" dirty="0">
                <a:solidFill>
                  <a:srgbClr val="FFFFFF"/>
                </a:solidFill>
                <a:latin typeface="Verdana" panose="020B0604030504040204" pitchFamily="34" charset="0"/>
                <a:ea typeface="黑体" panose="02010609060101010101" pitchFamily="49" charset="-122"/>
              </a:rPr>
              <a:t>二、创建考核达标内容解读</a:t>
            </a:r>
            <a:endParaRPr lang="zh-CN" altLang="en-US" sz="3200" dirty="0">
              <a:solidFill>
                <a:srgbClr val="FFFFFF"/>
              </a:solidFill>
              <a:latin typeface="Verdana" panose="020B0604030504040204" pitchFamily="34" charset="0"/>
              <a:ea typeface="黑体" panose="02010609060101010101" pitchFamily="49" charset="-122"/>
            </a:endParaRPr>
          </a:p>
        </p:txBody>
      </p:sp>
      <p:pic>
        <p:nvPicPr>
          <p:cNvPr id="9224" name="Picture 106" descr="1"/>
          <p:cNvPicPr>
            <a:picLocks noChangeAspect="1"/>
          </p:cNvPicPr>
          <p:nvPr/>
        </p:nvPicPr>
        <p:blipFill>
          <a:blip r:embed="rId1">
            <a:lum bright="-6000" contrast="23999"/>
          </a:blip>
          <a:srcRect l="42606" t="64474" r="19473"/>
          <a:stretch>
            <a:fillRect/>
          </a:stretch>
        </p:blipFill>
        <p:spPr>
          <a:xfrm>
            <a:off x="914400" y="3432493"/>
            <a:ext cx="792163" cy="836612"/>
          </a:xfrm>
          <a:prstGeom prst="rect">
            <a:avLst/>
          </a:prstGeom>
          <a:noFill/>
          <a:ln w="9525">
            <a:noFill/>
          </a:ln>
        </p:spPr>
      </p:pic>
      <p:sp>
        <p:nvSpPr>
          <p:cNvPr id="9225" name="Text Box 113"/>
          <p:cNvSpPr txBox="1"/>
          <p:nvPr/>
        </p:nvSpPr>
        <p:spPr>
          <a:xfrm>
            <a:off x="1066800" y="5105400"/>
            <a:ext cx="7696200" cy="519113"/>
          </a:xfrm>
          <a:prstGeom prst="rect">
            <a:avLst/>
          </a:prstGeom>
          <a:noFill/>
          <a:ln w="9525">
            <a:noFill/>
          </a:ln>
        </p:spPr>
        <p:txBody>
          <a:bodyPr anchor="t" anchorCtr="0">
            <a:spAutoFit/>
          </a:bodyPr>
          <a:p>
            <a:pPr marL="457200" indent="-457200">
              <a:spcBef>
                <a:spcPct val="50000"/>
              </a:spcBef>
              <a:buClr>
                <a:schemeClr val="tx1"/>
              </a:buClr>
            </a:pPr>
            <a:r>
              <a:rPr lang="zh-CN" altLang="en-US" sz="2800" dirty="0">
                <a:solidFill>
                  <a:srgbClr val="FFFFFF"/>
                </a:solidFill>
                <a:latin typeface="Arial" panose="020B0604020202020204" pitchFamily="34" charset="0"/>
                <a:ea typeface="黑体" panose="02010609060101010101" pitchFamily="49" charset="-122"/>
              </a:rPr>
              <a:t>  </a:t>
            </a:r>
            <a:endParaRPr lang="en-US" altLang="zh-CN" sz="2400" dirty="0">
              <a:solidFill>
                <a:srgbClr val="FFFFFF"/>
              </a:solidFill>
              <a:latin typeface="Arial" panose="020B0604020202020204" pitchFamily="34" charset="0"/>
              <a:ea typeface="黑体" panose="02010609060101010101" pitchFamily="49" charset="-122"/>
            </a:endParaRPr>
          </a:p>
        </p:txBody>
      </p:sp>
      <p:sp>
        <p:nvSpPr>
          <p:cNvPr id="9226" name="Rectangle 158"/>
          <p:cNvSpPr>
            <a:spLocks noGrp="1"/>
          </p:cNvSpPr>
          <p:nvPr>
            <p:ph type="title"/>
          </p:nvPr>
        </p:nvSpPr>
        <p:spPr>
          <a:xfrm>
            <a:off x="238760" y="281305"/>
            <a:ext cx="6162040" cy="868680"/>
          </a:xfrm>
        </p:spPr>
        <p:txBody>
          <a:bodyPr vert="horz" wrap="square" lIns="91440" tIns="45720" rIns="91440" bIns="45720" anchor="ctr" anchorCtr="0"/>
          <a:p>
            <a:pPr eaLnBrk="1" hangingPunct="1"/>
            <a:r>
              <a:rPr lang="zh-CN" altLang="en-US" sz="3600" dirty="0">
                <a:solidFill>
                  <a:srgbClr val="C00000"/>
                </a:solidFill>
                <a:latin typeface="微软雅黑" panose="020B0503020204020204" charset="-122"/>
                <a:ea typeface="微软雅黑" panose="020B0503020204020204" charset="-122"/>
              </a:rPr>
              <a:t>交</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流</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三</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个</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方</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面</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的</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内</a:t>
            </a:r>
            <a:r>
              <a:rPr lang="en-US" altLang="zh-CN" sz="3600" dirty="0">
                <a:solidFill>
                  <a:srgbClr val="C00000"/>
                </a:solidFill>
                <a:latin typeface="微软雅黑" panose="020B0503020204020204" charset="-122"/>
                <a:ea typeface="微软雅黑" panose="020B0503020204020204" charset="-122"/>
              </a:rPr>
              <a:t> </a:t>
            </a:r>
            <a:r>
              <a:rPr lang="zh-CN" altLang="en-US" sz="3600" dirty="0">
                <a:solidFill>
                  <a:srgbClr val="C00000"/>
                </a:solidFill>
                <a:latin typeface="微软雅黑" panose="020B0503020204020204" charset="-122"/>
                <a:ea typeface="微软雅黑" panose="020B0503020204020204" charset="-122"/>
              </a:rPr>
              <a:t>容</a:t>
            </a:r>
            <a:endParaRPr lang="zh-CN" altLang="en-US" sz="3600" dirty="0">
              <a:solidFill>
                <a:srgbClr val="C00000"/>
              </a:solidFill>
              <a:latin typeface="微软雅黑" panose="020B0503020204020204" charset="-122"/>
              <a:ea typeface="微软雅黑" panose="020B0503020204020204" charset="-122"/>
            </a:endParaRPr>
          </a:p>
        </p:txBody>
      </p:sp>
      <p:grpSp>
        <p:nvGrpSpPr>
          <p:cNvPr id="9227" name="Group 159"/>
          <p:cNvGrpSpPr/>
          <p:nvPr/>
        </p:nvGrpSpPr>
        <p:grpSpPr>
          <a:xfrm>
            <a:off x="361315" y="1717358"/>
            <a:ext cx="8077200" cy="882650"/>
            <a:chOff x="720" y="1392"/>
            <a:chExt cx="4058" cy="480"/>
          </a:xfrm>
        </p:grpSpPr>
        <p:sp>
          <p:nvSpPr>
            <p:cNvPr id="9228" name="AutoShape 160"/>
            <p:cNvSpPr/>
            <p:nvPr/>
          </p:nvSpPr>
          <p:spPr>
            <a:xfrm>
              <a:off x="720" y="1392"/>
              <a:ext cx="4058" cy="480"/>
            </a:xfrm>
            <a:prstGeom prst="roundRect">
              <a:avLst>
                <a:gd name="adj" fmla="val 17509"/>
              </a:avLst>
            </a:prstGeom>
            <a:solidFill>
              <a:schemeClr val="tx2"/>
            </a:solidFill>
            <a:ln w="9525">
              <a:noFill/>
            </a:ln>
          </p:spPr>
          <p:txBody>
            <a:bodyPr wrap="none" anchor="ctr" anchorCtr="0"/>
            <a:p>
              <a:pPr>
                <a:spcBef>
                  <a:spcPct val="50000"/>
                </a:spcBef>
              </a:pPr>
              <a:endParaRPr lang="zh-CN" altLang="en-US" dirty="0">
                <a:latin typeface="Verdana" panose="020B0604030504040204" pitchFamily="34" charset="0"/>
              </a:endParaRPr>
            </a:p>
          </p:txBody>
        </p:sp>
        <p:grpSp>
          <p:nvGrpSpPr>
            <p:cNvPr id="9229" name="Group 161"/>
            <p:cNvGrpSpPr/>
            <p:nvPr/>
          </p:nvGrpSpPr>
          <p:grpSpPr>
            <a:xfrm>
              <a:off x="730" y="1407"/>
              <a:ext cx="4043" cy="444"/>
              <a:chOff x="744" y="1407"/>
              <a:chExt cx="3988" cy="444"/>
            </a:xfrm>
          </p:grpSpPr>
          <p:sp>
            <p:nvSpPr>
              <p:cNvPr id="9230" name="AutoShape 162"/>
              <p:cNvSpPr/>
              <p:nvPr/>
            </p:nvSpPr>
            <p:spPr>
              <a:xfrm>
                <a:off x="744" y="1736"/>
                <a:ext cx="3988" cy="115"/>
              </a:xfrm>
              <a:prstGeom prst="roundRect">
                <a:avLst>
                  <a:gd name="adj" fmla="val 50000"/>
                </a:avLst>
              </a:prstGeom>
              <a:solidFill>
                <a:schemeClr val="tx2">
                  <a:alpha val="0"/>
                </a:schemeClr>
              </a:solidFill>
              <a:ln w="9525">
                <a:noFill/>
              </a:ln>
            </p:spPr>
            <p:txBody>
              <a:bodyPr wrap="none" anchor="ctr" anchorCtr="0"/>
              <a:p>
                <a:pPr>
                  <a:spcBef>
                    <a:spcPct val="50000"/>
                  </a:spcBef>
                </a:pPr>
                <a:endParaRPr lang="zh-CN" altLang="en-US" dirty="0">
                  <a:latin typeface="Verdana" panose="020B0604030504040204" pitchFamily="34" charset="0"/>
                </a:endParaRPr>
              </a:p>
            </p:txBody>
          </p:sp>
          <p:sp>
            <p:nvSpPr>
              <p:cNvPr id="9231" name="AutoShape 163"/>
              <p:cNvSpPr/>
              <p:nvPr/>
            </p:nvSpPr>
            <p:spPr>
              <a:xfrm>
                <a:off x="744" y="1407"/>
                <a:ext cx="3988" cy="115"/>
              </a:xfrm>
              <a:prstGeom prst="roundRect">
                <a:avLst>
                  <a:gd name="adj" fmla="val 50000"/>
                </a:avLst>
              </a:prstGeom>
              <a:solidFill>
                <a:schemeClr val="tx2">
                  <a:alpha val="0"/>
                </a:schemeClr>
              </a:solidFill>
              <a:ln w="9525">
                <a:noFill/>
              </a:ln>
            </p:spPr>
            <p:txBody>
              <a:bodyPr wrap="none" anchor="ctr" anchorCtr="0"/>
              <a:p>
                <a:pPr>
                  <a:spcBef>
                    <a:spcPct val="50000"/>
                  </a:spcBef>
                </a:pPr>
                <a:endParaRPr lang="zh-CN" altLang="en-US" dirty="0">
                  <a:latin typeface="Verdana" panose="020B0604030504040204" pitchFamily="34" charset="0"/>
                </a:endParaRPr>
              </a:p>
            </p:txBody>
          </p:sp>
        </p:grpSp>
      </p:grpSp>
      <p:pic>
        <p:nvPicPr>
          <p:cNvPr id="9232" name="Picture 164" descr="1"/>
          <p:cNvPicPr>
            <a:picLocks noChangeAspect="1"/>
          </p:cNvPicPr>
          <p:nvPr/>
        </p:nvPicPr>
        <p:blipFill>
          <a:blip r:embed="rId1">
            <a:lum bright="-6000" contrast="23999"/>
          </a:blip>
          <a:srcRect l="42606" t="64474" r="19473"/>
          <a:stretch>
            <a:fillRect/>
          </a:stretch>
        </p:blipFill>
        <p:spPr>
          <a:xfrm>
            <a:off x="990283" y="1795145"/>
            <a:ext cx="792162" cy="836613"/>
          </a:xfrm>
          <a:prstGeom prst="rect">
            <a:avLst/>
          </a:prstGeom>
          <a:noFill/>
          <a:ln w="9525">
            <a:noFill/>
          </a:ln>
        </p:spPr>
      </p:pic>
      <p:sp>
        <p:nvSpPr>
          <p:cNvPr id="9233" name="Text Box 165"/>
          <p:cNvSpPr txBox="1"/>
          <p:nvPr/>
        </p:nvSpPr>
        <p:spPr>
          <a:xfrm>
            <a:off x="2292033" y="1828483"/>
            <a:ext cx="6489700" cy="583565"/>
          </a:xfrm>
          <a:prstGeom prst="rect">
            <a:avLst/>
          </a:prstGeom>
          <a:noFill/>
          <a:ln w="9525">
            <a:noFill/>
          </a:ln>
        </p:spPr>
        <p:txBody>
          <a:bodyPr wrap="square" anchor="t" anchorCtr="0">
            <a:spAutoFit/>
          </a:bodyPr>
          <a:p>
            <a:pPr marL="457200" indent="-457200">
              <a:spcBef>
                <a:spcPct val="50000"/>
              </a:spcBef>
              <a:buClr>
                <a:schemeClr val="tx1"/>
              </a:buClr>
            </a:pPr>
            <a:r>
              <a:rPr lang="zh-CN" altLang="en-US" sz="2800" dirty="0">
                <a:solidFill>
                  <a:srgbClr val="FFFFFF"/>
                </a:solidFill>
                <a:latin typeface="Arial" panose="020B0604020202020204" pitchFamily="34" charset="0"/>
                <a:ea typeface="黑体" panose="02010609060101010101" pitchFamily="49" charset="-122"/>
              </a:rPr>
              <a:t>  </a:t>
            </a:r>
            <a:r>
              <a:rPr lang="en-US" altLang="zh-CN" sz="2800" dirty="0">
                <a:solidFill>
                  <a:srgbClr val="FFFFFF"/>
                </a:solidFill>
                <a:latin typeface="Arial" panose="020B0604020202020204" pitchFamily="34" charset="0"/>
                <a:ea typeface="黑体" panose="02010609060101010101" pitchFamily="49" charset="-122"/>
              </a:rPr>
              <a:t> </a:t>
            </a:r>
            <a:r>
              <a:rPr lang="zh-CN" altLang="en-US" sz="3200" dirty="0">
                <a:solidFill>
                  <a:srgbClr val="FFFFFF"/>
                </a:solidFill>
                <a:latin typeface="Arial" panose="020B0604020202020204" pitchFamily="34" charset="0"/>
                <a:ea typeface="黑体" panose="02010609060101010101" pitchFamily="49" charset="-122"/>
              </a:rPr>
              <a:t>一</a:t>
            </a:r>
            <a:r>
              <a:rPr lang="zh-CN" altLang="en-US" sz="3200" dirty="0">
                <a:solidFill>
                  <a:srgbClr val="FFFFFF"/>
                </a:solidFill>
                <a:latin typeface="黑体" panose="02010609060101010101" pitchFamily="49" charset="-122"/>
                <a:ea typeface="黑体" panose="02010609060101010101" pitchFamily="49" charset="-122"/>
              </a:rPr>
              <a:t>、</a:t>
            </a:r>
            <a:r>
              <a:rPr lang="zh-CN" altLang="en-US" sz="3200" dirty="0">
                <a:solidFill>
                  <a:srgbClr val="FFFFFF"/>
                </a:solidFill>
                <a:latin typeface="Verdana" panose="020B0604030504040204" pitchFamily="34" charset="0"/>
                <a:ea typeface="黑体" panose="02010609060101010101" pitchFamily="49" charset="-122"/>
              </a:rPr>
              <a:t>创建思路、目标、任务</a:t>
            </a:r>
            <a:endParaRPr lang="en-US" altLang="zh-CN" sz="3200" dirty="0">
              <a:solidFill>
                <a:srgbClr val="FFFFFF"/>
              </a:solidFill>
              <a:latin typeface="Verdana" panose="020B0604030504040204" pitchFamily="34" charset="0"/>
              <a:ea typeface="黑体" panose="02010609060101010101" pitchFamily="49" charset="-122"/>
            </a:endParaRPr>
          </a:p>
        </p:txBody>
      </p:sp>
      <p:grpSp>
        <p:nvGrpSpPr>
          <p:cNvPr id="9241" name="Group 173"/>
          <p:cNvGrpSpPr/>
          <p:nvPr/>
        </p:nvGrpSpPr>
        <p:grpSpPr>
          <a:xfrm>
            <a:off x="427355" y="5069523"/>
            <a:ext cx="8001000" cy="838200"/>
            <a:chOff x="720" y="1392"/>
            <a:chExt cx="4058" cy="480"/>
          </a:xfrm>
        </p:grpSpPr>
        <p:sp>
          <p:nvSpPr>
            <p:cNvPr id="9242" name="AutoShape 174"/>
            <p:cNvSpPr/>
            <p:nvPr/>
          </p:nvSpPr>
          <p:spPr>
            <a:xfrm>
              <a:off x="720" y="1392"/>
              <a:ext cx="4058" cy="480"/>
            </a:xfrm>
            <a:prstGeom prst="roundRect">
              <a:avLst>
                <a:gd name="adj" fmla="val 17509"/>
              </a:avLst>
            </a:prstGeom>
            <a:solidFill>
              <a:schemeClr val="tx2"/>
            </a:solidFill>
            <a:ln w="9525">
              <a:noFill/>
            </a:ln>
          </p:spPr>
          <p:txBody>
            <a:bodyPr wrap="none" anchor="ctr" anchorCtr="0"/>
            <a:p>
              <a:pPr>
                <a:spcBef>
                  <a:spcPct val="50000"/>
                </a:spcBef>
              </a:pPr>
              <a:endParaRPr lang="zh-CN" altLang="en-US" dirty="0">
                <a:latin typeface="Verdana" panose="020B0604030504040204" pitchFamily="34" charset="0"/>
              </a:endParaRPr>
            </a:p>
          </p:txBody>
        </p:sp>
        <p:grpSp>
          <p:nvGrpSpPr>
            <p:cNvPr id="9243" name="Group 175"/>
            <p:cNvGrpSpPr/>
            <p:nvPr/>
          </p:nvGrpSpPr>
          <p:grpSpPr>
            <a:xfrm>
              <a:off x="730" y="1407"/>
              <a:ext cx="4043" cy="444"/>
              <a:chOff x="744" y="1407"/>
              <a:chExt cx="3988" cy="444"/>
            </a:xfrm>
          </p:grpSpPr>
          <p:sp>
            <p:nvSpPr>
              <p:cNvPr id="9244" name="AutoShape 176"/>
              <p:cNvSpPr/>
              <p:nvPr/>
            </p:nvSpPr>
            <p:spPr>
              <a:xfrm>
                <a:off x="744" y="1736"/>
                <a:ext cx="3988" cy="115"/>
              </a:xfrm>
              <a:prstGeom prst="roundRect">
                <a:avLst>
                  <a:gd name="adj" fmla="val 50000"/>
                </a:avLst>
              </a:prstGeom>
              <a:solidFill>
                <a:srgbClr val="000080">
                  <a:alpha val="0"/>
                </a:srgbClr>
              </a:solidFill>
              <a:ln w="9525">
                <a:noFill/>
              </a:ln>
            </p:spPr>
            <p:txBody>
              <a:bodyPr wrap="none" anchor="ctr" anchorCtr="0"/>
              <a:p>
                <a:pPr>
                  <a:spcBef>
                    <a:spcPct val="50000"/>
                  </a:spcBef>
                </a:pPr>
                <a:endParaRPr lang="zh-CN" altLang="en-US" dirty="0">
                  <a:latin typeface="Verdana" panose="020B0604030504040204" pitchFamily="34" charset="0"/>
                </a:endParaRPr>
              </a:p>
            </p:txBody>
          </p:sp>
          <p:sp>
            <p:nvSpPr>
              <p:cNvPr id="9245" name="AutoShape 177"/>
              <p:cNvSpPr/>
              <p:nvPr/>
            </p:nvSpPr>
            <p:spPr>
              <a:xfrm>
                <a:off x="744" y="1407"/>
                <a:ext cx="3988" cy="115"/>
              </a:xfrm>
              <a:prstGeom prst="roundRect">
                <a:avLst>
                  <a:gd name="adj" fmla="val 50000"/>
                </a:avLst>
              </a:prstGeom>
              <a:solidFill>
                <a:srgbClr val="000080">
                  <a:alpha val="0"/>
                </a:srgbClr>
              </a:solidFill>
              <a:ln w="9525">
                <a:noFill/>
              </a:ln>
            </p:spPr>
            <p:txBody>
              <a:bodyPr wrap="none" anchor="ctr" anchorCtr="0"/>
              <a:p>
                <a:pPr>
                  <a:spcBef>
                    <a:spcPct val="50000"/>
                  </a:spcBef>
                </a:pPr>
                <a:endParaRPr lang="zh-CN" altLang="en-US" dirty="0">
                  <a:latin typeface="Verdana" panose="020B0604030504040204" pitchFamily="34" charset="0"/>
                </a:endParaRPr>
              </a:p>
            </p:txBody>
          </p:sp>
        </p:grpSp>
      </p:grpSp>
      <p:sp>
        <p:nvSpPr>
          <p:cNvPr id="9246" name="Text Box 178"/>
          <p:cNvSpPr txBox="1"/>
          <p:nvPr/>
        </p:nvSpPr>
        <p:spPr>
          <a:xfrm>
            <a:off x="1447800" y="5248275"/>
            <a:ext cx="6934200" cy="583565"/>
          </a:xfrm>
          <a:prstGeom prst="rect">
            <a:avLst/>
          </a:prstGeom>
          <a:solidFill>
            <a:schemeClr val="tx2"/>
          </a:solidFill>
          <a:ln w="9525">
            <a:noFill/>
          </a:ln>
        </p:spPr>
        <p:txBody>
          <a:bodyPr anchor="t" anchorCtr="0">
            <a:spAutoFit/>
          </a:bodyPr>
          <a:p>
            <a:pPr marL="457200" indent="-457200">
              <a:spcBef>
                <a:spcPct val="50000"/>
              </a:spcBef>
              <a:buClr>
                <a:schemeClr val="tx1"/>
              </a:buClr>
            </a:pPr>
            <a:r>
              <a:rPr lang="en-US" altLang="zh-CN" sz="2400" dirty="0">
                <a:solidFill>
                  <a:srgbClr val="FFFFFF"/>
                </a:solidFill>
                <a:latin typeface="Arial" panose="020B0604020202020204" pitchFamily="34" charset="0"/>
                <a:ea typeface="黑体" panose="02010609060101010101" pitchFamily="49" charset="-122"/>
              </a:rPr>
              <a:t>             </a:t>
            </a:r>
            <a:r>
              <a:rPr lang="zh-CN" altLang="en-US" sz="3200" dirty="0">
                <a:solidFill>
                  <a:srgbClr val="FFFFFF"/>
                </a:solidFill>
                <a:latin typeface="Arial" panose="020B0604020202020204" pitchFamily="34" charset="0"/>
                <a:ea typeface="黑体" panose="02010609060101010101" pitchFamily="49" charset="-122"/>
              </a:rPr>
              <a:t>三、我区创建迎检具体工作</a:t>
            </a:r>
            <a:endParaRPr lang="en-US" altLang="zh-CN" sz="3200" dirty="0">
              <a:solidFill>
                <a:srgbClr val="FFFFFF"/>
              </a:solidFill>
              <a:latin typeface="Arial" panose="020B0604020202020204" pitchFamily="34" charset="0"/>
              <a:ea typeface="黑体" panose="02010609060101010101" pitchFamily="49" charset="-122"/>
            </a:endParaRPr>
          </a:p>
        </p:txBody>
      </p:sp>
      <p:pic>
        <p:nvPicPr>
          <p:cNvPr id="9247" name="Picture 179" descr="1"/>
          <p:cNvPicPr>
            <a:picLocks noChangeAspect="1"/>
          </p:cNvPicPr>
          <p:nvPr/>
        </p:nvPicPr>
        <p:blipFill>
          <a:blip r:embed="rId1">
            <a:lum bright="-6000" contrast="23999"/>
          </a:blip>
          <a:srcRect l="42606" t="64474" r="19473"/>
          <a:stretch>
            <a:fillRect/>
          </a:stretch>
        </p:blipFill>
        <p:spPr>
          <a:xfrm>
            <a:off x="950278" y="5181600"/>
            <a:ext cx="831850" cy="879475"/>
          </a:xfrm>
          <a:prstGeom prst="rect">
            <a:avLst/>
          </a:prstGeom>
          <a:noFill/>
          <a:ln w="9525">
            <a:noFill/>
          </a:ln>
        </p:spPr>
      </p:pic>
      <p:sp>
        <p:nvSpPr>
          <p:cNvPr id="9248" name="Text Box 180"/>
          <p:cNvSpPr txBox="1"/>
          <p:nvPr/>
        </p:nvSpPr>
        <p:spPr>
          <a:xfrm>
            <a:off x="1066800" y="6172200"/>
            <a:ext cx="7696200" cy="519113"/>
          </a:xfrm>
          <a:prstGeom prst="rect">
            <a:avLst/>
          </a:prstGeom>
          <a:noFill/>
          <a:ln w="9525">
            <a:noFill/>
          </a:ln>
        </p:spPr>
        <p:txBody>
          <a:bodyPr anchor="t" anchorCtr="0">
            <a:spAutoFit/>
          </a:bodyPr>
          <a:p>
            <a:pPr marL="457200" indent="-457200">
              <a:spcBef>
                <a:spcPct val="50000"/>
              </a:spcBef>
              <a:buClr>
                <a:schemeClr val="tx1"/>
              </a:buClr>
            </a:pPr>
            <a:r>
              <a:rPr lang="zh-CN" altLang="en-US" sz="2800" dirty="0">
                <a:solidFill>
                  <a:srgbClr val="FFFFFF"/>
                </a:solidFill>
                <a:latin typeface="Arial" panose="020B0604020202020204" pitchFamily="34" charset="0"/>
                <a:ea typeface="黑体" panose="02010609060101010101" pitchFamily="49" charset="-122"/>
              </a:rPr>
              <a:t>  </a:t>
            </a:r>
            <a:endParaRPr lang="en-US" altLang="zh-CN" sz="2400" dirty="0">
              <a:solidFill>
                <a:srgbClr val="FFFFFF"/>
              </a:solidFill>
              <a:latin typeface="Arial" panose="020B0604020202020204" pitchFamily="34" charset="0"/>
              <a:ea typeface="黑体" panose="02010609060101010101" pitchFamily="49"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3"/>
          <p:cNvSpPr>
            <a:spLocks noGrp="1"/>
          </p:cNvSpPr>
          <p:nvPr>
            <p:ph idx="1"/>
          </p:nvPr>
        </p:nvSpPr>
        <p:spPr>
          <a:xfrm>
            <a:off x="152400" y="1212850"/>
            <a:ext cx="8896350" cy="5327650"/>
          </a:xfrm>
        </p:spPr>
        <p:txBody>
          <a:bodyPr vert="horz" wrap="square" lIns="91440" tIns="45720" rIns="91440" bIns="45720" anchor="t" anchorCtr="0"/>
          <a:p>
            <a:pPr eaLnBrk="1" latinLnBrk="0" hangingPunct="1">
              <a:lnSpc>
                <a:spcPct val="150000"/>
              </a:lnSpc>
              <a:spcBef>
                <a:spcPct val="0"/>
              </a:spcBef>
              <a:buNone/>
            </a:pPr>
            <a:r>
              <a:rPr lang="zh-CN" altLang="en-US" sz="3600" b="1" dirty="0">
                <a:solidFill>
                  <a:srgbClr val="7030A0"/>
                </a:solidFill>
                <a:latin typeface="仿宋" panose="02010609060101010101" pitchFamily="49" charset="-122"/>
                <a:ea typeface="仿宋" panose="02010609060101010101" pitchFamily="49" charset="-122"/>
              </a:rPr>
              <a:t>（四）产品自检：</a:t>
            </a:r>
            <a:r>
              <a:rPr lang="en-US" altLang="zh-CN" sz="2800" dirty="0">
                <a:latin typeface="仿宋" panose="02010609060101010101" pitchFamily="49" charset="-122"/>
                <a:ea typeface="仿宋" panose="02010609060101010101" pitchFamily="49" charset="-122"/>
              </a:rPr>
              <a:t>14.</a:t>
            </a:r>
            <a:r>
              <a:rPr lang="zh-CN" altLang="en-US" sz="2800" b="1" dirty="0">
                <a:solidFill>
                  <a:srgbClr val="C00000"/>
                </a:solidFill>
                <a:latin typeface="仿宋" panose="02010609060101010101" pitchFamily="49" charset="-122"/>
                <a:ea typeface="仿宋" panose="02010609060101010101" pitchFamily="49" charset="-122"/>
              </a:rPr>
              <a:t>生产者</a:t>
            </a:r>
            <a:r>
              <a:rPr lang="zh-CN" altLang="en-US" sz="2800" dirty="0">
                <a:latin typeface="仿宋" panose="02010609060101010101" pitchFamily="49" charset="-122"/>
                <a:ea typeface="仿宋" panose="02010609060101010101" pitchFamily="49" charset="-122"/>
              </a:rPr>
              <a:t>对销售的农产品开展</a:t>
            </a:r>
            <a:r>
              <a:rPr lang="zh-CN" altLang="en-US" sz="2800" b="1" dirty="0">
                <a:solidFill>
                  <a:schemeClr val="tx2">
                    <a:lumMod val="75000"/>
                  </a:schemeClr>
                </a:solidFill>
                <a:latin typeface="仿宋" panose="02010609060101010101" pitchFamily="49" charset="-122"/>
                <a:ea typeface="仿宋" panose="02010609060101010101" pitchFamily="49" charset="-122"/>
              </a:rPr>
              <a:t>自检或委托检验</a:t>
            </a:r>
            <a:r>
              <a:rPr lang="zh-CN" altLang="en-US" sz="2800" dirty="0">
                <a:solidFill>
                  <a:schemeClr val="tx2">
                    <a:lumMod val="75000"/>
                  </a:schemeClr>
                </a:solidFill>
                <a:latin typeface="仿宋" panose="02010609060101010101" pitchFamily="49" charset="-122"/>
                <a:ea typeface="仿宋" panose="02010609060101010101" pitchFamily="49" charset="-122"/>
              </a:rPr>
              <a:t>；</a:t>
            </a:r>
            <a:r>
              <a:rPr lang="en-US" altLang="zh-CN" sz="2800" dirty="0">
                <a:latin typeface="仿宋" panose="02010609060101010101" pitchFamily="49" charset="-122"/>
                <a:ea typeface="仿宋" panose="02010609060101010101" pitchFamily="49" charset="-122"/>
              </a:rPr>
              <a:t>15.</a:t>
            </a:r>
            <a:r>
              <a:rPr lang="zh-CN" altLang="en-US" sz="2800" b="1" dirty="0">
                <a:solidFill>
                  <a:srgbClr val="C00000"/>
                </a:solidFill>
                <a:latin typeface="仿宋" panose="02010609060101010101" pitchFamily="49" charset="-122"/>
                <a:ea typeface="仿宋" panose="02010609060101010101" pitchFamily="49" charset="-122"/>
              </a:rPr>
              <a:t>屠宰企业</a:t>
            </a:r>
            <a:r>
              <a:rPr lang="zh-CN" altLang="en-US" sz="2800" dirty="0">
                <a:latin typeface="仿宋" panose="02010609060101010101" pitchFamily="49" charset="-122"/>
                <a:ea typeface="仿宋" panose="02010609060101010101" pitchFamily="49" charset="-122"/>
              </a:rPr>
              <a:t>落实进场查验、肉品品质检验、“瘦肉精”</a:t>
            </a:r>
            <a:r>
              <a:rPr lang="zh-CN" altLang="en-US" sz="2800" b="1" dirty="0">
                <a:solidFill>
                  <a:schemeClr val="tx2">
                    <a:lumMod val="75000"/>
                  </a:schemeClr>
                </a:solidFill>
                <a:latin typeface="仿宋" panose="02010609060101010101" pitchFamily="49" charset="-122"/>
                <a:ea typeface="仿宋" panose="02010609060101010101" pitchFamily="49" charset="-122"/>
              </a:rPr>
              <a:t>检测等制度</a:t>
            </a:r>
            <a:r>
              <a:rPr lang="zh-CN" altLang="en-US" sz="2800" dirty="0">
                <a:solidFill>
                  <a:schemeClr val="tx2">
                    <a:lumMod val="75000"/>
                  </a:schemeClr>
                </a:solidFill>
                <a:latin typeface="仿宋" panose="02010609060101010101" pitchFamily="49" charset="-122"/>
                <a:ea typeface="仿宋" panose="02010609060101010101" pitchFamily="49" charset="-122"/>
              </a:rPr>
              <a:t>；</a:t>
            </a:r>
            <a:r>
              <a:rPr lang="en-US" altLang="zh-CN" sz="2800" dirty="0">
                <a:solidFill>
                  <a:schemeClr val="tx2">
                    <a:lumMod val="75000"/>
                  </a:schemeClr>
                </a:solidFill>
                <a:latin typeface="仿宋" panose="02010609060101010101" pitchFamily="49" charset="-122"/>
                <a:ea typeface="仿宋" panose="02010609060101010101" pitchFamily="49" charset="-122"/>
              </a:rPr>
              <a:t>16.</a:t>
            </a:r>
            <a:r>
              <a:rPr lang="zh-CN" altLang="en-US" sz="2800" b="1" dirty="0">
                <a:solidFill>
                  <a:srgbClr val="C00000"/>
                </a:solidFill>
                <a:latin typeface="仿宋" panose="02010609060101010101" pitchFamily="49" charset="-122"/>
                <a:ea typeface="仿宋" panose="02010609060101010101" pitchFamily="49" charset="-122"/>
              </a:rPr>
              <a:t>收购储运</a:t>
            </a:r>
            <a:r>
              <a:rPr lang="zh-CN" altLang="en-US" sz="2800" dirty="0">
                <a:solidFill>
                  <a:schemeClr val="tx2">
                    <a:lumMod val="75000"/>
                  </a:schemeClr>
                </a:solidFill>
                <a:latin typeface="仿宋" panose="02010609060101010101" pitchFamily="49" charset="-122"/>
                <a:ea typeface="仿宋" panose="02010609060101010101" pitchFamily="49" charset="-122"/>
              </a:rPr>
              <a:t>企业和批发市场建立</a:t>
            </a:r>
            <a:r>
              <a:rPr lang="zh-CN" altLang="en-US" sz="2800" b="1" dirty="0">
                <a:solidFill>
                  <a:schemeClr val="tx2">
                    <a:lumMod val="75000"/>
                  </a:schemeClr>
                </a:solidFill>
                <a:latin typeface="仿宋" panose="02010609060101010101" pitchFamily="49" charset="-122"/>
                <a:ea typeface="仿宋" panose="02010609060101010101" pitchFamily="49" charset="-122"/>
              </a:rPr>
              <a:t>进货查验、抽查检测制度</a:t>
            </a:r>
            <a:r>
              <a:rPr lang="zh-CN" altLang="en-US" sz="2800" dirty="0">
                <a:solidFill>
                  <a:schemeClr val="tx2">
                    <a:lumMod val="75000"/>
                  </a:schemeClr>
                </a:solidFill>
                <a:latin typeface="仿宋" panose="02010609060101010101" pitchFamily="49" charset="-122"/>
                <a:ea typeface="仿宋" panose="02010609060101010101" pitchFamily="49" charset="-122"/>
              </a:rPr>
              <a:t>。</a:t>
            </a:r>
            <a:endParaRPr lang="zh-CN" altLang="en-US" sz="2800" dirty="0">
              <a:solidFill>
                <a:schemeClr val="tx2">
                  <a:lumMod val="75000"/>
                </a:schemeClr>
              </a:solidFill>
              <a:latin typeface="仿宋" panose="02010609060101010101" pitchFamily="49" charset="-122"/>
              <a:ea typeface="仿宋" panose="02010609060101010101" pitchFamily="49" charset="-122"/>
            </a:endParaRPr>
          </a:p>
          <a:p>
            <a:pPr eaLnBrk="1" latinLnBrk="0" hangingPunct="1">
              <a:lnSpc>
                <a:spcPct val="150000"/>
              </a:lnSpc>
              <a:spcBef>
                <a:spcPct val="0"/>
              </a:spcBef>
              <a:buNone/>
            </a:pPr>
            <a:r>
              <a:rPr lang="zh-CN" altLang="en-US" sz="3600" b="1" dirty="0">
                <a:solidFill>
                  <a:srgbClr val="7030A0"/>
                </a:solidFill>
                <a:latin typeface="仿宋" panose="02010609060101010101" pitchFamily="49" charset="-122"/>
                <a:ea typeface="仿宋" panose="02010609060101010101" pitchFamily="49" charset="-122"/>
                <a:sym typeface="+mn-ea"/>
              </a:rPr>
              <a:t>（五）无害化处理：</a:t>
            </a:r>
            <a:r>
              <a:rPr lang="en-US" altLang="zh-CN" sz="2800" dirty="0">
                <a:latin typeface="仿宋" panose="02010609060101010101" pitchFamily="49" charset="-122"/>
                <a:ea typeface="仿宋" panose="02010609060101010101" pitchFamily="49" charset="-122"/>
                <a:sym typeface="+mn-ea"/>
              </a:rPr>
              <a:t>17.</a:t>
            </a:r>
            <a:r>
              <a:rPr lang="zh-CN" altLang="en-US" sz="2800" dirty="0">
                <a:latin typeface="仿宋" panose="02010609060101010101" pitchFamily="49" charset="-122"/>
                <a:ea typeface="仿宋" panose="02010609060101010101" pitchFamily="49" charset="-122"/>
                <a:sym typeface="+mn-ea"/>
              </a:rPr>
              <a:t>建立病死畜禽及不合格农产品</a:t>
            </a:r>
            <a:r>
              <a:rPr lang="zh-CN" altLang="en-US" sz="2800" b="1" dirty="0">
                <a:solidFill>
                  <a:srgbClr val="C00000"/>
                </a:solidFill>
                <a:latin typeface="仿宋" panose="02010609060101010101" pitchFamily="49" charset="-122"/>
                <a:ea typeface="仿宋" panose="02010609060101010101" pitchFamily="49" charset="-122"/>
                <a:sym typeface="+mn-ea"/>
              </a:rPr>
              <a:t>无害化处理机制</a:t>
            </a:r>
            <a:r>
              <a:rPr lang="zh-CN" altLang="en-US" sz="2800" dirty="0">
                <a:latin typeface="仿宋" panose="02010609060101010101" pitchFamily="49" charset="-122"/>
                <a:ea typeface="仿宋" panose="02010609060101010101" pitchFamily="49" charset="-122"/>
                <a:sym typeface="+mn-ea"/>
              </a:rPr>
              <a:t>，病死畜禽无害化处理率达到</a:t>
            </a:r>
            <a:r>
              <a:rPr lang="en-US" altLang="zh-CN" sz="2800" b="1" dirty="0">
                <a:solidFill>
                  <a:srgbClr val="C00000"/>
                </a:solidFill>
                <a:latin typeface="仿宋" panose="02010609060101010101" pitchFamily="49" charset="-122"/>
                <a:ea typeface="仿宋" panose="02010609060101010101" pitchFamily="49" charset="-122"/>
                <a:sym typeface="+mn-ea"/>
              </a:rPr>
              <a:t>100%</a:t>
            </a:r>
            <a:r>
              <a:rPr lang="zh-CN" altLang="en-US" sz="2800" dirty="0">
                <a:solidFill>
                  <a:srgbClr val="C00000"/>
                </a:solidFill>
                <a:latin typeface="仿宋" panose="02010609060101010101" pitchFamily="49" charset="-122"/>
                <a:ea typeface="仿宋" panose="02010609060101010101" pitchFamily="49" charset="-122"/>
                <a:sym typeface="+mn-ea"/>
              </a:rPr>
              <a:t>。</a:t>
            </a:r>
            <a:endParaRPr lang="zh-CN" altLang="en-US" sz="2400" dirty="0">
              <a:solidFill>
                <a:srgbClr val="C00000"/>
              </a:solidFill>
              <a:latin typeface="仿宋" panose="02010609060101010101" pitchFamily="49" charset="-122"/>
              <a:ea typeface="仿宋" panose="02010609060101010101" pitchFamily="49" charset="-122"/>
            </a:endParaRPr>
          </a:p>
          <a:p>
            <a:pPr eaLnBrk="1" latinLnBrk="0" hangingPunct="1">
              <a:lnSpc>
                <a:spcPct val="150000"/>
              </a:lnSpc>
              <a:spcBef>
                <a:spcPct val="0"/>
              </a:spcBef>
              <a:buNone/>
            </a:pPr>
            <a:endParaRPr lang="zh-CN" altLang="en-US" sz="2400" dirty="0">
              <a:latin typeface="仿宋" panose="02010609060101010101" pitchFamily="49" charset="-122"/>
              <a:ea typeface="仿宋" panose="02010609060101010101" pitchFamily="49" charset="-122"/>
            </a:endParaRPr>
          </a:p>
        </p:txBody>
      </p:sp>
      <p:sp>
        <p:nvSpPr>
          <p:cNvPr id="29698" name="Rectangle 2"/>
          <p:cNvSpPr>
            <a:spLocks noGrp="1"/>
          </p:cNvSpPr>
          <p:nvPr>
            <p:ph type="title"/>
          </p:nvPr>
        </p:nvSpPr>
        <p:spPr>
          <a:xfrm>
            <a:off x="0" y="228600"/>
            <a:ext cx="8458200" cy="868363"/>
          </a:xfrm>
        </p:spPr>
        <p:txBody>
          <a:bodyPr vert="horz" wrap="square" lIns="91440" tIns="45720" rIns="91440" bIns="45720" anchor="ctr" anchorCtr="0"/>
          <a:p>
            <a:pPr eaLnBrk="1" hangingPunct="1"/>
            <a:r>
              <a:rPr lang="en-US" altLang="zh-CN" sz="32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农产品生产者主体责任</a:t>
            </a:r>
            <a:r>
              <a:rPr lang="zh-CN" altLang="en-US" sz="3200" dirty="0">
                <a:ea typeface="宋体" panose="02010600030101010101" pitchFamily="2" charset="-122"/>
              </a:rPr>
              <a:t> </a:t>
            </a:r>
            <a:r>
              <a:rPr lang="zh-CN" altLang="en-US" sz="4000" dirty="0">
                <a:ea typeface="宋体" panose="02010600030101010101" pitchFamily="2" charset="-122"/>
              </a:rPr>
              <a:t> </a:t>
            </a:r>
            <a:endParaRPr lang="zh-CN" altLang="en-US" sz="4000" dirty="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内容占位符 2"/>
          <p:cNvSpPr>
            <a:spLocks noGrp="1"/>
          </p:cNvSpPr>
          <p:nvPr>
            <p:ph idx="1"/>
          </p:nvPr>
        </p:nvSpPr>
        <p:spPr>
          <a:xfrm>
            <a:off x="171450" y="1265555"/>
            <a:ext cx="8832215" cy="4906645"/>
          </a:xfrm>
        </p:spPr>
        <p:txBody>
          <a:bodyPr vert="horz" wrap="square" lIns="91440" tIns="45720" rIns="91440" bIns="45720" anchor="t" anchorCtr="0"/>
          <a:p>
            <a:pPr marL="0" indent="0" latinLnBrk="0">
              <a:lnSpc>
                <a:spcPct val="150000"/>
              </a:lnSpc>
              <a:spcBef>
                <a:spcPts val="0"/>
              </a:spcBef>
              <a:buNone/>
            </a:pP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（一）市场准入和监管名录：</a:t>
            </a:r>
            <a:r>
              <a:rPr lang="en-US" altLang="zh-CN" sz="2800" dirty="0">
                <a:latin typeface="仿宋" panose="02010609060101010101" pitchFamily="49" charset="-122"/>
                <a:ea typeface="仿宋" panose="02010609060101010101" pitchFamily="49" charset="-122"/>
                <a:cs typeface="仿宋" panose="02010609060101010101" pitchFamily="49" charset="-122"/>
              </a:rPr>
              <a:t>18*.</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100%</a:t>
            </a:r>
            <a:r>
              <a:rPr lang="zh-CN" altLang="en-US" sz="2800" dirty="0">
                <a:latin typeface="仿宋" panose="02010609060101010101" pitchFamily="49" charset="-122"/>
                <a:ea typeface="仿宋" panose="02010609060101010101" pitchFamily="49" charset="-122"/>
                <a:cs typeface="仿宋" panose="02010609060101010101" pitchFamily="49" charset="-122"/>
              </a:rPr>
              <a:t>实行农药、兽药等农业投入品市场准入管理和监管名录制度。</a:t>
            </a:r>
            <a:endParaRPr lang="zh-CN" altLang="en-US" sz="2400" b="1" dirty="0">
              <a:latin typeface="仿宋" panose="02010609060101010101" pitchFamily="49" charset="-122"/>
              <a:ea typeface="仿宋" panose="02010609060101010101" pitchFamily="49" charset="-122"/>
              <a:cs typeface="仿宋" panose="02010609060101010101" pitchFamily="49" charset="-122"/>
              <a:sym typeface="+mn-ea"/>
            </a:endParaRPr>
          </a:p>
          <a:p>
            <a:pPr marL="0" indent="0" latinLnBrk="0">
              <a:lnSpc>
                <a:spcPct val="150000"/>
              </a:lnSpc>
              <a:spcBef>
                <a:spcPts val="0"/>
              </a:spcBef>
              <a:buNone/>
            </a:pP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（二）规范经营：</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19.</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投入品</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购</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买</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索证索票、经营台账制度、</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sym typeface="+mn-ea"/>
              </a:rPr>
              <a:t>农药包装废弃物收集处理体系。</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20*.</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高毒农药</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定点经营、实名购买</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制度，推行兽药良好生产和经营规范，对养殖环节自配料实施监管。</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marL="0" indent="0" latinLnBrk="0">
              <a:lnSpc>
                <a:spcPct val="150000"/>
              </a:lnSpc>
              <a:spcBef>
                <a:spcPts val="0"/>
              </a:spcBef>
              <a:buNone/>
            </a:pP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p:txBody>
      </p:sp>
      <p:sp>
        <p:nvSpPr>
          <p:cNvPr id="31746" name="Rectangle 5"/>
          <p:cNvSpPr>
            <a:spLocks noGrp="1"/>
          </p:cNvSpPr>
          <p:nvPr>
            <p:ph type="title"/>
          </p:nvPr>
        </p:nvSpPr>
        <p:spPr>
          <a:xfrm>
            <a:off x="228600" y="228600"/>
            <a:ext cx="64770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农业投入品监管</a:t>
            </a:r>
            <a:r>
              <a:rPr lang="en-US" altLang="zh-CN" sz="3600" dirty="0">
                <a:solidFill>
                  <a:srgbClr val="C00000"/>
                </a:solidFill>
                <a:ea typeface="黑体" panose="02010609060101010101" pitchFamily="49" charset="-122"/>
              </a:rPr>
              <a:t>           </a:t>
            </a:r>
            <a:r>
              <a:rPr lang="en-US" altLang="zh-CN" sz="3600" dirty="0">
                <a:solidFill>
                  <a:schemeClr val="tx1">
                    <a:lumMod val="20000"/>
                    <a:lumOff val="80000"/>
                  </a:schemeClr>
                </a:solidFill>
                <a:ea typeface="黑体" panose="02010609060101010101" pitchFamily="49" charset="-122"/>
              </a:rPr>
              <a:t> </a:t>
            </a:r>
            <a:r>
              <a:rPr lang="en-US" altLang="zh-CN" sz="1800" dirty="0">
                <a:solidFill>
                  <a:schemeClr val="tx1">
                    <a:lumMod val="20000"/>
                    <a:lumOff val="80000"/>
                  </a:schemeClr>
                </a:solidFill>
                <a:ea typeface="黑体" panose="02010609060101010101" pitchFamily="49" charset="-122"/>
              </a:rPr>
              <a:t>4</a:t>
            </a:r>
            <a:endParaRPr lang="en-US" altLang="zh-CN" sz="1800" dirty="0">
              <a:solidFill>
                <a:schemeClr val="tx1">
                  <a:lumMod val="20000"/>
                  <a:lumOff val="80000"/>
                </a:schemeClr>
              </a:solidFill>
              <a:ea typeface="黑体" panose="02010609060101010101" pitchFamily="49"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3"/>
          <p:cNvSpPr>
            <a:spLocks noGrp="1"/>
          </p:cNvSpPr>
          <p:nvPr>
            <p:ph idx="1"/>
          </p:nvPr>
        </p:nvSpPr>
        <p:spPr>
          <a:xfrm>
            <a:off x="85090" y="1143000"/>
            <a:ext cx="8929370" cy="5605145"/>
          </a:xfrm>
        </p:spPr>
        <p:txBody>
          <a:bodyPr vert="horz" wrap="square" lIns="91440" tIns="45720" rIns="91440" bIns="45720" anchor="t" anchorCtr="0"/>
          <a:p>
            <a:pPr algn="l" eaLnBrk="1" latinLnBrk="0" hangingPunct="1">
              <a:lnSpc>
                <a:spcPct val="150000"/>
              </a:lnSpc>
              <a:spcBef>
                <a:spcPts val="0"/>
              </a:spcBef>
              <a:buNone/>
            </a:pPr>
            <a:r>
              <a:rPr lang="en-US" altLang="zh-CN" sz="3600" b="1" dirty="0">
                <a:solidFill>
                  <a:srgbClr val="7030A0"/>
                </a:solidFill>
                <a:ea typeface="宋体" panose="02010600030101010101" pitchFamily="2" charset="-122"/>
              </a:rPr>
              <a:t>    </a:t>
            </a:r>
            <a:r>
              <a:rPr lang="zh-CN" altLang="en-US" sz="3600" b="1" dirty="0">
                <a:solidFill>
                  <a:srgbClr val="7030A0"/>
                </a:solidFill>
                <a:ea typeface="宋体" panose="02010600030101010101" pitchFamily="2" charset="-122"/>
              </a:rPr>
              <a:t>（</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三）平台管理</a:t>
            </a: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a:t>
            </a:r>
            <a:r>
              <a:rPr lang="en-US" altLang="zh-CN" sz="2800" dirty="0">
                <a:latin typeface="仿宋" panose="02010609060101010101" pitchFamily="49" charset="-122"/>
                <a:ea typeface="仿宋" panose="02010609060101010101" pitchFamily="49" charset="-122"/>
                <a:cs typeface="仿宋" panose="02010609060101010101" pitchFamily="49" charset="-122"/>
              </a:rPr>
              <a:t>21.</a:t>
            </a:r>
            <a:r>
              <a:rPr lang="zh-CN" altLang="en-US" sz="2800" dirty="0">
                <a:latin typeface="仿宋" panose="02010609060101010101" pitchFamily="49" charset="-122"/>
                <a:ea typeface="仿宋" panose="02010609060101010101" pitchFamily="49" charset="-122"/>
                <a:cs typeface="仿宋" panose="02010609060101010101" pitchFamily="49" charset="-122"/>
              </a:rPr>
              <a:t>投入品连锁、统购、配送等营销模式的占当地总量比例达到</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70%</a:t>
            </a:r>
            <a:r>
              <a:rPr lang="zh-CN" altLang="en-US" sz="2800" dirty="0">
                <a:latin typeface="仿宋" panose="02010609060101010101" pitchFamily="49" charset="-122"/>
                <a:ea typeface="仿宋" panose="02010609060101010101" pitchFamily="49" charset="-122"/>
                <a:cs typeface="仿宋" panose="02010609060101010101" pitchFamily="49" charset="-122"/>
              </a:rPr>
              <a:t>以上。</a:t>
            </a:r>
            <a:r>
              <a:rPr lang="en-US" altLang="zh-CN" sz="2800" dirty="0">
                <a:latin typeface="仿宋" panose="02010609060101010101" pitchFamily="49" charset="-122"/>
                <a:ea typeface="仿宋" panose="02010609060101010101" pitchFamily="49" charset="-122"/>
                <a:cs typeface="仿宋" panose="02010609060101010101" pitchFamily="49" charset="-122"/>
              </a:rPr>
              <a:t>22.</a:t>
            </a:r>
            <a:r>
              <a:rPr lang="zh-CN" altLang="en-US" sz="2800" dirty="0">
                <a:latin typeface="仿宋" panose="02010609060101010101" pitchFamily="49" charset="-122"/>
                <a:ea typeface="仿宋" panose="02010609060101010101" pitchFamily="49" charset="-122"/>
                <a:cs typeface="仿宋" panose="02010609060101010101" pitchFamily="49" charset="-122"/>
              </a:rPr>
              <a:t>建成投入品监管信息平台，</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100%</a:t>
            </a:r>
            <a:r>
              <a:rPr lang="zh-CN" altLang="en-US" sz="2800" dirty="0">
                <a:latin typeface="仿宋" panose="02010609060101010101" pitchFamily="49" charset="-122"/>
                <a:ea typeface="仿宋" panose="02010609060101010101" pitchFamily="49" charset="-122"/>
                <a:cs typeface="仿宋" panose="02010609060101010101" pitchFamily="49" charset="-122"/>
              </a:rPr>
              <a:t>纳入平台管理。</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（四）质量监测：</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23.</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投入品质量常态化监测制度；定期对生产基地、交易市场的投入品开展</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监督抽查</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和技术指导；严格</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执行禁限用农兽药</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、饲料和饲料添加剂等有关规定；生产环节非法添加行为基本杜绝。</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pPr eaLnBrk="1" hangingPunct="1">
              <a:buNone/>
            </a:pPr>
            <a:endParaRPr lang="zh-CN" altLang="en-US" sz="2800" dirty="0">
              <a:ea typeface="宋体" panose="02010600030101010101" pitchFamily="2" charset="-122"/>
            </a:endParaRPr>
          </a:p>
          <a:p>
            <a:pPr eaLnBrk="1" hangingPunct="1">
              <a:buNone/>
            </a:pPr>
            <a:endParaRPr lang="zh-CN" altLang="en-US" sz="2800" dirty="0">
              <a:ea typeface="宋体" panose="02010600030101010101" pitchFamily="2" charset="-122"/>
            </a:endParaRPr>
          </a:p>
        </p:txBody>
      </p:sp>
      <p:sp>
        <p:nvSpPr>
          <p:cNvPr id="33795" name="Rectangle 5"/>
          <p:cNvSpPr>
            <a:spLocks noGrp="1"/>
          </p:cNvSpPr>
          <p:nvPr>
            <p:ph type="title"/>
          </p:nvPr>
        </p:nvSpPr>
        <p:spPr>
          <a:xfrm>
            <a:off x="0" y="228600"/>
            <a:ext cx="67056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sym typeface="+mn-ea"/>
              </a:rPr>
              <a:t>    </a:t>
            </a:r>
            <a:r>
              <a:rPr lang="zh-CN" altLang="en-US" sz="3600" dirty="0">
                <a:solidFill>
                  <a:srgbClr val="C00000"/>
                </a:solidFill>
                <a:ea typeface="黑体" panose="02010609060101010101" pitchFamily="49" charset="-122"/>
                <a:sym typeface="+mn-ea"/>
              </a:rPr>
              <a:t>农业投入品监管</a:t>
            </a:r>
            <a:r>
              <a:rPr lang="en-US" altLang="zh-CN" sz="3600" dirty="0">
                <a:solidFill>
                  <a:srgbClr val="C00000"/>
                </a:solidFill>
                <a:ea typeface="黑体" panose="02010609060101010101" pitchFamily="49" charset="-122"/>
                <a:sym typeface="+mn-ea"/>
              </a:rPr>
              <a:t>  </a:t>
            </a:r>
            <a:r>
              <a:rPr lang="en-US" altLang="zh-CN" sz="3600" dirty="0">
                <a:solidFill>
                  <a:schemeClr val="tx1">
                    <a:lumMod val="20000"/>
                    <a:lumOff val="80000"/>
                  </a:schemeClr>
                </a:solidFill>
                <a:ea typeface="黑体" panose="02010609060101010101" pitchFamily="49" charset="-122"/>
                <a:sym typeface="+mn-ea"/>
              </a:rPr>
              <a:t> </a:t>
            </a:r>
            <a:endParaRPr lang="zh-CN" altLang="en-US" dirty="0">
              <a:solidFill>
                <a:schemeClr val="tx1">
                  <a:lumMod val="20000"/>
                  <a:lumOff val="80000"/>
                </a:schemeClr>
              </a:solidFill>
              <a:ea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标题 1"/>
          <p:cNvSpPr>
            <a:spLocks noGrp="1"/>
          </p:cNvSpPr>
          <p:nvPr>
            <p:ph type="title"/>
          </p:nvPr>
        </p:nvSpPr>
        <p:spPr>
          <a:xfrm>
            <a:off x="0" y="228600"/>
            <a:ext cx="8839200" cy="868363"/>
          </a:xfrm>
        </p:spPr>
        <p:txBody>
          <a:bodyPr vert="horz" wrap="square" lIns="91440" tIns="45720" rIns="91440" bIns="45720" anchor="ctr" anchorCtr="0"/>
          <a:p>
            <a:r>
              <a:rPr lang="en-US" altLang="zh-CN" sz="3200" dirty="0">
                <a:solidFill>
                  <a:srgbClr val="C00000"/>
                </a:solidFill>
                <a:ea typeface="宋体" panose="02010600030101010101" pitchFamily="2" charset="-122"/>
              </a:rPr>
              <a:t>   </a:t>
            </a:r>
            <a:r>
              <a:rPr lang="en-US" altLang="zh-CN" sz="3600" dirty="0">
                <a:solidFill>
                  <a:srgbClr val="C00000"/>
                </a:solidFill>
                <a:ea typeface="宋体" panose="02010600030101010101" pitchFamily="2" charset="-122"/>
              </a:rPr>
              <a:t>  </a:t>
            </a:r>
            <a:r>
              <a:rPr lang="zh-CN" altLang="en-US" sz="3600" dirty="0">
                <a:solidFill>
                  <a:srgbClr val="C00000"/>
                </a:solidFill>
                <a:ea typeface="宋体" panose="02010600030101010101" pitchFamily="2" charset="-122"/>
              </a:rPr>
              <a:t>农产品质量安全监测</a:t>
            </a:r>
            <a:r>
              <a:rPr lang="en-US" altLang="zh-CN" sz="3600" dirty="0">
                <a:solidFill>
                  <a:srgbClr val="C00000"/>
                </a:solidFill>
                <a:ea typeface="宋体" panose="02010600030101010101" pitchFamily="2" charset="-122"/>
              </a:rPr>
              <a:t>     </a:t>
            </a:r>
            <a:r>
              <a:rPr lang="en-US" altLang="zh-CN" sz="1800" dirty="0">
                <a:solidFill>
                  <a:schemeClr val="tx1">
                    <a:lumMod val="20000"/>
                    <a:lumOff val="80000"/>
                  </a:schemeClr>
                </a:solidFill>
                <a:ea typeface="宋体" panose="02010600030101010101" pitchFamily="2" charset="-122"/>
              </a:rPr>
              <a:t>3</a:t>
            </a:r>
            <a:endParaRPr lang="en-US" altLang="zh-CN" sz="1800" dirty="0">
              <a:solidFill>
                <a:schemeClr val="tx1">
                  <a:lumMod val="20000"/>
                  <a:lumOff val="80000"/>
                </a:schemeClr>
              </a:solidFill>
              <a:ea typeface="宋体" panose="02010600030101010101" pitchFamily="2" charset="-122"/>
            </a:endParaRPr>
          </a:p>
        </p:txBody>
      </p:sp>
      <p:sp>
        <p:nvSpPr>
          <p:cNvPr id="35842" name="内容占位符 2"/>
          <p:cNvSpPr>
            <a:spLocks noGrp="1"/>
          </p:cNvSpPr>
          <p:nvPr>
            <p:ph idx="1"/>
          </p:nvPr>
        </p:nvSpPr>
        <p:spPr>
          <a:xfrm>
            <a:off x="100965" y="1066800"/>
            <a:ext cx="8942705" cy="5546725"/>
          </a:xfrm>
        </p:spPr>
        <p:txBody>
          <a:bodyPr vert="horz" wrap="square" lIns="91440" tIns="45720" rIns="91440" bIns="45720" anchor="t" anchorCtr="0"/>
          <a:p>
            <a:pPr marL="0" indent="0" latinLnBrk="0">
              <a:lnSpc>
                <a:spcPts val="546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（一）隐患排查和监督抽查：</a:t>
            </a:r>
            <a:r>
              <a:rPr lang="en-US" altLang="zh-CN" sz="2800" dirty="0">
                <a:latin typeface="仿宋" panose="02010609060101010101" pitchFamily="49" charset="-122"/>
                <a:ea typeface="仿宋" panose="02010609060101010101" pitchFamily="49" charset="-122"/>
                <a:cs typeface="仿宋" panose="02010609060101010101" pitchFamily="49" charset="-122"/>
              </a:rPr>
              <a:t>24.</a:t>
            </a:r>
            <a:r>
              <a:rPr lang="zh-CN" altLang="en-US" sz="2800" dirty="0">
                <a:latin typeface="仿宋" panose="02010609060101010101" pitchFamily="49" charset="-122"/>
                <a:ea typeface="仿宋" panose="02010609060101010101" pitchFamily="49" charset="-122"/>
                <a:cs typeface="仿宋" panose="02010609060101010101" pitchFamily="49" charset="-122"/>
              </a:rPr>
              <a:t>制定全覆盖监测计划；县级全年定性不少于</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8000</a:t>
            </a:r>
            <a:r>
              <a:rPr lang="en-US" altLang="zh-CN" sz="36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C00000"/>
                </a:solidFill>
                <a:latin typeface="仿宋" panose="02010609060101010101" pitchFamily="49" charset="-122"/>
                <a:ea typeface="仿宋" panose="02010609060101010101" pitchFamily="49" charset="-122"/>
                <a:cs typeface="仿宋" panose="02010609060101010101" pitchFamily="49" charset="-122"/>
              </a:rPr>
              <a:t>？</a:t>
            </a:r>
            <a:r>
              <a:rPr lang="zh-CN" altLang="en-US" sz="2800" dirty="0">
                <a:latin typeface="仿宋" panose="02010609060101010101" pitchFamily="49" charset="-122"/>
                <a:ea typeface="仿宋" panose="02010609060101010101" pitchFamily="49" charset="-122"/>
                <a:cs typeface="仿宋" panose="02010609060101010101" pitchFamily="49" charset="-122"/>
              </a:rPr>
              <a:t>个；定量抽检</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800</a:t>
            </a:r>
            <a:r>
              <a:rPr lang="zh-CN" altLang="en-US" sz="2800" dirty="0">
                <a:latin typeface="仿宋" panose="02010609060101010101" pitchFamily="49" charset="-122"/>
                <a:ea typeface="仿宋" panose="02010609060101010101" pitchFamily="49" charset="-122"/>
                <a:cs typeface="仿宋" panose="02010609060101010101" pitchFamily="49" charset="-122"/>
              </a:rPr>
              <a:t>个，域内生产者</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100%</a:t>
            </a:r>
            <a:r>
              <a:rPr lang="zh-CN" altLang="en-US" sz="2800" dirty="0">
                <a:latin typeface="仿宋" panose="02010609060101010101" pitchFamily="49" charset="-122"/>
                <a:ea typeface="仿宋" panose="02010609060101010101" pitchFamily="49" charset="-122"/>
                <a:cs typeface="仿宋" panose="02010609060101010101" pitchFamily="49" charset="-122"/>
              </a:rPr>
              <a:t>落实产品自检制度。</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marL="0" indent="0" latinLnBrk="0">
              <a:lnSpc>
                <a:spcPts val="546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（二）日常巡查：</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25.</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乡镇日常巡查、速测等工作；每个乡镇年定性不少于</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7200 </a:t>
            </a:r>
            <a:r>
              <a:rPr lang="zh-CN" altLang="en-US" sz="4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个。</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marL="0" indent="0" latinLnBrk="0">
              <a:lnSpc>
                <a:spcPts val="546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（三）信息公告：</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26.</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公开</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本地农产品监督抽查、投入品监管、质量安全风险监测等信息。</a:t>
            </a:r>
            <a:endParaRPr lang="zh-CN" altLang="en-US" sz="2800" dirty="0">
              <a:latin typeface="仿宋" panose="02010609060101010101" pitchFamily="49" charset="-122"/>
              <a:ea typeface="仿宋" panose="02010609060101010101" pitchFamily="49" charset="-122"/>
              <a:cs typeface="仿宋" panose="02010609060101010101" pitchFamily="49" charset="-122"/>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a:spLocks noGrp="1"/>
          </p:cNvSpPr>
          <p:nvPr>
            <p:ph type="title"/>
          </p:nvPr>
        </p:nvSpPr>
        <p:spPr>
          <a:xfrm>
            <a:off x="457200" y="238125"/>
            <a:ext cx="70104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农产品质量安全执法</a:t>
            </a:r>
            <a:r>
              <a:rPr lang="zh-CN" altLang="en-US" sz="3600" dirty="0">
                <a:ea typeface="宋体" panose="02010600030101010101" pitchFamily="2" charset="-122"/>
              </a:rPr>
              <a:t> </a:t>
            </a:r>
            <a:r>
              <a:rPr lang="en-US" altLang="zh-CN" sz="3600" dirty="0">
                <a:ea typeface="宋体" panose="02010600030101010101" pitchFamily="2" charset="-122"/>
              </a:rPr>
              <a:t>  </a:t>
            </a:r>
            <a:r>
              <a:rPr lang="en-US" altLang="zh-CN" sz="1800" dirty="0">
                <a:solidFill>
                  <a:schemeClr val="tx1">
                    <a:lumMod val="20000"/>
                    <a:lumOff val="80000"/>
                  </a:schemeClr>
                </a:solidFill>
                <a:ea typeface="黑体" panose="02010609060101010101" pitchFamily="49" charset="-122"/>
                <a:sym typeface="+mn-ea"/>
              </a:rPr>
              <a:t>4</a:t>
            </a:r>
            <a:endParaRPr lang="en-US" altLang="zh-CN" sz="1800" dirty="0">
              <a:ea typeface="宋体" panose="02010600030101010101" pitchFamily="2" charset="-122"/>
            </a:endParaRPr>
          </a:p>
        </p:txBody>
      </p:sp>
      <p:sp>
        <p:nvSpPr>
          <p:cNvPr id="37890" name="Rectangle 3"/>
          <p:cNvSpPr>
            <a:spLocks noGrp="1"/>
          </p:cNvSpPr>
          <p:nvPr>
            <p:ph idx="1"/>
          </p:nvPr>
        </p:nvSpPr>
        <p:spPr>
          <a:xfrm>
            <a:off x="228600" y="1143000"/>
            <a:ext cx="8757285" cy="5534660"/>
          </a:xfrm>
        </p:spPr>
        <p:txBody>
          <a:bodyPr vert="horz" wrap="square" lIns="91440" tIns="45720" rIns="91440" bIns="45720" anchor="t" anchorCtr="0"/>
          <a:p>
            <a:pPr eaLnBrk="1" latinLnBrk="0" hangingPunct="1">
              <a:lnSpc>
                <a:spcPct val="150000"/>
              </a:lnSpc>
              <a:spcBef>
                <a:spcPts val="0"/>
              </a:spcBef>
              <a:buNone/>
            </a:pP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（一）执法检查：</a:t>
            </a:r>
            <a:r>
              <a:rPr lang="en-US" altLang="zh-CN" sz="2800" dirty="0">
                <a:latin typeface="仿宋" panose="02010609060101010101" pitchFamily="49" charset="-122"/>
                <a:ea typeface="仿宋" panose="02010609060101010101" pitchFamily="49" charset="-122"/>
                <a:cs typeface="仿宋" panose="02010609060101010101" pitchFamily="49" charset="-122"/>
              </a:rPr>
              <a:t>27.</a:t>
            </a:r>
            <a:r>
              <a:rPr lang="zh-CN" altLang="en-US" sz="2800" dirty="0">
                <a:latin typeface="仿宋" panose="02010609060101010101" pitchFamily="49" charset="-122"/>
                <a:ea typeface="仿宋" panose="02010609060101010101" pitchFamily="49" charset="-122"/>
                <a:cs typeface="仿宋" panose="02010609060101010101" pitchFamily="49" charset="-122"/>
              </a:rPr>
              <a:t>对农业</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投入品生产经营</a:t>
            </a:r>
            <a:r>
              <a:rPr lang="zh-CN" altLang="en-US" sz="2800" dirty="0">
                <a:latin typeface="仿宋" panose="02010609060101010101" pitchFamily="49" charset="-122"/>
                <a:ea typeface="仿宋" panose="02010609060101010101" pitchFamily="49" charset="-122"/>
                <a:cs typeface="仿宋" panose="02010609060101010101" pitchFamily="49" charset="-122"/>
              </a:rPr>
              <a:t>和农产品</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生产、收购、储运、屠宰、批发、零售</a:t>
            </a:r>
            <a:r>
              <a:rPr lang="zh-CN" altLang="en-US" sz="2800" dirty="0">
                <a:latin typeface="仿宋" panose="02010609060101010101" pitchFamily="49" charset="-122"/>
                <a:ea typeface="仿宋" panose="02010609060101010101" pitchFamily="49" charset="-122"/>
                <a:cs typeface="仿宋" panose="02010609060101010101" pitchFamily="49" charset="-122"/>
              </a:rPr>
              <a:t>市场等重点环节开展执法检查。</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（二）依法处置：</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28.</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假劣农资、销售使用禁用农兽药、非法添加有毒有害物质、收购销售屠宰病死动物、注水、私屠滥宰、</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sym typeface="+mn-ea"/>
              </a:rPr>
              <a:t>虚假农产品认证、伪造冒用“两品一标”</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等违法违规行为</a:t>
            </a:r>
            <a:r>
              <a:rPr lang="zh-CN" altLang="en-US" sz="2800" b="1" dirty="0">
                <a:gradFill>
                  <a:gsLst>
                    <a:gs pos="0">
                      <a:srgbClr val="E30000"/>
                    </a:gs>
                    <a:gs pos="100000">
                      <a:srgbClr val="760303"/>
                    </a:gs>
                  </a:gsLst>
                  <a:lin scaled="0"/>
                </a:gradFill>
                <a:latin typeface="仿宋" panose="02010609060101010101" pitchFamily="49" charset="-122"/>
                <a:ea typeface="仿宋" panose="02010609060101010101" pitchFamily="49" charset="-122"/>
                <a:cs typeface="仿宋" panose="02010609060101010101" pitchFamily="49" charset="-122"/>
                <a:sym typeface="+mn-ea"/>
              </a:rPr>
              <a:t>查处率达到</a:t>
            </a:r>
            <a:r>
              <a:rPr lang="en-US" altLang="zh-CN" sz="2800" b="1" dirty="0">
                <a:gradFill>
                  <a:gsLst>
                    <a:gs pos="0">
                      <a:srgbClr val="E30000"/>
                    </a:gs>
                    <a:gs pos="100000">
                      <a:srgbClr val="760303"/>
                    </a:gs>
                  </a:gsLst>
                  <a:lin scaled="0"/>
                </a:gradFill>
                <a:latin typeface="仿宋" panose="02010609060101010101" pitchFamily="49" charset="-122"/>
                <a:ea typeface="仿宋" panose="02010609060101010101" pitchFamily="49" charset="-122"/>
                <a:cs typeface="仿宋" panose="02010609060101010101" pitchFamily="49" charset="-122"/>
                <a:sym typeface="+mn-ea"/>
              </a:rPr>
              <a:t>100%</a:t>
            </a:r>
            <a:r>
              <a:rPr lang="zh-CN" altLang="en-US" dirty="0">
                <a:latin typeface="仿宋" panose="02010609060101010101" pitchFamily="49" charset="-122"/>
                <a:ea typeface="仿宋" panose="02010609060101010101" pitchFamily="49" charset="-122"/>
                <a:cs typeface="仿宋" panose="02010609060101010101" pitchFamily="49" charset="-122"/>
                <a:sym typeface="+mn-ea"/>
              </a:rPr>
              <a:t>。</a:t>
            </a:r>
            <a:endParaRPr lang="zh-CN" altLang="en-US" sz="2800" b="1" dirty="0">
              <a:solidFill>
                <a:srgbClr val="660066"/>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3"/>
          <p:cNvSpPr>
            <a:spLocks noGrp="1"/>
          </p:cNvSpPr>
          <p:nvPr>
            <p:ph idx="1"/>
          </p:nvPr>
        </p:nvSpPr>
        <p:spPr>
          <a:xfrm>
            <a:off x="228600" y="1219200"/>
            <a:ext cx="8721725" cy="5067935"/>
          </a:xfrm>
        </p:spPr>
        <p:txBody>
          <a:bodyPr vert="horz" wrap="square" lIns="91440" tIns="45720" rIns="91440" bIns="45720" anchor="t" anchorCtr="0"/>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（三）健全机制：</a:t>
            </a:r>
            <a:r>
              <a:rPr lang="en-US" altLang="zh-CN" sz="2800" dirty="0">
                <a:latin typeface="仿宋" panose="02010609060101010101" pitchFamily="49" charset="-122"/>
                <a:ea typeface="仿宋" panose="02010609060101010101" pitchFamily="49" charset="-122"/>
                <a:cs typeface="仿宋" panose="02010609060101010101" pitchFamily="49" charset="-122"/>
              </a:rPr>
              <a:t>29*.</a:t>
            </a:r>
            <a:r>
              <a:rPr lang="zh-CN" altLang="en-US" sz="2800" dirty="0">
                <a:latin typeface="仿宋" panose="02010609060101010101" pitchFamily="49" charset="-122"/>
                <a:ea typeface="仿宋" panose="02010609060101010101" pitchFamily="49" charset="-122"/>
                <a:cs typeface="仿宋" panose="02010609060101010101" pitchFamily="49" charset="-122"/>
              </a:rPr>
              <a:t>建立</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线索发现、通报、案件查办、大要案奖励</a:t>
            </a:r>
            <a:r>
              <a:rPr lang="zh-CN" altLang="en-US" sz="2800" dirty="0">
                <a:latin typeface="仿宋" panose="02010609060101010101" pitchFamily="49" charset="-122"/>
                <a:ea typeface="仿宋" panose="02010609060101010101" pitchFamily="49" charset="-122"/>
                <a:cs typeface="仿宋" panose="02010609060101010101" pitchFamily="49" charset="-122"/>
              </a:rPr>
              <a:t>等机制。</a:t>
            </a:r>
            <a:r>
              <a:rPr lang="en-US" altLang="zh-CN" sz="2800" dirty="0">
                <a:latin typeface="仿宋" panose="02010609060101010101" pitchFamily="49" charset="-122"/>
                <a:ea typeface="仿宋" panose="02010609060101010101" pitchFamily="49" charset="-122"/>
                <a:cs typeface="仿宋" panose="02010609060101010101" pitchFamily="49" charset="-122"/>
              </a:rPr>
              <a:t>30.</a:t>
            </a:r>
            <a:r>
              <a:rPr lang="zh-CN" altLang="en-US" sz="2800" dirty="0">
                <a:latin typeface="仿宋" panose="02010609060101010101" pitchFamily="49" charset="-122"/>
                <a:ea typeface="仿宋" panose="02010609060101010101" pitchFamily="49" charset="-122"/>
                <a:cs typeface="仿宋" panose="02010609060101010101" pitchFamily="49" charset="-122"/>
              </a:rPr>
              <a:t>案件向公安机关案件移送率达到</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100%</a:t>
            </a:r>
            <a:r>
              <a:rPr lang="zh-CN" altLang="en-US" sz="2800" dirty="0">
                <a:latin typeface="仿宋" panose="02010609060101010101" pitchFamily="49" charset="-122"/>
                <a:ea typeface="仿宋" panose="02010609060101010101" pitchFamily="49" charset="-122"/>
                <a:cs typeface="仿宋" panose="02010609060101010101" pitchFamily="49" charset="-122"/>
              </a:rPr>
              <a:t>；</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建立行刑事司法信息共享平台。</a:t>
            </a:r>
            <a:endParaRPr lang="zh-CN" altLang="en-US"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（四）应急处置：</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31*.</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3</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年内</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未发生重大农产品质量安全事故；本区域内农产品质量未被上级有关部门</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通报</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32.</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健全突发事件快速反应机制</a:t>
            </a:r>
            <a:r>
              <a:rPr lang="zh-CN" altLang="en-US" sz="2800" dirty="0">
                <a:ea typeface="宋体" panose="02010600030101010101" pitchFamily="2" charset="-122"/>
                <a:sym typeface="+mn-ea"/>
              </a:rPr>
              <a:t>。</a:t>
            </a:r>
            <a:endParaRPr lang="zh-CN" altLang="en-US" sz="2800" dirty="0">
              <a:ea typeface="宋体" panose="02010600030101010101" pitchFamily="2" charset="-122"/>
              <a:sym typeface="+mn-ea"/>
            </a:endParaRPr>
          </a:p>
        </p:txBody>
      </p:sp>
      <p:sp>
        <p:nvSpPr>
          <p:cNvPr id="39938" name="Rectangle 2"/>
          <p:cNvSpPr>
            <a:spLocks noGrp="1"/>
          </p:cNvSpPr>
          <p:nvPr>
            <p:ph type="title"/>
          </p:nvPr>
        </p:nvSpPr>
        <p:spPr>
          <a:xfrm>
            <a:off x="0" y="228600"/>
            <a:ext cx="70104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农产品质量安全执法</a:t>
            </a:r>
            <a:r>
              <a:rPr lang="en-US" altLang="zh-CN" sz="3600" dirty="0">
                <a:solidFill>
                  <a:srgbClr val="C00000"/>
                </a:solidFill>
                <a:ea typeface="黑体" panose="02010609060101010101" pitchFamily="49" charset="-122"/>
              </a:rPr>
              <a:t>  </a:t>
            </a:r>
            <a:endParaRPr lang="zh-CN" altLang="en-US" dirty="0">
              <a:solidFill>
                <a:schemeClr val="tx1">
                  <a:lumMod val="20000"/>
                  <a:lumOff val="80000"/>
                </a:schemeClr>
              </a:solidFill>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内容占位符 2"/>
          <p:cNvSpPr>
            <a:spLocks noGrp="1"/>
          </p:cNvSpPr>
          <p:nvPr>
            <p:ph idx="1"/>
          </p:nvPr>
        </p:nvSpPr>
        <p:spPr>
          <a:xfrm>
            <a:off x="152400" y="1106805"/>
            <a:ext cx="5852160" cy="5596890"/>
          </a:xfrm>
        </p:spPr>
        <p:txBody>
          <a:bodyPr vert="horz" wrap="square" lIns="91440" tIns="45720" rIns="91440" bIns="45720" anchor="t" anchorCtr="0"/>
          <a:p>
            <a:pPr marL="0" indent="0" latinLnBrk="0">
              <a:lnSpc>
                <a:spcPct val="150000"/>
              </a:lnSpc>
              <a:spcBef>
                <a:spcPts val="0"/>
              </a:spcBef>
              <a:buNone/>
            </a:pP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（一）环境监测：</a:t>
            </a:r>
            <a:r>
              <a:rPr lang="en-US" altLang="zh-CN" sz="2800" dirty="0">
                <a:latin typeface="仿宋" panose="02010609060101010101" pitchFamily="49" charset="-122"/>
                <a:ea typeface="仿宋" panose="02010609060101010101" pitchFamily="49" charset="-122"/>
                <a:cs typeface="仿宋" panose="02010609060101010101" pitchFamily="49" charset="-122"/>
              </a:rPr>
              <a:t>33.</a:t>
            </a:r>
            <a:r>
              <a:rPr lang="zh-CN" altLang="en-US" sz="2800" dirty="0">
                <a:latin typeface="仿宋" panose="02010609060101010101" pitchFamily="49" charset="-122"/>
                <a:ea typeface="仿宋" panose="02010609060101010101" pitchFamily="49" charset="-122"/>
                <a:cs typeface="仿宋" panose="02010609060101010101" pitchFamily="49" charset="-122"/>
              </a:rPr>
              <a:t>开展产地环境和污染状况监测；畜禽养殖粪便污染防治。</a:t>
            </a:r>
            <a:r>
              <a:rPr lang="en-US" altLang="zh-CN" sz="2800" dirty="0">
                <a:latin typeface="仿宋" panose="02010609060101010101" pitchFamily="49" charset="-122"/>
                <a:ea typeface="仿宋" panose="02010609060101010101" pitchFamily="49" charset="-122"/>
                <a:cs typeface="仿宋" panose="02010609060101010101" pitchFamily="49" charset="-122"/>
              </a:rPr>
              <a:t>34.</a:t>
            </a:r>
            <a:r>
              <a:rPr lang="zh-CN" altLang="en-US" sz="2800" dirty="0">
                <a:latin typeface="仿宋" panose="02010609060101010101" pitchFamily="49" charset="-122"/>
                <a:ea typeface="仿宋" panose="02010609060101010101" pitchFamily="49" charset="-122"/>
                <a:cs typeface="仿宋" panose="02010609060101010101" pitchFamily="49" charset="-122"/>
              </a:rPr>
              <a:t>科学合理调整农业结构和区域布局</a:t>
            </a:r>
            <a:endParaRPr lang="zh-CN" altLang="en-US" sz="2400" b="1" dirty="0">
              <a:latin typeface="仿宋" panose="02010609060101010101" pitchFamily="49" charset="-122"/>
              <a:ea typeface="仿宋" panose="02010609060101010101" pitchFamily="49" charset="-122"/>
              <a:cs typeface="仿宋" panose="02010609060101010101" pitchFamily="49" charset="-122"/>
              <a:sym typeface="+mn-ea"/>
            </a:endParaRPr>
          </a:p>
          <a:p>
            <a:pPr marL="0" indent="0" latinLnBrk="0">
              <a:lnSpc>
                <a:spcPct val="150000"/>
              </a:lnSpc>
              <a:spcBef>
                <a:spcPts val="0"/>
              </a:spcBef>
              <a:buNone/>
            </a:pP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（二）标准入户：</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35.</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对辖区</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主导农产品</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全面制定生产操作规程，标准</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入户率达到</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100%</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a:t>
            </a:r>
            <a:endParaRPr lang="zh-CN" altLang="en-US" sz="2800" dirty="0">
              <a:latin typeface="仿宋" panose="02010609060101010101" pitchFamily="49" charset="-122"/>
              <a:ea typeface="仿宋" panose="02010609060101010101" pitchFamily="49" charset="-122"/>
              <a:cs typeface="仿宋" panose="02010609060101010101" pitchFamily="49" charset="-122"/>
              <a:sym typeface="+mn-ea"/>
            </a:endParaRPr>
          </a:p>
        </p:txBody>
      </p:sp>
      <p:sp>
        <p:nvSpPr>
          <p:cNvPr id="41986" name="Rectangle 6"/>
          <p:cNvSpPr>
            <a:spLocks noGrp="1"/>
          </p:cNvSpPr>
          <p:nvPr>
            <p:ph type="title"/>
          </p:nvPr>
        </p:nvSpPr>
        <p:spPr/>
        <p:txBody>
          <a:bodyPr vert="horz" wrap="square" lIns="91440" tIns="45720" rIns="91440" bIns="45720" anchor="ctr" anchorCtr="0"/>
          <a:p>
            <a:pPr eaLnBrk="1" hangingPunct="1"/>
            <a:r>
              <a:rPr lang="en-US" altLang="zh-CN" sz="4000" dirty="0">
                <a:solidFill>
                  <a:srgbClr val="C00000"/>
                </a:solidFill>
                <a:ea typeface="宋体" panose="02010600030101010101" pitchFamily="2" charset="-122"/>
              </a:rPr>
              <a:t>  </a:t>
            </a:r>
            <a:r>
              <a:rPr lang="zh-CN" altLang="en-US" sz="4000" dirty="0">
                <a:solidFill>
                  <a:srgbClr val="C00000"/>
                </a:solidFill>
                <a:ea typeface="宋体" panose="02010600030101010101" pitchFamily="2" charset="-122"/>
              </a:rPr>
              <a:t>标准化生产</a:t>
            </a:r>
            <a:r>
              <a:rPr lang="en-US" altLang="zh-CN" sz="4000" dirty="0">
                <a:solidFill>
                  <a:srgbClr val="C00000"/>
                </a:solidFill>
                <a:ea typeface="宋体" panose="02010600030101010101" pitchFamily="2" charset="-122"/>
              </a:rPr>
              <a:t>             </a:t>
            </a:r>
            <a:r>
              <a:rPr lang="en-US" altLang="zh-CN" sz="1800" dirty="0">
                <a:solidFill>
                  <a:schemeClr val="tx1">
                    <a:lumMod val="20000"/>
                    <a:lumOff val="80000"/>
                  </a:schemeClr>
                </a:solidFill>
                <a:ea typeface="宋体" panose="02010600030101010101" pitchFamily="2" charset="-122"/>
                <a:sym typeface="+mn-ea"/>
              </a:rPr>
              <a:t>4</a:t>
            </a:r>
            <a:r>
              <a:rPr lang="en-US" altLang="zh-CN" sz="4000" dirty="0">
                <a:solidFill>
                  <a:srgbClr val="C00000"/>
                </a:solidFill>
                <a:ea typeface="宋体" panose="02010600030101010101" pitchFamily="2" charset="-122"/>
              </a:rPr>
              <a:t>  </a:t>
            </a:r>
            <a:r>
              <a:rPr lang="zh-CN" altLang="en-US" dirty="0">
                <a:ea typeface="宋体" panose="02010600030101010101" pitchFamily="2" charset="-122"/>
              </a:rPr>
              <a:t> </a:t>
            </a:r>
            <a:endParaRPr lang="zh-CN" altLang="en-US" dirty="0">
              <a:ea typeface="宋体" panose="02010600030101010101" pitchFamily="2" charset="-122"/>
            </a:endParaRPr>
          </a:p>
        </p:txBody>
      </p:sp>
      <p:pic>
        <p:nvPicPr>
          <p:cNvPr id="43010" name="Picture 5" descr="8bf6222b47804abfabdb2581a0c27fe2"/>
          <p:cNvPicPr>
            <a:picLocks noChangeAspect="1"/>
          </p:cNvPicPr>
          <p:nvPr>
            <p:custDataLst>
              <p:tags r:id="rId1"/>
            </p:custDataLst>
          </p:nvPr>
        </p:nvPicPr>
        <p:blipFill>
          <a:blip r:embed="rId2"/>
          <a:stretch>
            <a:fillRect/>
          </a:stretch>
        </p:blipFill>
        <p:spPr>
          <a:xfrm>
            <a:off x="6162675" y="1637665"/>
            <a:ext cx="2859405" cy="4711065"/>
          </a:xfrm>
          <a:prstGeom prst="rect">
            <a:avLst/>
          </a:prstGeom>
          <a:noFill/>
          <a:ln w="9525">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3"/>
          <p:cNvSpPr>
            <a:spLocks noGrp="1"/>
          </p:cNvSpPr>
          <p:nvPr>
            <p:ph idx="1"/>
          </p:nvPr>
        </p:nvSpPr>
        <p:spPr>
          <a:xfrm>
            <a:off x="228600" y="956945"/>
            <a:ext cx="8622665" cy="5359400"/>
          </a:xfrm>
        </p:spPr>
        <p:txBody>
          <a:bodyPr vert="horz" wrap="square" lIns="91440" tIns="45720" rIns="91440" bIns="45720" anchor="t" anchorCtr="0"/>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（三）技术推广：</a:t>
            </a:r>
            <a:r>
              <a:rPr lang="en-US" altLang="zh-CN" sz="2800" dirty="0">
                <a:latin typeface="仿宋" panose="02010609060101010101" pitchFamily="49" charset="-122"/>
                <a:ea typeface="仿宋" panose="02010609060101010101" pitchFamily="49" charset="-122"/>
                <a:cs typeface="仿宋" panose="02010609060101010101" pitchFamily="49" charset="-122"/>
              </a:rPr>
              <a:t>36.</a:t>
            </a:r>
            <a:r>
              <a:rPr lang="zh-CN" altLang="en-US" sz="2800" dirty="0">
                <a:latin typeface="仿宋" panose="02010609060101010101" pitchFamily="49" charset="-122"/>
                <a:ea typeface="仿宋" panose="02010609060101010101" pitchFamily="49" charset="-122"/>
                <a:cs typeface="仿宋" panose="02010609060101010101" pitchFamily="49" charset="-122"/>
              </a:rPr>
              <a:t>推行统防统治、绿色防控、配方施肥、高效低毒农兽药使用技术。</a:t>
            </a:r>
            <a:r>
              <a:rPr lang="en-US" altLang="zh-CN" sz="2800" dirty="0">
                <a:latin typeface="仿宋" panose="02010609060101010101" pitchFamily="49" charset="-122"/>
                <a:ea typeface="仿宋" panose="02010609060101010101" pitchFamily="49" charset="-122"/>
                <a:cs typeface="仿宋" panose="02010609060101010101" pitchFamily="49" charset="-122"/>
              </a:rPr>
              <a:t>37.</a:t>
            </a:r>
            <a:r>
              <a:rPr lang="zh-CN" altLang="en-US" sz="2800" dirty="0">
                <a:latin typeface="仿宋" panose="02010609060101010101" pitchFamily="49" charset="-122"/>
                <a:ea typeface="仿宋" panose="02010609060101010101" pitchFamily="49" charset="-122"/>
                <a:cs typeface="仿宋" panose="02010609060101010101" pitchFamily="49" charset="-122"/>
              </a:rPr>
              <a:t>开展</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三园两场</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a:t>
            </a:r>
            <a:r>
              <a:rPr lang="zh-CN" altLang="en-US" sz="2800" dirty="0">
                <a:latin typeface="仿宋" panose="02010609060101010101" pitchFamily="49" charset="-122"/>
                <a:ea typeface="仿宋" panose="02010609060101010101" pitchFamily="49" charset="-122"/>
                <a:cs typeface="仿宋" panose="02010609060101010101" pitchFamily="49" charset="-122"/>
              </a:rPr>
              <a:t>蔬菜、水果、茶叶标准园，畜禽、水产标准化健康养殖示范场建设</a:t>
            </a:r>
            <a:r>
              <a:rPr lang="zh-CN" altLang="en-US" sz="2400" dirty="0">
                <a:latin typeface="仿宋" panose="02010609060101010101" pitchFamily="49" charset="-122"/>
                <a:ea typeface="仿宋" panose="02010609060101010101" pitchFamily="49" charset="-122"/>
                <a:cs typeface="仿宋" panose="02010609060101010101" pitchFamily="49" charset="-122"/>
              </a:rPr>
              <a:t>。</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（四）质量认证：</a:t>
            </a:r>
            <a:r>
              <a:rPr lang="en-US" altLang="zh-CN" sz="2800" b="1" dirty="0">
                <a:latin typeface="仿宋" panose="02010609060101010101" pitchFamily="49" charset="-122"/>
                <a:ea typeface="仿宋" panose="02010609060101010101" pitchFamily="49" charset="-122"/>
                <a:cs typeface="仿宋" panose="02010609060101010101" pitchFamily="49" charset="-122"/>
                <a:sym typeface="+mn-ea"/>
              </a:rPr>
              <a:t>38.</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建立健全认证监管和</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补贴奖励</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机制，</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两品一标</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农产品总量或面积的比重达到</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40%</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a:t>
            </a: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p:txBody>
      </p:sp>
      <p:sp>
        <p:nvSpPr>
          <p:cNvPr id="44034" name="Rectangle 6"/>
          <p:cNvSpPr>
            <a:spLocks noGrp="1"/>
          </p:cNvSpPr>
          <p:nvPr>
            <p:ph type="title"/>
          </p:nvPr>
        </p:nvSpPr>
        <p:spPr>
          <a:xfrm>
            <a:off x="457200" y="238125"/>
            <a:ext cx="7010400" cy="868363"/>
          </a:xfrm>
        </p:spPr>
        <p:txBody>
          <a:bodyPr vert="horz" wrap="square" lIns="91440" tIns="45720" rIns="91440" bIns="45720" anchor="ctr" anchorCtr="0"/>
          <a:p>
            <a:pPr eaLnBrk="1" hangingPunct="1"/>
            <a:r>
              <a:rPr lang="en-US" altLang="zh-CN" sz="4000" dirty="0">
                <a:solidFill>
                  <a:srgbClr val="C00000"/>
                </a:solidFill>
                <a:ea typeface="宋体" panose="02010600030101010101" pitchFamily="2" charset="-122"/>
              </a:rPr>
              <a:t>    </a:t>
            </a:r>
            <a:r>
              <a:rPr lang="zh-CN" altLang="en-US" sz="4000" dirty="0">
                <a:solidFill>
                  <a:srgbClr val="C00000"/>
                </a:solidFill>
                <a:ea typeface="宋体" panose="02010600030101010101" pitchFamily="2" charset="-122"/>
              </a:rPr>
              <a:t>标准化生产</a:t>
            </a:r>
            <a:r>
              <a:rPr lang="en-US" altLang="zh-CN" sz="4000" dirty="0">
                <a:solidFill>
                  <a:srgbClr val="C00000"/>
                </a:solidFill>
                <a:ea typeface="宋体" panose="02010600030101010101" pitchFamily="2" charset="-122"/>
              </a:rPr>
              <a:t>   </a:t>
            </a:r>
            <a:endParaRPr lang="zh-CN" altLang="en-US" dirty="0">
              <a:solidFill>
                <a:schemeClr val="tx1">
                  <a:lumMod val="20000"/>
                  <a:lumOff val="80000"/>
                </a:schemeClr>
              </a:solidFill>
              <a:ea typeface="宋体" panose="0201060003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type="title"/>
          </p:nvPr>
        </p:nvSpPr>
        <p:spPr>
          <a:xfrm>
            <a:off x="0" y="238125"/>
            <a:ext cx="72390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监管体系建设</a:t>
            </a:r>
            <a:r>
              <a:rPr lang="zh-CN" altLang="en-US" sz="3600" dirty="0">
                <a:ea typeface="宋体" panose="02010600030101010101" pitchFamily="2" charset="-122"/>
              </a:rPr>
              <a:t> </a:t>
            </a:r>
            <a:r>
              <a:rPr lang="en-US" altLang="zh-CN" sz="3600" dirty="0">
                <a:ea typeface="宋体" panose="02010600030101010101" pitchFamily="2" charset="-122"/>
              </a:rPr>
              <a:t>         </a:t>
            </a:r>
            <a:r>
              <a:rPr lang="en-US" altLang="zh-CN" sz="1800" dirty="0">
                <a:ea typeface="宋体" panose="02010600030101010101" pitchFamily="2" charset="-122"/>
              </a:rPr>
              <a:t>4</a:t>
            </a:r>
            <a:endParaRPr lang="en-US" altLang="zh-CN" sz="1800" dirty="0">
              <a:ea typeface="宋体" panose="02010600030101010101" pitchFamily="2" charset="-122"/>
            </a:endParaRPr>
          </a:p>
        </p:txBody>
      </p:sp>
      <p:sp>
        <p:nvSpPr>
          <p:cNvPr id="46082" name="Rectangle 3"/>
          <p:cNvSpPr>
            <a:spLocks noGrp="1"/>
          </p:cNvSpPr>
          <p:nvPr>
            <p:ph idx="1"/>
          </p:nvPr>
        </p:nvSpPr>
        <p:spPr>
          <a:xfrm>
            <a:off x="76200" y="990600"/>
            <a:ext cx="8797290" cy="5306695"/>
          </a:xfrm>
        </p:spPr>
        <p:txBody>
          <a:bodyPr vert="horz" wrap="square" lIns="91440" tIns="45720" rIns="91440" bIns="45720" anchor="t" anchorCtr="0"/>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（一）监管能力：</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39*.</a:t>
            </a:r>
            <a:r>
              <a:rPr 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rPr>
              <a:t>县区级</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有</a:t>
            </a:r>
            <a:r>
              <a:rPr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部门</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负责农产品质量安全监管工作</a:t>
            </a:r>
            <a:r>
              <a:rPr 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rPr>
              <a:t>、且</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具有</a:t>
            </a:r>
            <a:r>
              <a:rPr 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履行法定职责</a:t>
            </a:r>
            <a:r>
              <a:rPr 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rPr>
              <a:t>的能力</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。40*</a:t>
            </a:r>
            <a:r>
              <a:rPr lang="en-US" sz="2800" dirty="0">
                <a:solidFill>
                  <a:srgbClr val="333333"/>
                </a:solidFill>
                <a:latin typeface="仿宋" panose="02010609060101010101" pitchFamily="49" charset="-122"/>
                <a:ea typeface="仿宋" panose="02010609060101010101" pitchFamily="49" charset="-122"/>
                <a:cs typeface="仿宋" panose="02010609060101010101" pitchFamily="49" charset="-122"/>
              </a:rPr>
              <a:t>.</a:t>
            </a:r>
            <a:r>
              <a:rPr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乡镇监管</a:t>
            </a:r>
            <a:r>
              <a:rPr 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机构</a:t>
            </a:r>
            <a:r>
              <a:rPr 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rPr>
              <a:t>职责</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明确</a:t>
            </a:r>
            <a:r>
              <a:rPr 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rPr>
              <a:t>、</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具有监管服务能力</a:t>
            </a:r>
            <a:r>
              <a:rPr 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rPr>
              <a:t>；</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建立岗位责任、巡查检查、信息上报、学习培训、考核奖惩等监管制度。41.建立职责任务明确、考核体系完备的</a:t>
            </a:r>
            <a:r>
              <a:rPr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村级质量安全监管员</a:t>
            </a:r>
            <a:r>
              <a:rPr sz="2800" dirty="0">
                <a:solidFill>
                  <a:srgbClr val="333333"/>
                </a:solidFill>
                <a:latin typeface="仿宋" panose="02010609060101010101" pitchFamily="49" charset="-122"/>
                <a:ea typeface="仿宋" panose="02010609060101010101" pitchFamily="49" charset="-122"/>
                <a:cs typeface="仿宋" panose="02010609060101010101" pitchFamily="49" charset="-122"/>
              </a:rPr>
              <a:t>队伍，逐步建立村级服务站点</a:t>
            </a:r>
            <a:endParaRPr sz="2800" dirty="0">
              <a:solidFill>
                <a:srgbClr val="333333"/>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3"/>
          <p:cNvSpPr>
            <a:spLocks noGrp="1"/>
          </p:cNvSpPr>
          <p:nvPr>
            <p:ph idx="1"/>
          </p:nvPr>
        </p:nvSpPr>
        <p:spPr>
          <a:xfrm>
            <a:off x="228600" y="1143000"/>
            <a:ext cx="8558530" cy="5090795"/>
          </a:xfrm>
        </p:spPr>
        <p:txBody>
          <a:bodyPr vert="horz" wrap="square" lIns="91440" tIns="45720" rIns="91440" bIns="45720" anchor="t" anchorCtr="0"/>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（二）检测能力</a:t>
            </a:r>
            <a:r>
              <a:rPr lang="zh-CN" altLang="en-US" sz="2800" b="1" dirty="0">
                <a:solidFill>
                  <a:srgbClr val="333333"/>
                </a:solidFill>
                <a:latin typeface="仿宋" panose="02010609060101010101" pitchFamily="49" charset="-122"/>
                <a:ea typeface="仿宋" panose="02010609060101010101" pitchFamily="49" charset="-122"/>
                <a:cs typeface="仿宋" panose="02010609060101010101" pitchFamily="49" charset="-122"/>
              </a:rPr>
              <a:t>：</a:t>
            </a:r>
            <a:r>
              <a:rPr lang="en-US" alt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rPr>
              <a:t>42*.</a:t>
            </a:r>
            <a:r>
              <a:rPr lang="zh-CN" altLang="en-US" sz="2800" dirty="0">
                <a:solidFill>
                  <a:srgbClr val="333333"/>
                </a:solidFill>
                <a:latin typeface="仿宋" panose="02010609060101010101" pitchFamily="49" charset="-122"/>
                <a:ea typeface="仿宋" panose="02010609060101010101" pitchFamily="49" charset="-122"/>
                <a:cs typeface="仿宋" panose="02010609060101010101" pitchFamily="49" charset="-122"/>
              </a:rPr>
              <a:t>县级农产品</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综合检测</a:t>
            </a:r>
            <a:r>
              <a:rPr lang="zh-CN" altLang="en-US" sz="2800" dirty="0">
                <a:solidFill>
                  <a:srgbClr val="333333"/>
                </a:solidFill>
                <a:latin typeface="仿宋" panose="02010609060101010101" pitchFamily="49" charset="-122"/>
                <a:ea typeface="仿宋" panose="02010609060101010101" pitchFamily="49" charset="-122"/>
                <a:cs typeface="仿宋" panose="02010609060101010101" pitchFamily="49" charset="-122"/>
              </a:rPr>
              <a:t>职责明确，具有县级农产品质量安全应有的</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检测能力</a:t>
            </a:r>
            <a:r>
              <a:rPr lang="zh-CN" altLang="en-US" sz="2800" dirty="0">
                <a:solidFill>
                  <a:srgbClr val="333333"/>
                </a:solidFill>
                <a:latin typeface="仿宋" panose="02010609060101010101" pitchFamily="49" charset="-122"/>
                <a:ea typeface="仿宋" panose="02010609060101010101" pitchFamily="49" charset="-122"/>
                <a:cs typeface="仿宋" panose="02010609060101010101" pitchFamily="49" charset="-122"/>
              </a:rPr>
              <a:t>，工作落实到位</a:t>
            </a:r>
            <a:r>
              <a:rPr lang="zh-CN" altLang="en-US" sz="2800" b="1" dirty="0">
                <a:solidFill>
                  <a:srgbClr val="333333"/>
                </a:solidFill>
                <a:latin typeface="仿宋" panose="02010609060101010101" pitchFamily="49" charset="-122"/>
                <a:ea typeface="仿宋" panose="02010609060101010101" pitchFamily="49" charset="-122"/>
                <a:cs typeface="仿宋" panose="02010609060101010101" pitchFamily="49" charset="-122"/>
              </a:rPr>
              <a:t>。</a:t>
            </a:r>
            <a:endParaRPr lang="zh-CN" altLang="en-US" sz="2800" b="1" dirty="0">
              <a:solidFill>
                <a:srgbClr val="333333"/>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（三）执法能力：</a:t>
            </a:r>
            <a:r>
              <a:rPr lang="en-US" altLang="zh-CN" sz="2800" dirty="0">
                <a:solidFill>
                  <a:srgbClr val="333333"/>
                </a:solidFill>
                <a:latin typeface="仿宋" panose="02010609060101010101" pitchFamily="49" charset="-122"/>
                <a:ea typeface="仿宋" panose="02010609060101010101" pitchFamily="49" charset="-122"/>
                <a:cs typeface="仿宋" panose="02010609060101010101" pitchFamily="49" charset="-122"/>
                <a:sym typeface="+mn-ea"/>
              </a:rPr>
              <a:t>43*.</a:t>
            </a:r>
            <a:r>
              <a:rPr lang="zh-CN" altLang="en-US" sz="2800" dirty="0">
                <a:solidFill>
                  <a:srgbClr val="333333"/>
                </a:solidFill>
                <a:latin typeface="仿宋" panose="02010609060101010101" pitchFamily="49" charset="-122"/>
                <a:ea typeface="仿宋" panose="02010609060101010101" pitchFamily="49" charset="-122"/>
                <a:cs typeface="仿宋" panose="02010609060101010101" pitchFamily="49" charset="-122"/>
                <a:sym typeface="+mn-ea"/>
              </a:rPr>
              <a:t>将农产品质量安全执法</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纳入综合执法</a:t>
            </a:r>
            <a:r>
              <a:rPr lang="zh-CN" altLang="en-US" sz="2800" dirty="0">
                <a:solidFill>
                  <a:srgbClr val="333333"/>
                </a:solidFill>
                <a:latin typeface="仿宋" panose="02010609060101010101" pitchFamily="49" charset="-122"/>
                <a:ea typeface="仿宋" panose="02010609060101010101" pitchFamily="49" charset="-122"/>
                <a:cs typeface="仿宋" panose="02010609060101010101" pitchFamily="49" charset="-122"/>
                <a:sym typeface="+mn-ea"/>
              </a:rPr>
              <a:t>，执法工作能够落实到位。</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 44*.</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明确有部门</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负责食品安全监督执法及相关检测工作，执法及相关检测工作能够落实到位。</a:t>
            </a:r>
            <a:endParaRPr lang="zh-CN" altLang="en-US" sz="2800" b="1" dirty="0">
              <a:solidFill>
                <a:srgbClr val="333333"/>
              </a:solidFill>
              <a:latin typeface="仿宋" panose="02010609060101010101" pitchFamily="49" charset="-122"/>
              <a:ea typeface="仿宋" panose="02010609060101010101" pitchFamily="49" charset="-122"/>
              <a:cs typeface="仿宋" panose="02010609060101010101" pitchFamily="49" charset="-122"/>
            </a:endParaRPr>
          </a:p>
        </p:txBody>
      </p:sp>
      <p:sp>
        <p:nvSpPr>
          <p:cNvPr id="47106" name="Rectangle 2"/>
          <p:cNvSpPr>
            <a:spLocks noGrp="1"/>
          </p:cNvSpPr>
          <p:nvPr>
            <p:ph type="title"/>
          </p:nvPr>
        </p:nvSpPr>
        <p:spPr>
          <a:xfrm>
            <a:off x="0" y="238125"/>
            <a:ext cx="72390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sym typeface="+mn-ea"/>
              </a:rPr>
              <a:t>      </a:t>
            </a:r>
            <a:r>
              <a:rPr lang="zh-CN" altLang="en-US" sz="3600" dirty="0">
                <a:solidFill>
                  <a:srgbClr val="C00000"/>
                </a:solidFill>
                <a:ea typeface="黑体" panose="02010609060101010101" pitchFamily="49" charset="-122"/>
                <a:sym typeface="+mn-ea"/>
              </a:rPr>
              <a:t>监管体系建设</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
          <p:cNvGrpSpPr/>
          <p:nvPr/>
        </p:nvGrpSpPr>
        <p:grpSpPr>
          <a:xfrm>
            <a:off x="762000" y="3124200"/>
            <a:ext cx="7543800" cy="1295400"/>
            <a:chOff x="0" y="1296"/>
            <a:chExt cx="4944" cy="2948"/>
          </a:xfrm>
        </p:grpSpPr>
        <p:sp>
          <p:nvSpPr>
            <p:cNvPr id="11266" name="Rectangle 3"/>
            <p:cNvSpPr/>
            <p:nvPr/>
          </p:nvSpPr>
          <p:spPr>
            <a:xfrm>
              <a:off x="0" y="1342"/>
              <a:ext cx="4740" cy="2857"/>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p>
              <a:pPr marL="900430" indent="-900430" algn="ctr">
                <a:spcBef>
                  <a:spcPct val="20000"/>
                </a:spcBef>
                <a:spcAft>
                  <a:spcPct val="20000"/>
                </a:spcAft>
                <a:buClr>
                  <a:schemeClr val="accent1"/>
                </a:buClr>
                <a:buFont typeface="Wingdings" panose="05000000000000000000" pitchFamily="2" charset="2"/>
              </a:pPr>
              <a:r>
                <a:rPr lang="zh-CN" altLang="en-US" sz="3600" dirty="0">
                  <a:solidFill>
                    <a:srgbClr val="C00000"/>
                  </a:solidFill>
                  <a:latin typeface="Verdana" panose="020B0604030504040204" pitchFamily="34" charset="0"/>
                  <a:ea typeface="宋体" panose="02010600030101010101" pitchFamily="2" charset="-122"/>
                </a:rPr>
                <a:t>一、创建思路、目标</a:t>
              </a:r>
              <a:r>
                <a:rPr lang="zh-CN" altLang="en-US" sz="3600" dirty="0">
                  <a:solidFill>
                    <a:srgbClr val="C00000"/>
                  </a:solidFill>
                  <a:latin typeface="Verdana" panose="020B0604030504040204" pitchFamily="34" charset="0"/>
                </a:rPr>
                <a:t> 、任务</a:t>
              </a:r>
              <a:endParaRPr lang="zh-CN" altLang="en-US" sz="3600" dirty="0">
                <a:solidFill>
                  <a:srgbClr val="C00000"/>
                </a:solidFill>
                <a:latin typeface="Verdana" panose="020B0604030504040204" pitchFamily="34" charset="0"/>
              </a:endParaRPr>
            </a:p>
          </p:txBody>
        </p:sp>
        <p:grpSp>
          <p:nvGrpSpPr>
            <p:cNvPr id="11267" name="Group 4"/>
            <p:cNvGrpSpPr/>
            <p:nvPr/>
          </p:nvGrpSpPr>
          <p:grpSpPr>
            <a:xfrm>
              <a:off x="4717" y="1296"/>
              <a:ext cx="227" cy="2948"/>
              <a:chOff x="113" y="1253"/>
              <a:chExt cx="227" cy="2948"/>
            </a:xfrm>
          </p:grpSpPr>
          <p:sp>
            <p:nvSpPr>
              <p:cNvPr id="241669" name="AutoShape 5"/>
              <p:cNvSpPr>
                <a:spLocks noChangeArrowheads="1"/>
              </p:cNvSpPr>
              <p:nvPr/>
            </p:nvSpPr>
            <p:spPr bwMode="auto">
              <a:xfrm>
                <a:off x="113" y="1253"/>
                <a:ext cx="227" cy="2948"/>
              </a:xfrm>
              <a:prstGeom prst="flowChartPredefined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1670" name="Rectangle 6"/>
              <p:cNvSpPr>
                <a:spLocks noChangeArrowheads="1"/>
              </p:cNvSpPr>
              <p:nvPr/>
            </p:nvSpPr>
            <p:spPr bwMode="auto">
              <a:xfrm>
                <a:off x="204" y="1614"/>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1671" name="Rectangle 7"/>
              <p:cNvSpPr>
                <a:spLocks noChangeArrowheads="1"/>
              </p:cNvSpPr>
              <p:nvPr/>
            </p:nvSpPr>
            <p:spPr bwMode="auto">
              <a:xfrm>
                <a:off x="204" y="2023"/>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1672" name="Rectangle 8"/>
              <p:cNvSpPr>
                <a:spLocks noChangeArrowheads="1"/>
              </p:cNvSpPr>
              <p:nvPr/>
            </p:nvSpPr>
            <p:spPr bwMode="auto">
              <a:xfrm>
                <a:off x="204" y="2431"/>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1673" name="Rectangle 9"/>
              <p:cNvSpPr>
                <a:spLocks noChangeArrowheads="1"/>
              </p:cNvSpPr>
              <p:nvPr/>
            </p:nvSpPr>
            <p:spPr bwMode="auto">
              <a:xfrm>
                <a:off x="204" y="2839"/>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1674" name="Rectangle 10"/>
              <p:cNvSpPr>
                <a:spLocks noChangeArrowheads="1"/>
              </p:cNvSpPr>
              <p:nvPr/>
            </p:nvSpPr>
            <p:spPr bwMode="auto">
              <a:xfrm>
                <a:off x="204" y="3247"/>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1675" name="Rectangle 11"/>
              <p:cNvSpPr>
                <a:spLocks noChangeArrowheads="1"/>
              </p:cNvSpPr>
              <p:nvPr/>
            </p:nvSpPr>
            <p:spPr bwMode="auto">
              <a:xfrm>
                <a:off x="204" y="3655"/>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3"/>
          <p:cNvSpPr>
            <a:spLocks noGrp="1"/>
          </p:cNvSpPr>
          <p:nvPr>
            <p:ph idx="1"/>
          </p:nvPr>
        </p:nvSpPr>
        <p:spPr>
          <a:xfrm>
            <a:off x="228600" y="1066800"/>
            <a:ext cx="8641715" cy="4892675"/>
          </a:xfrm>
        </p:spPr>
        <p:txBody>
          <a:bodyPr vert="horz" wrap="square" lIns="91440" tIns="45720" rIns="91440" bIns="45720" anchor="t" anchorCtr="0"/>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（四）设备条件：</a:t>
            </a:r>
            <a:r>
              <a:rPr lang="en-US" altLang="zh-CN" sz="2800" dirty="0">
                <a:latin typeface="仿宋" panose="02010609060101010101" pitchFamily="49" charset="-122"/>
                <a:ea typeface="仿宋" panose="02010609060101010101" pitchFamily="49" charset="-122"/>
                <a:cs typeface="仿宋" panose="02010609060101010101" pitchFamily="49" charset="-122"/>
              </a:rPr>
              <a:t>45.</a:t>
            </a:r>
            <a:r>
              <a:rPr lang="zh-CN" altLang="en-US" sz="2800" dirty="0">
                <a:latin typeface="仿宋" panose="02010609060101010101" pitchFamily="49" charset="-122"/>
                <a:ea typeface="仿宋" panose="02010609060101010101" pitchFamily="49" charset="-122"/>
                <a:cs typeface="仿宋" panose="02010609060101010101" pitchFamily="49" charset="-122"/>
              </a:rPr>
              <a:t>配备</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县、乡</a:t>
            </a:r>
            <a:r>
              <a:rPr lang="zh-CN" altLang="en-US" sz="2800" dirty="0">
                <a:latin typeface="仿宋" panose="02010609060101010101" pitchFamily="49" charset="-122"/>
                <a:ea typeface="仿宋" panose="02010609060101010101" pitchFamily="49" charset="-122"/>
                <a:cs typeface="仿宋" panose="02010609060101010101" pitchFamily="49" charset="-122"/>
              </a:rPr>
              <a:t>两级必要的检验检测、执法取证、样品采集、质量追溯等设施设备及交通工具。</a:t>
            </a:r>
            <a:r>
              <a:rPr lang="en-US" altLang="zh-CN" sz="2800" dirty="0">
                <a:latin typeface="仿宋" panose="02010609060101010101" pitchFamily="49" charset="-122"/>
                <a:ea typeface="仿宋" panose="02010609060101010101" pitchFamily="49" charset="-122"/>
                <a:cs typeface="仿宋" panose="02010609060101010101" pitchFamily="49" charset="-122"/>
              </a:rPr>
              <a:t>46.</a:t>
            </a:r>
            <a:r>
              <a:rPr lang="zh-CN" altLang="en-US" sz="2800" dirty="0">
                <a:latin typeface="仿宋" panose="02010609060101010101" pitchFamily="49" charset="-122"/>
                <a:ea typeface="仿宋" panose="02010609060101010101" pitchFamily="49" charset="-122"/>
                <a:cs typeface="仿宋" panose="02010609060101010101" pitchFamily="49" charset="-122"/>
              </a:rPr>
              <a:t>制订实施</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县、乡、村三级</a:t>
            </a:r>
            <a:r>
              <a:rPr lang="zh-CN" altLang="en-US" sz="2800" dirty="0">
                <a:latin typeface="仿宋" panose="02010609060101010101" pitchFamily="49" charset="-122"/>
                <a:ea typeface="仿宋" panose="02010609060101010101" pitchFamily="49" charset="-122"/>
                <a:cs typeface="仿宋" panose="02010609060101010101" pitchFamily="49" charset="-122"/>
              </a:rPr>
              <a:t>监管人员专门培训计划，做到</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全员培训</a:t>
            </a:r>
            <a:r>
              <a:rPr lang="zh-CN" altLang="en-US" sz="2800" dirty="0">
                <a:latin typeface="仿宋" panose="02010609060101010101" pitchFamily="49" charset="-122"/>
                <a:ea typeface="仿宋" panose="02010609060101010101" pitchFamily="49" charset="-122"/>
                <a:cs typeface="仿宋" panose="02010609060101010101" pitchFamily="49" charset="-122"/>
              </a:rPr>
              <a:t>，每名监管人员每年接受农产品质量安全集中专业培训达到</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40</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小时</a:t>
            </a:r>
            <a:r>
              <a:rPr lang="zh-CN" altLang="en-US" sz="2800" dirty="0">
                <a:ea typeface="宋体" panose="02010600030101010101" pitchFamily="2" charset="-122"/>
              </a:rPr>
              <a:t>。</a:t>
            </a:r>
            <a:endParaRPr lang="zh-CN" altLang="en-US" sz="2800" dirty="0">
              <a:ea typeface="宋体" panose="02010600030101010101" pitchFamily="2" charset="-122"/>
            </a:endParaRPr>
          </a:p>
        </p:txBody>
      </p:sp>
      <p:sp>
        <p:nvSpPr>
          <p:cNvPr id="49154" name="Rectangle 2"/>
          <p:cNvSpPr>
            <a:spLocks noGrp="1"/>
          </p:cNvSpPr>
          <p:nvPr>
            <p:ph type="title"/>
          </p:nvPr>
        </p:nvSpPr>
        <p:spPr>
          <a:xfrm>
            <a:off x="0" y="238125"/>
            <a:ext cx="7239000" cy="868363"/>
          </a:xfrm>
        </p:spPr>
        <p:txBody>
          <a:bodyPr vert="horz" wrap="square" lIns="91440" tIns="45720" rIns="91440" bIns="45720" anchor="ctr" anchorCtr="0"/>
          <a:p>
            <a:pPr eaLnBrk="1" hangingPunct="1"/>
            <a:r>
              <a:rPr lang="en-US" altLang="zh-CN" sz="3600" dirty="0">
                <a:solidFill>
                  <a:srgbClr val="C00000"/>
                </a:solidFill>
                <a:ea typeface="黑体" panose="02010609060101010101" pitchFamily="49" charset="-122"/>
                <a:sym typeface="+mn-ea"/>
              </a:rPr>
              <a:t>       </a:t>
            </a:r>
            <a:r>
              <a:rPr lang="zh-CN" altLang="en-US" sz="3600" dirty="0">
                <a:solidFill>
                  <a:srgbClr val="C00000"/>
                </a:solidFill>
                <a:ea typeface="黑体" panose="02010609060101010101" pitchFamily="49" charset="-122"/>
                <a:sym typeface="+mn-ea"/>
              </a:rPr>
              <a:t>监管体系建设</a:t>
            </a:r>
            <a:r>
              <a:rPr lang="zh-CN" altLang="en-US" dirty="0">
                <a:ea typeface="宋体" panose="02010600030101010101" pitchFamily="2" charset="-122"/>
              </a:rPr>
              <a:t> </a:t>
            </a:r>
            <a:endParaRPr lang="zh-CN" altLang="en-US" dirty="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a:spLocks noGrp="1"/>
          </p:cNvSpPr>
          <p:nvPr>
            <p:ph type="title"/>
          </p:nvPr>
        </p:nvSpPr>
        <p:spPr>
          <a:xfrm>
            <a:off x="0" y="228600"/>
            <a:ext cx="8686800" cy="868363"/>
          </a:xfrm>
        </p:spPr>
        <p:txBody>
          <a:bodyPr vert="horz" wrap="square" lIns="91440" tIns="45720" rIns="91440" bIns="45720" anchor="ctr" anchorCtr="0"/>
          <a:p>
            <a:pPr eaLnBrk="1" hangingPunct="1"/>
            <a:r>
              <a:rPr lang="en-US" altLang="zh-CN" sz="3200" dirty="0">
                <a:solidFill>
                  <a:srgbClr val="C00000"/>
                </a:solidFill>
                <a:ea typeface="黑体" panose="02010609060101010101" pitchFamily="49" charset="-122"/>
              </a:rPr>
              <a:t>       </a:t>
            </a:r>
            <a:r>
              <a:rPr lang="zh-CN" altLang="en-US" sz="3600" dirty="0">
                <a:solidFill>
                  <a:srgbClr val="C00000"/>
                </a:solidFill>
                <a:ea typeface="黑体" panose="02010609060101010101" pitchFamily="49" charset="-122"/>
              </a:rPr>
              <a:t>制度机制建设</a:t>
            </a:r>
            <a:r>
              <a:rPr lang="en-US" altLang="zh-CN" sz="3600" dirty="0">
                <a:solidFill>
                  <a:srgbClr val="C00000"/>
                </a:solidFill>
                <a:ea typeface="黑体" panose="02010609060101010101" pitchFamily="49" charset="-122"/>
              </a:rPr>
              <a:t>              </a:t>
            </a:r>
            <a:r>
              <a:rPr lang="en-US" altLang="zh-CN" sz="1800" dirty="0">
                <a:solidFill>
                  <a:srgbClr val="C00000"/>
                </a:solidFill>
                <a:ea typeface="黑体" panose="02010609060101010101" pitchFamily="49" charset="-122"/>
              </a:rPr>
              <a:t> </a:t>
            </a:r>
            <a:r>
              <a:rPr lang="en-US" altLang="zh-CN" sz="1800" dirty="0">
                <a:solidFill>
                  <a:schemeClr val="tx1">
                    <a:lumMod val="20000"/>
                    <a:lumOff val="80000"/>
                  </a:schemeClr>
                </a:solidFill>
                <a:ea typeface="黑体" panose="02010609060101010101" pitchFamily="49" charset="-122"/>
              </a:rPr>
              <a:t>2</a:t>
            </a:r>
            <a:endParaRPr lang="en-US" altLang="zh-CN" sz="1800" dirty="0">
              <a:solidFill>
                <a:schemeClr val="tx1">
                  <a:lumMod val="20000"/>
                  <a:lumOff val="80000"/>
                </a:schemeClr>
              </a:solidFill>
              <a:ea typeface="黑体" panose="02010609060101010101" pitchFamily="49" charset="-122"/>
            </a:endParaRPr>
          </a:p>
        </p:txBody>
      </p:sp>
      <p:sp>
        <p:nvSpPr>
          <p:cNvPr id="50178" name="Rectangle 3"/>
          <p:cNvSpPr>
            <a:spLocks noGrp="1"/>
          </p:cNvSpPr>
          <p:nvPr>
            <p:ph idx="1"/>
          </p:nvPr>
        </p:nvSpPr>
        <p:spPr>
          <a:xfrm>
            <a:off x="224790" y="1170305"/>
            <a:ext cx="8776335" cy="5646420"/>
          </a:xfrm>
        </p:spPr>
        <p:txBody>
          <a:bodyPr vert="horz" wrap="square" lIns="91440" tIns="45720" rIns="91440" bIns="45720" anchor="t" anchorCtr="0"/>
          <a:p>
            <a:pPr eaLnBrk="1" latinLnBrk="0" hangingPunct="1">
              <a:lnSpc>
                <a:spcPct val="150000"/>
              </a:lnSpc>
              <a:spcBef>
                <a:spcPts val="0"/>
              </a:spcBef>
              <a:buNone/>
            </a:pPr>
            <a:r>
              <a:rPr lang="en-US" altLang="zh-CN" sz="3600" b="1" dirty="0">
                <a:solidFill>
                  <a:srgbClr val="7030A0"/>
                </a:solidFill>
                <a:ea typeface="宋体" panose="02010600030101010101" pitchFamily="2" charset="-122"/>
              </a:rPr>
              <a:t>      </a:t>
            </a:r>
            <a:r>
              <a:rPr lang="zh-CN" altLang="en-US" sz="3600" b="1" dirty="0">
                <a:solidFill>
                  <a:srgbClr val="7030A0"/>
                </a:solidFill>
                <a:ea typeface="宋体" panose="02010600030101010101" pitchFamily="2" charset="-122"/>
              </a:rPr>
              <a:t>（</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一）完善制度：</a:t>
            </a:r>
            <a:r>
              <a:rPr lang="en-US" altLang="zh-CN" sz="2800" dirty="0">
                <a:latin typeface="仿宋" panose="02010609060101010101" pitchFamily="49" charset="-122"/>
                <a:ea typeface="仿宋" panose="02010609060101010101" pitchFamily="49" charset="-122"/>
                <a:cs typeface="仿宋" panose="02010609060101010101" pitchFamily="49" charset="-122"/>
              </a:rPr>
              <a:t>47.</a:t>
            </a:r>
            <a:r>
              <a:rPr lang="zh-CN" altLang="en-US" sz="2800" dirty="0">
                <a:latin typeface="仿宋" panose="02010609060101010101" pitchFamily="49" charset="-122"/>
                <a:ea typeface="仿宋" panose="02010609060101010101" pitchFamily="49" charset="-122"/>
                <a:cs typeface="仿宋" panose="02010609060101010101" pitchFamily="49" charset="-122"/>
              </a:rPr>
              <a:t>产地环境、农业投入品、生产过程、</a:t>
            </a:r>
            <a:r>
              <a:rPr lang="zh-CN" altLang="en-US" sz="2800" dirty="0">
                <a:solidFill>
                  <a:srgbClr val="660066"/>
                </a:solidFill>
                <a:latin typeface="仿宋" panose="02010609060101010101" pitchFamily="49" charset="-122"/>
                <a:ea typeface="仿宋" panose="02010609060101010101" pitchFamily="49" charset="-122"/>
                <a:cs typeface="仿宋" panose="02010609060101010101" pitchFamily="49" charset="-122"/>
              </a:rPr>
              <a:t>收购储运</a:t>
            </a:r>
            <a:r>
              <a:rPr lang="zh-CN" altLang="en-US" sz="2800" dirty="0">
                <a:solidFill>
                  <a:srgbClr val="008080"/>
                </a:solidFill>
                <a:latin typeface="仿宋" panose="02010609060101010101" pitchFamily="49" charset="-122"/>
                <a:ea typeface="仿宋" panose="02010609060101010101" pitchFamily="49" charset="-122"/>
                <a:cs typeface="仿宋" panose="02010609060101010101" pitchFamily="49" charset="-122"/>
              </a:rPr>
              <a:t>、</a:t>
            </a:r>
            <a:r>
              <a:rPr lang="zh-CN" altLang="en-US" sz="2800" dirty="0">
                <a:latin typeface="仿宋" panose="02010609060101010101" pitchFamily="49" charset="-122"/>
                <a:ea typeface="仿宋" panose="02010609060101010101" pitchFamily="49" charset="-122"/>
                <a:cs typeface="仿宋" panose="02010609060101010101" pitchFamily="49" charset="-122"/>
              </a:rPr>
              <a:t>包装标识监管</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基本制度</a:t>
            </a:r>
            <a:r>
              <a:rPr lang="zh-CN" altLang="en-US" sz="2800" dirty="0">
                <a:latin typeface="仿宋" panose="02010609060101010101" pitchFamily="49" charset="-122"/>
                <a:ea typeface="仿宋" panose="02010609060101010101" pitchFamily="49" charset="-122"/>
                <a:cs typeface="仿宋" panose="02010609060101010101" pitchFamily="49" charset="-122"/>
              </a:rPr>
              <a:t>。</a:t>
            </a:r>
            <a:endParaRPr lang="zh-CN" altLang="en-US" sz="2800" b="1"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（二）创新机制：</a:t>
            </a:r>
            <a:r>
              <a:rPr lang="en-US" altLang="zh-CN" sz="2800" dirty="0">
                <a:latin typeface="仿宋" panose="02010609060101010101" pitchFamily="49" charset="-122"/>
                <a:ea typeface="仿宋" panose="02010609060101010101" pitchFamily="49" charset="-122"/>
                <a:cs typeface="仿宋" panose="02010609060101010101" pitchFamily="49" charset="-122"/>
              </a:rPr>
              <a:t>48*.</a:t>
            </a:r>
            <a:r>
              <a:rPr lang="zh-CN" altLang="en-US" sz="2800" dirty="0">
                <a:latin typeface="仿宋" panose="02010609060101010101" pitchFamily="49" charset="-122"/>
                <a:ea typeface="仿宋" panose="02010609060101010101" pitchFamily="49" charset="-122"/>
                <a:cs typeface="仿宋" panose="02010609060101010101" pitchFamily="49" charset="-122"/>
              </a:rPr>
              <a:t>推行</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社会共治、举报奖励</a:t>
            </a:r>
            <a:r>
              <a:rPr lang="zh-CN" altLang="en-US" sz="2800" dirty="0">
                <a:latin typeface="仿宋" panose="02010609060101010101" pitchFamily="49" charset="-122"/>
                <a:ea typeface="仿宋" panose="02010609060101010101" pitchFamily="49" charset="-122"/>
                <a:cs typeface="仿宋" panose="02010609060101010101" pitchFamily="49" charset="-122"/>
              </a:rPr>
              <a:t>制度。</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49.</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食用农产品</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承诺达标合格证</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与产品追溯机制。</a:t>
            </a:r>
            <a:r>
              <a:rPr lang="en-US" altLang="zh-CN" sz="2800" dirty="0">
                <a:latin typeface="仿宋" panose="02010609060101010101" pitchFamily="49" charset="-122"/>
                <a:ea typeface="仿宋" panose="02010609060101010101" pitchFamily="49" charset="-122"/>
                <a:cs typeface="仿宋" panose="02010609060101010101" pitchFamily="49" charset="-122"/>
                <a:sym typeface="+mn-ea"/>
              </a:rPr>
              <a:t>50.</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探索</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分散农户和收购储运</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主体实施“生产承诺制”、“农户联保制”、“监管责任制”的“三制”监管。</a:t>
            </a:r>
            <a:endParaRPr lang="zh-CN" altLang="en-US" sz="2800" b="1" dirty="0">
              <a:solidFill>
                <a:srgbClr val="660066"/>
              </a:solidFill>
              <a:latin typeface="仿宋" panose="02010609060101010101" pitchFamily="49" charset="-122"/>
              <a:ea typeface="仿宋" panose="02010609060101010101" pitchFamily="49" charset="-122"/>
              <a:cs typeface="仿宋" panose="02010609060101010101" pitchFamily="49" charset="-122"/>
              <a:sym typeface="+mn-ea"/>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a:spLocks noGrp="1"/>
          </p:cNvSpPr>
          <p:nvPr>
            <p:ph type="title"/>
          </p:nvPr>
        </p:nvSpPr>
        <p:spPr/>
        <p:txBody>
          <a:bodyPr vert="horz" wrap="square" lIns="91440" tIns="45720" rIns="91440" bIns="45720" anchor="ctr" anchorCtr="0"/>
          <a:p>
            <a:pPr eaLnBrk="1" hangingPunct="1"/>
            <a:r>
              <a:rPr lang="en-US" altLang="zh-CN" sz="3600" dirty="0">
                <a:solidFill>
                  <a:srgbClr val="C00000"/>
                </a:solidFill>
                <a:ea typeface="宋体" panose="02010600030101010101" pitchFamily="2" charset="-122"/>
              </a:rPr>
              <a:t>    </a:t>
            </a:r>
            <a:r>
              <a:rPr lang="zh-CN" altLang="en-US" sz="3600" dirty="0">
                <a:solidFill>
                  <a:srgbClr val="C00000"/>
                </a:solidFill>
                <a:ea typeface="宋体" panose="02010600030101010101" pitchFamily="2" charset="-122"/>
              </a:rPr>
              <a:t>质量安全水平</a:t>
            </a:r>
            <a:endParaRPr lang="zh-CN" altLang="en-US" sz="3600" dirty="0">
              <a:solidFill>
                <a:srgbClr val="C00000"/>
              </a:solidFill>
              <a:ea typeface="宋体" panose="02010600030101010101" pitchFamily="2" charset="-122"/>
            </a:endParaRPr>
          </a:p>
        </p:txBody>
      </p:sp>
      <p:sp>
        <p:nvSpPr>
          <p:cNvPr id="53250" name="Rectangle 3"/>
          <p:cNvSpPr>
            <a:spLocks noGrp="1"/>
          </p:cNvSpPr>
          <p:nvPr>
            <p:ph idx="1"/>
          </p:nvPr>
        </p:nvSpPr>
        <p:spPr>
          <a:xfrm>
            <a:off x="152400" y="1066800"/>
            <a:ext cx="8655050" cy="4989195"/>
          </a:xfrm>
        </p:spPr>
        <p:txBody>
          <a:bodyPr vert="horz" wrap="square" lIns="91440" tIns="45720" rIns="91440" bIns="45720" anchor="t" anchorCtr="0"/>
          <a:p>
            <a:pPr indent="0" eaLnBrk="1" latinLnBrk="0" hangingPunct="1">
              <a:lnSpc>
                <a:spcPct val="150000"/>
              </a:lnSpc>
              <a:spcBef>
                <a:spcPts val="0"/>
              </a:spcBef>
              <a:buNone/>
            </a:pPr>
            <a:r>
              <a:rPr lang="zh-CN" altLang="en-US" dirty="0">
                <a:latin typeface="仿宋" panose="02010609060101010101" pitchFamily="49" charset="-122"/>
                <a:ea typeface="仿宋" panose="02010609060101010101" pitchFamily="49" charset="-122"/>
                <a:cs typeface="仿宋" panose="02010609060101010101" pitchFamily="49" charset="-122"/>
              </a:rPr>
              <a:t>一、质量安全水平以</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省级监测</a:t>
            </a:r>
            <a:r>
              <a:rPr lang="zh-CN" altLang="en-US" dirty="0">
                <a:latin typeface="仿宋" panose="02010609060101010101" pitchFamily="49" charset="-122"/>
                <a:ea typeface="仿宋" panose="02010609060101010101" pitchFamily="49" charset="-122"/>
                <a:cs typeface="仿宋" panose="02010609060101010101" pitchFamily="49" charset="-122"/>
              </a:rPr>
              <a:t>结果为依据。</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indent="0" eaLnBrk="1" latinLnBrk="0" hangingPunct="1">
              <a:lnSpc>
                <a:spcPct val="150000"/>
              </a:lnSpc>
              <a:spcBef>
                <a:spcPts val="0"/>
              </a:spcBef>
              <a:buNone/>
            </a:pPr>
            <a:r>
              <a:rPr lang="zh-CN" altLang="en-US" dirty="0">
                <a:latin typeface="仿宋" panose="02010609060101010101" pitchFamily="49" charset="-122"/>
                <a:ea typeface="仿宋" panose="02010609060101010101" pitchFamily="49" charset="-122"/>
                <a:cs typeface="仿宋" panose="02010609060101010101" pitchFamily="49" charset="-122"/>
              </a:rPr>
              <a:t>二、监测范围要包括县域内的主要农产品。</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indent="0" eaLnBrk="1" latinLnBrk="0" hangingPunct="1">
              <a:lnSpc>
                <a:spcPct val="150000"/>
              </a:lnSpc>
              <a:spcBef>
                <a:spcPts val="0"/>
              </a:spcBef>
              <a:buNone/>
            </a:pPr>
            <a:r>
              <a:rPr lang="zh-CN" altLang="en-US" dirty="0">
                <a:latin typeface="仿宋" panose="02010609060101010101" pitchFamily="49" charset="-122"/>
                <a:ea typeface="仿宋" panose="02010609060101010101" pitchFamily="49" charset="-122"/>
                <a:cs typeface="仿宋" panose="02010609060101010101" pitchFamily="49" charset="-122"/>
              </a:rPr>
              <a:t>三*、监测合格率应达到</a:t>
            </a: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98%</a:t>
            </a:r>
            <a:r>
              <a:rPr lang="zh-CN" altLang="en-US" dirty="0">
                <a:latin typeface="仿宋" panose="02010609060101010101" pitchFamily="49" charset="-122"/>
                <a:ea typeface="仿宋" panose="02010609060101010101" pitchFamily="49" charset="-122"/>
                <a:cs typeface="仿宋" panose="02010609060101010101" pitchFamily="49" charset="-122"/>
              </a:rPr>
              <a:t>以上。</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indent="0" eaLnBrk="1" latinLnBrk="0" hangingPunct="1">
              <a:lnSpc>
                <a:spcPct val="150000"/>
              </a:lnSpc>
              <a:spcBef>
                <a:spcPts val="0"/>
              </a:spcBef>
              <a:buNone/>
            </a:pPr>
            <a:r>
              <a:rPr lang="zh-CN" altLang="en-US" dirty="0">
                <a:latin typeface="仿宋" panose="02010609060101010101" pitchFamily="49" charset="-122"/>
                <a:ea typeface="仿宋" panose="02010609060101010101" pitchFamily="49" charset="-122"/>
                <a:cs typeface="仿宋" panose="02010609060101010101" pitchFamily="49" charset="-122"/>
              </a:rPr>
              <a:t>四*、生产销售的种植业产品中</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禁用农药</a:t>
            </a:r>
            <a:r>
              <a:rPr lang="zh-CN" altLang="en-US" dirty="0">
                <a:latin typeface="仿宋" panose="02010609060101010101" pitchFamily="49" charset="-122"/>
                <a:ea typeface="仿宋" panose="02010609060101010101" pitchFamily="49" charset="-122"/>
                <a:cs typeface="仿宋" panose="02010609060101010101" pitchFamily="49" charset="-122"/>
              </a:rPr>
              <a:t>、畜产品中</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“瘦肉精”</a:t>
            </a:r>
            <a:r>
              <a:rPr lang="zh-CN" altLang="en-US" dirty="0">
                <a:latin typeface="仿宋" panose="02010609060101010101" pitchFamily="49" charset="-122"/>
                <a:ea typeface="仿宋" panose="02010609060101010101" pitchFamily="49" charset="-122"/>
                <a:cs typeface="仿宋" panose="02010609060101010101" pitchFamily="49" charset="-122"/>
              </a:rPr>
              <a:t>、水产品中</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孔雀石绿、硝基呋喃</a:t>
            </a:r>
            <a:r>
              <a:rPr lang="zh-CN" altLang="en-US" dirty="0">
                <a:latin typeface="仿宋" panose="02010609060101010101" pitchFamily="49" charset="-122"/>
                <a:ea typeface="仿宋" panose="02010609060101010101" pitchFamily="49" charset="-122"/>
                <a:cs typeface="仿宋" panose="02010609060101010101" pitchFamily="49" charset="-122"/>
              </a:rPr>
              <a:t>等禁用药物的监测合格率达到</a:t>
            </a: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100%</a:t>
            </a:r>
            <a:r>
              <a:rPr lang="zh-CN" altLang="en-US" dirty="0">
                <a:latin typeface="仿宋" panose="02010609060101010101" pitchFamily="49" charset="-122"/>
                <a:ea typeface="仿宋" panose="02010609060101010101" pitchFamily="49" charset="-122"/>
                <a:cs typeface="仿宋" panose="02010609060101010101" pitchFamily="49" charset="-122"/>
              </a:rPr>
              <a:t>。</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endParaRPr lang="zh-CN" altLang="en-US"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p:cNvSpPr>
          <p:nvPr>
            <p:ph type="title"/>
          </p:nvPr>
        </p:nvSpPr>
        <p:spPr>
          <a:xfrm>
            <a:off x="569913" y="201613"/>
            <a:ext cx="3192462" cy="941387"/>
          </a:xfrm>
        </p:spPr>
        <p:txBody>
          <a:bodyPr vert="horz" wrap="square" lIns="91440" tIns="45720" rIns="91440" bIns="45720" anchor="ctr" anchorCtr="0"/>
          <a:p>
            <a:br>
              <a:rPr lang="zh-CN" altLang="en-US" sz="3600" dirty="0">
                <a:solidFill>
                  <a:srgbClr val="C00000"/>
                </a:solidFill>
                <a:ea typeface="宋体" panose="02010600030101010101" pitchFamily="2" charset="-122"/>
              </a:rPr>
            </a:br>
            <a:r>
              <a:rPr lang="en-US" altLang="zh-CN" sz="3600" dirty="0">
                <a:solidFill>
                  <a:srgbClr val="C00000"/>
                </a:solidFill>
                <a:ea typeface="宋体" panose="02010600030101010101" pitchFamily="2" charset="-122"/>
              </a:rPr>
              <a:t> </a:t>
            </a:r>
            <a:r>
              <a:rPr lang="zh-CN" altLang="en-US" sz="3600" dirty="0">
                <a:solidFill>
                  <a:srgbClr val="C00000"/>
                </a:solidFill>
                <a:ea typeface="宋体" panose="02010600030101010101" pitchFamily="2" charset="-122"/>
              </a:rPr>
              <a:t>群众满意度</a:t>
            </a:r>
            <a:br>
              <a:rPr lang="zh-CN" altLang="en-US" dirty="0">
                <a:ea typeface="宋体" panose="02010600030101010101" pitchFamily="2" charset="-122"/>
              </a:rPr>
            </a:br>
            <a:endParaRPr lang="zh-CN" altLang="en-US" dirty="0">
              <a:ea typeface="宋体" panose="02010600030101010101" pitchFamily="2" charset="-122"/>
            </a:endParaRPr>
          </a:p>
        </p:txBody>
      </p:sp>
      <p:sp>
        <p:nvSpPr>
          <p:cNvPr id="54274" name="内容占位符 2"/>
          <p:cNvSpPr>
            <a:spLocks noGrp="1"/>
          </p:cNvSpPr>
          <p:nvPr>
            <p:ph idx="1"/>
          </p:nvPr>
        </p:nvSpPr>
        <p:spPr>
          <a:xfrm>
            <a:off x="277495" y="1176020"/>
            <a:ext cx="8815070" cy="5404485"/>
          </a:xfrm>
        </p:spPr>
        <p:txBody>
          <a:bodyPr vert="horz" wrap="square" lIns="91440" tIns="45720" rIns="91440" bIns="45720" anchor="t" anchorCtr="0"/>
          <a:p>
            <a:pPr marL="0" indent="0" latinLnBrk="0">
              <a:lnSpc>
                <a:spcPct val="150000"/>
              </a:lnSpc>
              <a:spcBef>
                <a:spcPts val="0"/>
              </a:spcBef>
              <a:buNone/>
            </a:pPr>
            <a:r>
              <a:rPr lang="zh-CN" altLang="en-US" dirty="0">
                <a:latin typeface="仿宋" panose="02010609060101010101" pitchFamily="49" charset="-122"/>
                <a:ea typeface="仿宋" panose="02010609060101010101" pitchFamily="49" charset="-122"/>
                <a:cs typeface="仿宋" panose="02010609060101010101" pitchFamily="49" charset="-122"/>
              </a:rPr>
              <a:t>一、群众满意度由省级委托</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第三方</a:t>
            </a:r>
            <a:r>
              <a:rPr lang="zh-CN" altLang="en-US" dirty="0">
                <a:latin typeface="仿宋" panose="02010609060101010101" pitchFamily="49" charset="-122"/>
                <a:ea typeface="仿宋" panose="02010609060101010101" pitchFamily="49" charset="-122"/>
                <a:cs typeface="仿宋" panose="02010609060101010101" pitchFamily="49" charset="-122"/>
              </a:rPr>
              <a:t>机构开展。</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marL="0" indent="0" latinLnBrk="0">
              <a:lnSpc>
                <a:spcPct val="150000"/>
              </a:lnSpc>
              <a:spcBef>
                <a:spcPts val="0"/>
              </a:spcBef>
              <a:buNone/>
            </a:pPr>
            <a:r>
              <a:rPr lang="zh-CN" altLang="en-US" dirty="0">
                <a:latin typeface="仿宋" panose="02010609060101010101" pitchFamily="49" charset="-122"/>
                <a:ea typeface="仿宋" panose="02010609060101010101" pitchFamily="49" charset="-122"/>
                <a:cs typeface="仿宋" panose="02010609060101010101" pitchFamily="49" charset="-122"/>
              </a:rPr>
              <a:t>二、群众满意度考核要包括</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群众</a:t>
            </a:r>
            <a:r>
              <a:rPr lang="zh-CN" altLang="en-US" dirty="0">
                <a:latin typeface="仿宋" panose="02010609060101010101" pitchFamily="49" charset="-122"/>
                <a:ea typeface="仿宋" panose="02010609060101010101" pitchFamily="49" charset="-122"/>
                <a:cs typeface="仿宋" panose="02010609060101010101" pitchFamily="49" charset="-122"/>
              </a:rPr>
              <a:t>对专项整治、监管部门工作、质量安全信息发布和知识宣传普及、投诉举报、问题处置、质量安全状况等多个方面内容的满意度。</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marL="0" indent="0" latinLnBrk="0">
              <a:lnSpc>
                <a:spcPct val="150000"/>
              </a:lnSpc>
              <a:spcBef>
                <a:spcPts val="0"/>
              </a:spcBef>
              <a:buNone/>
            </a:pPr>
            <a:r>
              <a:rPr lang="zh-CN" altLang="en-US" dirty="0">
                <a:latin typeface="仿宋" panose="02010609060101010101" pitchFamily="49" charset="-122"/>
                <a:ea typeface="仿宋" panose="02010609060101010101" pitchFamily="49" charset="-122"/>
                <a:cs typeface="仿宋" panose="02010609060101010101" pitchFamily="49" charset="-122"/>
              </a:rPr>
              <a:t>三*、群众满意度应在</a:t>
            </a: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70%</a:t>
            </a:r>
            <a:r>
              <a:rPr lang="zh-CN" altLang="en-US" dirty="0">
                <a:latin typeface="仿宋" panose="02010609060101010101" pitchFamily="49" charset="-122"/>
                <a:ea typeface="仿宋" panose="02010609060101010101" pitchFamily="49" charset="-122"/>
                <a:cs typeface="仿宋" panose="02010609060101010101" pitchFamily="49" charset="-122"/>
              </a:rPr>
              <a:t>以上</a:t>
            </a:r>
            <a:endParaRPr lang="en-US" altLang="zh-CN" dirty="0">
              <a:latin typeface="仿宋" panose="02010609060101010101" pitchFamily="49" charset="-122"/>
              <a:ea typeface="仿宋" panose="02010609060101010101" pitchFamily="49" charset="-122"/>
              <a:cs typeface="仿宋" panose="02010609060101010101" pitchFamily="49" charset="-122"/>
            </a:endParaRPr>
          </a:p>
          <a:p>
            <a:pPr marL="0" indent="0" latinLnBrk="0">
              <a:lnSpc>
                <a:spcPct val="150000"/>
              </a:lnSpc>
              <a:spcBef>
                <a:spcPts val="0"/>
              </a:spcBef>
              <a:buNone/>
            </a:pPr>
            <a:endParaRPr lang="zh-CN" altLang="en-US" dirty="0">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3"/>
          <p:cNvSpPr>
            <a:spLocks noGrp="1"/>
          </p:cNvSpPr>
          <p:nvPr>
            <p:ph type="body" idx="4294967295"/>
          </p:nvPr>
        </p:nvSpPr>
        <p:spPr>
          <a:xfrm>
            <a:off x="346075" y="1390650"/>
            <a:ext cx="8264525" cy="4930775"/>
          </a:xfrm>
        </p:spPr>
        <p:txBody>
          <a:bodyPr vert="horz" wrap="square" lIns="91440" tIns="45720" rIns="91440" bIns="45720" anchor="t" anchorCtr="0"/>
          <a:p>
            <a:pPr eaLnBrk="1" hangingPunct="1"/>
            <a:endParaRPr lang="zh-CN" altLang="en-US" dirty="0">
              <a:ea typeface="宋体" panose="02010600030101010101" pitchFamily="2" charset="-122"/>
            </a:endParaRPr>
          </a:p>
          <a:p>
            <a:pPr eaLnBrk="1" hangingPunct="1"/>
            <a:endParaRPr lang="zh-CN" altLang="en-US" sz="2800" dirty="0">
              <a:solidFill>
                <a:srgbClr val="008080"/>
              </a:solidFill>
              <a:ea typeface="宋体" panose="02010600030101010101" pitchFamily="2" charset="-122"/>
            </a:endParaRPr>
          </a:p>
        </p:txBody>
      </p:sp>
      <p:grpSp>
        <p:nvGrpSpPr>
          <p:cNvPr id="2" name="Group 2"/>
          <p:cNvGrpSpPr/>
          <p:nvPr/>
        </p:nvGrpSpPr>
        <p:grpSpPr>
          <a:xfrm>
            <a:off x="762000" y="3124200"/>
            <a:ext cx="7543800" cy="1295400"/>
            <a:chOff x="0" y="1296"/>
            <a:chExt cx="4944" cy="2948"/>
          </a:xfrm>
        </p:grpSpPr>
        <p:sp>
          <p:nvSpPr>
            <p:cNvPr id="55299" name="Rectangle 3"/>
            <p:cNvSpPr/>
            <p:nvPr/>
          </p:nvSpPr>
          <p:spPr>
            <a:xfrm>
              <a:off x="0" y="1342"/>
              <a:ext cx="4740" cy="2857"/>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p>
              <a:pPr marL="900430" indent="-900430" algn="ctr">
                <a:spcBef>
                  <a:spcPct val="20000"/>
                </a:spcBef>
                <a:spcAft>
                  <a:spcPct val="20000"/>
                </a:spcAft>
                <a:buClr>
                  <a:schemeClr val="accent1"/>
                </a:buClr>
                <a:buFont typeface="Wingdings" panose="05000000000000000000" pitchFamily="2" charset="2"/>
              </a:pPr>
              <a:r>
                <a:rPr lang="zh-CN" altLang="en-US" sz="3600" dirty="0">
                  <a:solidFill>
                    <a:srgbClr val="C00000"/>
                  </a:solidFill>
                  <a:latin typeface="Verdana" panose="020B0604030504040204" pitchFamily="34" charset="0"/>
                  <a:ea typeface="宋体" panose="02010600030101010101" pitchFamily="2" charset="-122"/>
                </a:rPr>
                <a:t>三、我区创建迎检具体工作</a:t>
              </a:r>
              <a:r>
                <a:rPr lang="zh-CN" altLang="en-US" dirty="0">
                  <a:solidFill>
                    <a:srgbClr val="C00000"/>
                  </a:solidFill>
                  <a:latin typeface="Verdana" panose="020B0604030504040204" pitchFamily="34" charset="0"/>
                </a:rPr>
                <a:t> </a:t>
              </a:r>
              <a:endParaRPr lang="zh-CN" altLang="en-US" dirty="0">
                <a:solidFill>
                  <a:srgbClr val="C00000"/>
                </a:solidFill>
                <a:latin typeface="Verdana" panose="020B0604030504040204" pitchFamily="34" charset="0"/>
              </a:endParaRPr>
            </a:p>
          </p:txBody>
        </p:sp>
        <p:grpSp>
          <p:nvGrpSpPr>
            <p:cNvPr id="55300" name="Group 4"/>
            <p:cNvGrpSpPr/>
            <p:nvPr/>
          </p:nvGrpSpPr>
          <p:grpSpPr>
            <a:xfrm>
              <a:off x="4717" y="1296"/>
              <a:ext cx="227" cy="2948"/>
              <a:chOff x="113" y="1253"/>
              <a:chExt cx="227" cy="2948"/>
            </a:xfrm>
          </p:grpSpPr>
          <p:sp>
            <p:nvSpPr>
              <p:cNvPr id="247813" name="AutoShape 5"/>
              <p:cNvSpPr>
                <a:spLocks noChangeArrowheads="1"/>
              </p:cNvSpPr>
              <p:nvPr/>
            </p:nvSpPr>
            <p:spPr bwMode="auto">
              <a:xfrm>
                <a:off x="113" y="1253"/>
                <a:ext cx="227" cy="2948"/>
              </a:xfrm>
              <a:prstGeom prst="flowChartPredefinedProcess">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rgbClr val="080808"/>
                </a:solidFill>
                <a:miter lim="800000"/>
              </a:ln>
              <a:effectLst/>
            </p:spPr>
            <p:txBody>
              <a:bodyPr wrap="none" anchor="ctr"/>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4" name="Rectangle 6"/>
              <p:cNvSpPr>
                <a:spLocks noChangeArrowheads="1"/>
              </p:cNvSpPr>
              <p:nvPr/>
            </p:nvSpPr>
            <p:spPr bwMode="auto">
              <a:xfrm>
                <a:off x="204" y="1614"/>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5" name="Rectangle 7"/>
              <p:cNvSpPr>
                <a:spLocks noChangeArrowheads="1"/>
              </p:cNvSpPr>
              <p:nvPr/>
            </p:nvSpPr>
            <p:spPr bwMode="auto">
              <a:xfrm>
                <a:off x="204" y="2023"/>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6" name="Rectangle 8"/>
              <p:cNvSpPr>
                <a:spLocks noChangeArrowheads="1"/>
              </p:cNvSpPr>
              <p:nvPr/>
            </p:nvSpPr>
            <p:spPr bwMode="auto">
              <a:xfrm>
                <a:off x="204" y="2431"/>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7" name="Rectangle 9"/>
              <p:cNvSpPr>
                <a:spLocks noChangeArrowheads="1"/>
              </p:cNvSpPr>
              <p:nvPr/>
            </p:nvSpPr>
            <p:spPr bwMode="auto">
              <a:xfrm>
                <a:off x="204" y="2839"/>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8" name="Rectangle 10"/>
              <p:cNvSpPr>
                <a:spLocks noChangeArrowheads="1"/>
              </p:cNvSpPr>
              <p:nvPr/>
            </p:nvSpPr>
            <p:spPr bwMode="auto">
              <a:xfrm>
                <a:off x="204" y="3247"/>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sp>
            <p:nvSpPr>
              <p:cNvPr id="247819" name="Rectangle 11"/>
              <p:cNvSpPr>
                <a:spLocks noChangeArrowheads="1"/>
              </p:cNvSpPr>
              <p:nvPr/>
            </p:nvSpPr>
            <p:spPr bwMode="auto">
              <a:xfrm>
                <a:off x="204" y="3655"/>
                <a:ext cx="48" cy="318"/>
              </a:xfrm>
              <a:prstGeom prst="rect">
                <a:avLst/>
              </a:prstGeom>
              <a:gradFill rotWithShape="1">
                <a:gsLst>
                  <a:gs pos="0">
                    <a:schemeClr val="accent1"/>
                  </a:gs>
                  <a:gs pos="50000">
                    <a:schemeClr val="accent1">
                      <a:gamma/>
                      <a:shade val="46275"/>
                      <a:invGamma/>
                    </a:schemeClr>
                  </a:gs>
                  <a:gs pos="100000">
                    <a:schemeClr val="accent1"/>
                  </a:gs>
                </a:gsLst>
                <a:lin ang="0" scaled="1"/>
              </a:gradFill>
              <a:ln w="9525">
                <a:solidFill>
                  <a:srgbClr val="080808"/>
                </a:solidFill>
                <a:miter lim="800000"/>
              </a:ln>
              <a:effectLst/>
            </p:spPr>
            <p:txBody>
              <a:bodyPr wrap="none" anchor="ctr"/>
              <a:p>
                <a:pPr marL="0" marR="0" lvl="0" indent="0" algn="l" defTabSz="914400" rtl="0" eaLnBrk="1" fontAlgn="base" latinLnBrk="0" hangingPunct="1">
                  <a:lnSpc>
                    <a:spcPct val="100000"/>
                  </a:lnSpc>
                  <a:spcBef>
                    <a:spcPct val="50000"/>
                  </a:spcBef>
                  <a:spcAft>
                    <a:spcPct val="0"/>
                  </a:spcAft>
                  <a:buClrTx/>
                  <a:buSzTx/>
                  <a:buFontTx/>
                  <a:buNone/>
                  <a:defRPr/>
                </a:pPr>
                <a:endParaRPr kumimoji="0" lang="zh-CN" altLang="en-US" sz="2600" b="1" i="0" u="none" strike="noStrike" kern="1200" cap="none" spc="0" normalizeH="0" baseline="0" noProof="0">
                  <a:ln>
                    <a:noFill/>
                  </a:ln>
                  <a:solidFill>
                    <a:srgbClr val="000000"/>
                  </a:solidFill>
                  <a:effectLst/>
                  <a:uLnTx/>
                  <a:uFillTx/>
                  <a:latin typeface="Verdana" panose="020B0604030504040204" pitchFamily="34" charset="0"/>
                  <a:ea typeface="楷体_GB2312" pitchFamily="49" charset="-122"/>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0-#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（一）乡镇监管具体工作</a:t>
            </a:r>
            <a:endParaRPr lang="zh-CN" altLang="en-US" sz="3600" dirty="0">
              <a:solidFill>
                <a:srgbClr val="C00000"/>
              </a:solidFill>
              <a:ea typeface="宋体" panose="02010600030101010101" pitchFamily="2" charset="-122"/>
            </a:endParaRPr>
          </a:p>
        </p:txBody>
      </p:sp>
      <p:sp>
        <p:nvSpPr>
          <p:cNvPr id="56322" name="Rectangle 3"/>
          <p:cNvSpPr>
            <a:spLocks noGrp="1"/>
          </p:cNvSpPr>
          <p:nvPr>
            <p:ph type="body" idx="4294967295"/>
          </p:nvPr>
        </p:nvSpPr>
        <p:spPr>
          <a:xfrm>
            <a:off x="301625" y="1281113"/>
            <a:ext cx="8639175" cy="5230812"/>
          </a:xfrm>
        </p:spPr>
        <p:txBody>
          <a:bodyPr vert="horz" wrap="square" lIns="91440" tIns="45720" rIns="91440" bIns="45720" anchor="t" anchorCtr="0"/>
          <a:p>
            <a:pPr marL="0" indent="0" eaLnBrk="1" latinLnBrk="0" hangingPunct="1">
              <a:lnSpc>
                <a:spcPct val="150000"/>
              </a:lnSpc>
              <a:spcBef>
                <a:spcPct val="0"/>
              </a:spcBef>
              <a:buNone/>
            </a:pPr>
            <a:r>
              <a:rPr lang="en-US" altLang="zh-CN" sz="3600" b="1" dirty="0">
                <a:solidFill>
                  <a:srgbClr val="7030A0"/>
                </a:solidFill>
                <a:latin typeface="仿宋" panose="02010609060101010101" pitchFamily="49" charset="-122"/>
                <a:ea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rPr>
              <a:t>1、全面履行监管责任，</a:t>
            </a:r>
            <a:r>
              <a:rPr lang="zh-CN" altLang="en-US" sz="2400" b="1" dirty="0">
                <a:solidFill>
                  <a:srgbClr val="C00000"/>
                </a:solidFill>
                <a:latin typeface="仿宋" panose="02010609060101010101" pitchFamily="49" charset="-122"/>
                <a:ea typeface="仿宋" panose="02010609060101010101" pitchFamily="49" charset="-122"/>
              </a:rPr>
              <a:t>协助</a:t>
            </a:r>
            <a:r>
              <a:rPr lang="zh-CN" altLang="en-US" sz="2400" dirty="0">
                <a:latin typeface="仿宋" panose="02010609060101010101" pitchFamily="49" charset="-122"/>
                <a:ea typeface="仿宋" panose="02010609060101010101" pitchFamily="49" charset="-122"/>
              </a:rPr>
              <a:t>地方党委政府落实属地管理责任；制定年度农产品质量安全</a:t>
            </a:r>
            <a:r>
              <a:rPr lang="zh-CN" altLang="en-US" sz="2400" b="1" dirty="0">
                <a:solidFill>
                  <a:srgbClr val="C00000"/>
                </a:solidFill>
                <a:latin typeface="仿宋" panose="02010609060101010101" pitchFamily="49" charset="-122"/>
                <a:ea typeface="仿宋" panose="02010609060101010101" pitchFamily="49" charset="-122"/>
              </a:rPr>
              <a:t>工作要点、</a:t>
            </a:r>
            <a:r>
              <a:rPr lang="zh-CN" altLang="en-US" sz="2400" dirty="0">
                <a:latin typeface="仿宋" panose="02010609060101010101" pitchFamily="49" charset="-122"/>
                <a:ea typeface="仿宋" panose="02010609060101010101" pitchFamily="49" charset="-122"/>
              </a:rPr>
              <a:t>年度日常</a:t>
            </a:r>
            <a:r>
              <a:rPr lang="zh-CN" altLang="en-US" sz="2400" b="1" dirty="0">
                <a:solidFill>
                  <a:srgbClr val="C00000"/>
                </a:solidFill>
                <a:latin typeface="仿宋" panose="02010609060101010101" pitchFamily="49" charset="-122"/>
                <a:ea typeface="仿宋" panose="02010609060101010101" pitchFamily="49" charset="-122"/>
              </a:rPr>
              <a:t>巡查计划</a:t>
            </a:r>
            <a:r>
              <a:rPr lang="zh-CN" altLang="en-US" sz="2400" dirty="0">
                <a:latin typeface="仿宋" panose="02010609060101010101" pitchFamily="49" charset="-122"/>
                <a:ea typeface="仿宋" panose="02010609060101010101" pitchFamily="49" charset="-122"/>
              </a:rPr>
              <a:t>、年度农产品质量安全</a:t>
            </a:r>
            <a:r>
              <a:rPr lang="zh-CN" altLang="en-US" sz="2400" b="1" dirty="0">
                <a:solidFill>
                  <a:srgbClr val="C00000"/>
                </a:solidFill>
                <a:latin typeface="仿宋" panose="02010609060101010101" pitchFamily="49" charset="-122"/>
                <a:ea typeface="仿宋" panose="02010609060101010101" pitchFamily="49" charset="-122"/>
              </a:rPr>
              <a:t>监测计划</a:t>
            </a:r>
            <a:r>
              <a:rPr lang="zh-CN" altLang="en-US" sz="2400" dirty="0">
                <a:latin typeface="仿宋" panose="02010609060101010101" pitchFamily="49" charset="-122"/>
                <a:ea typeface="仿宋" panose="02010609060101010101" pitchFamily="49" charset="-122"/>
              </a:rPr>
              <a:t>等；</a:t>
            </a:r>
            <a:endParaRPr lang="zh-CN" altLang="en-US" sz="2400" dirty="0">
              <a:latin typeface="仿宋" panose="02010609060101010101" pitchFamily="49" charset="-122"/>
              <a:ea typeface="仿宋" panose="02010609060101010101" pitchFamily="49" charset="-122"/>
            </a:endParaRPr>
          </a:p>
          <a:p>
            <a:pPr marL="0" indent="0" eaLnBrk="1" latinLnBrk="0" hangingPunct="1">
              <a:lnSpc>
                <a:spcPct val="150000"/>
              </a:lnSpc>
              <a:spcBef>
                <a:spcPct val="0"/>
              </a:spcBef>
              <a:buNone/>
            </a:pPr>
            <a:r>
              <a:rPr lang="en-US" altLang="zh-CN" sz="3600" b="1" dirty="0">
                <a:solidFill>
                  <a:srgbClr val="7030A0"/>
                </a:solidFill>
                <a:latin typeface="仿宋" panose="02010609060101010101" pitchFamily="49" charset="-122"/>
                <a:ea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rPr>
              <a:t>2、建立健全监管名录</a:t>
            </a:r>
            <a:r>
              <a:rPr lang="zh-CN" altLang="en-US" sz="2800" dirty="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辖区内种（养）</a:t>
            </a:r>
            <a:r>
              <a:rPr lang="zh-CN" altLang="en-US" sz="2400" b="1" dirty="0">
                <a:solidFill>
                  <a:srgbClr val="C00000"/>
                </a:solidFill>
                <a:latin typeface="仿宋" panose="02010609060101010101" pitchFamily="49" charset="-122"/>
                <a:ea typeface="仿宋" panose="02010609060101010101" pitchFamily="49" charset="-122"/>
              </a:rPr>
              <a:t>农产品生产</a:t>
            </a:r>
            <a:r>
              <a:rPr lang="zh-CN" altLang="en-US" sz="2400" dirty="0">
                <a:latin typeface="仿宋" panose="02010609060101010101" pitchFamily="49" charset="-122"/>
                <a:ea typeface="仿宋" panose="02010609060101010101" pitchFamily="49" charset="-122"/>
              </a:rPr>
              <a:t>经营主体、农（兽）药、饲料、肥料等农业</a:t>
            </a:r>
            <a:r>
              <a:rPr lang="zh-CN" altLang="en-US" sz="2400" b="1" dirty="0">
                <a:solidFill>
                  <a:srgbClr val="C00000"/>
                </a:solidFill>
                <a:latin typeface="仿宋" panose="02010609060101010101" pitchFamily="49" charset="-122"/>
                <a:ea typeface="仿宋" panose="02010609060101010101" pitchFamily="49" charset="-122"/>
              </a:rPr>
              <a:t>投入品经营</a:t>
            </a:r>
            <a:r>
              <a:rPr lang="zh-CN" altLang="en-US" sz="2400" dirty="0">
                <a:latin typeface="仿宋" panose="02010609060101010101" pitchFamily="49" charset="-122"/>
                <a:ea typeface="仿宋" panose="02010609060101010101" pitchFamily="49" charset="-122"/>
              </a:rPr>
              <a:t>主体、农产品</a:t>
            </a:r>
            <a:r>
              <a:rPr lang="zh-CN" altLang="en-US" sz="2400" b="1" dirty="0">
                <a:solidFill>
                  <a:srgbClr val="C00000"/>
                </a:solidFill>
                <a:latin typeface="仿宋" panose="02010609060101010101" pitchFamily="49" charset="-122"/>
                <a:ea typeface="仿宋" panose="02010609060101010101" pitchFamily="49" charset="-122"/>
              </a:rPr>
              <a:t>收储运</a:t>
            </a:r>
            <a:r>
              <a:rPr lang="zh-CN" altLang="en-US" sz="2400" dirty="0">
                <a:latin typeface="仿宋" panose="02010609060101010101" pitchFamily="49" charset="-122"/>
                <a:ea typeface="仿宋" panose="02010609060101010101" pitchFamily="49" charset="-122"/>
              </a:rPr>
              <a:t>初加工主体、定点</a:t>
            </a:r>
            <a:r>
              <a:rPr lang="zh-CN" altLang="en-US" sz="2400" b="1" dirty="0">
                <a:solidFill>
                  <a:srgbClr val="C00000"/>
                </a:solidFill>
                <a:latin typeface="仿宋" panose="02010609060101010101" pitchFamily="49" charset="-122"/>
                <a:ea typeface="仿宋" panose="02010609060101010101" pitchFamily="49" charset="-122"/>
              </a:rPr>
              <a:t>屠宰场</a:t>
            </a:r>
            <a:r>
              <a:rPr lang="zh-CN" altLang="en-US" sz="2400" dirty="0">
                <a:latin typeface="仿宋" panose="02010609060101010101" pitchFamily="49" charset="-122"/>
                <a:ea typeface="仿宋" panose="02010609060101010101" pitchFamily="49" charset="-122"/>
              </a:rPr>
              <a:t>、</a:t>
            </a:r>
            <a:r>
              <a:rPr lang="zh-CN" altLang="en-US" sz="2400" b="1" dirty="0">
                <a:solidFill>
                  <a:srgbClr val="C00000"/>
                </a:solidFill>
                <a:latin typeface="仿宋" panose="02010609060101010101" pitchFamily="49" charset="-122"/>
                <a:ea typeface="仿宋" panose="02010609060101010101" pitchFamily="49" charset="-122"/>
              </a:rPr>
              <a:t>无害化处理</a:t>
            </a:r>
            <a:r>
              <a:rPr lang="zh-CN" altLang="en-US" sz="2400" dirty="0">
                <a:latin typeface="仿宋" panose="02010609060101010101" pitchFamily="49" charset="-122"/>
                <a:ea typeface="仿宋" panose="02010609060101010101" pitchFamily="49" charset="-122"/>
              </a:rPr>
              <a:t>等监管服务对象名录。</a:t>
            </a:r>
            <a:endParaRPr lang="zh-CN" altLang="en-US" sz="2400" dirty="0">
              <a:latin typeface="仿宋" panose="02010609060101010101" pitchFamily="49" charset="-122"/>
              <a:ea typeface="仿宋" panose="020106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（一）</a:t>
            </a:r>
            <a:r>
              <a:rPr lang="zh-CN" altLang="en-US" sz="3600" dirty="0">
                <a:solidFill>
                  <a:srgbClr val="C00000"/>
                </a:solidFill>
                <a:ea typeface="宋体" panose="02010600030101010101" pitchFamily="2" charset="-122"/>
                <a:sym typeface="+mn-ea"/>
              </a:rPr>
              <a:t>乡镇监管具体工作</a:t>
            </a:r>
            <a:endParaRPr lang="zh-CN" altLang="en-US" sz="3600" dirty="0">
              <a:solidFill>
                <a:srgbClr val="C00000"/>
              </a:solidFill>
              <a:ea typeface="宋体" panose="02010600030101010101" pitchFamily="2" charset="-122"/>
            </a:endParaRPr>
          </a:p>
        </p:txBody>
      </p:sp>
      <p:sp>
        <p:nvSpPr>
          <p:cNvPr id="57346" name="Rectangle 3"/>
          <p:cNvSpPr>
            <a:spLocks noGrp="1"/>
          </p:cNvSpPr>
          <p:nvPr>
            <p:ph type="body" idx="4294967295"/>
          </p:nvPr>
        </p:nvSpPr>
        <p:spPr>
          <a:xfrm>
            <a:off x="104775" y="1096645"/>
            <a:ext cx="8942070" cy="5224780"/>
          </a:xfrm>
        </p:spPr>
        <p:txBody>
          <a:bodyPr vert="horz" wrap="square" lIns="91440" tIns="45720" rIns="91440" bIns="45720" anchor="t" anchorCtr="0"/>
          <a:p>
            <a:pPr marL="0" indent="0"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rPr>
              <a:t>3、督导指导生产者主体履行责任，</a:t>
            </a:r>
            <a:r>
              <a:rPr lang="zh-CN" altLang="en-US" sz="2800" dirty="0">
                <a:solidFill>
                  <a:srgbClr val="0C2F13"/>
                </a:solidFill>
                <a:latin typeface="仿宋" panose="02010609060101010101" pitchFamily="49" charset="-122"/>
                <a:ea typeface="仿宋" panose="02010609060101010101" pitchFamily="49" charset="-122"/>
              </a:rPr>
              <a:t>种（养）农产品生产主体落实质量安全</a:t>
            </a:r>
            <a:r>
              <a:rPr lang="zh-CN" altLang="en-US" sz="2800" b="1" dirty="0">
                <a:solidFill>
                  <a:srgbClr val="C00000"/>
                </a:solidFill>
                <a:latin typeface="仿宋" panose="02010609060101010101" pitchFamily="49" charset="-122"/>
                <a:ea typeface="仿宋" panose="02010609060101010101" pitchFamily="49" charset="-122"/>
              </a:rPr>
              <a:t>主体责任、生产记录、投入品使用管理、产品自检或委检、农产品达标合格证、产品追溯、信用体系</a:t>
            </a:r>
            <a:r>
              <a:rPr lang="zh-CN" altLang="en-US" sz="2800" dirty="0">
                <a:solidFill>
                  <a:srgbClr val="0C2F13"/>
                </a:solidFill>
                <a:latin typeface="仿宋" panose="02010609060101010101" pitchFamily="49" charset="-122"/>
                <a:ea typeface="仿宋" panose="02010609060101010101" pitchFamily="49" charset="-122"/>
              </a:rPr>
              <a:t>建设及</a:t>
            </a:r>
            <a:r>
              <a:rPr lang="zh-CN" altLang="en-US" sz="2800" b="1" dirty="0">
                <a:solidFill>
                  <a:srgbClr val="C00000"/>
                </a:solidFill>
                <a:latin typeface="仿宋" panose="02010609060101010101" pitchFamily="49" charset="-122"/>
                <a:ea typeface="仿宋" panose="02010609060101010101" pitchFamily="49" charset="-122"/>
              </a:rPr>
              <a:t>考核评定</a:t>
            </a:r>
            <a:r>
              <a:rPr lang="zh-CN" altLang="en-US" sz="2800" dirty="0">
                <a:solidFill>
                  <a:srgbClr val="0C2F13"/>
                </a:solidFill>
                <a:latin typeface="仿宋" panose="02010609060101010101" pitchFamily="49" charset="-122"/>
                <a:ea typeface="仿宋" panose="02010609060101010101" pitchFamily="49" charset="-122"/>
              </a:rPr>
              <a:t>。</a:t>
            </a:r>
            <a:endParaRPr lang="zh-CN" altLang="en-US" sz="2800" dirty="0">
              <a:solidFill>
                <a:srgbClr val="0C2F13"/>
              </a:solidFill>
              <a:latin typeface="仿宋" panose="02010609060101010101" pitchFamily="49" charset="-122"/>
              <a:ea typeface="仿宋" panose="02010609060101010101" pitchFamily="49" charset="-122"/>
            </a:endParaRPr>
          </a:p>
          <a:p>
            <a:pPr marL="0" indent="0" eaLnBrk="1" latinLnBrk="0" hangingPunct="1">
              <a:lnSpc>
                <a:spcPct val="150000"/>
              </a:lnSpc>
              <a:spcBef>
                <a:spcPts val="0"/>
              </a:spcBef>
              <a:buNone/>
            </a:pPr>
            <a:r>
              <a:rPr lang="en-US" altLang="zh-CN" sz="2800" dirty="0">
                <a:solidFill>
                  <a:srgbClr val="0C2F13"/>
                </a:solidFill>
                <a:latin typeface="仿宋" panose="02010609060101010101" pitchFamily="49" charset="-122"/>
                <a:ea typeface="仿宋" panose="02010609060101010101" pitchFamily="49" charset="-122"/>
              </a:rPr>
              <a:t> </a:t>
            </a:r>
            <a:r>
              <a:rPr lang="en-US" altLang="zh-CN" sz="3600" b="1" dirty="0">
                <a:solidFill>
                  <a:srgbClr val="7030A0"/>
                </a:solidFill>
                <a:latin typeface="仿宋" panose="02010609060101010101" pitchFamily="49" charset="-122"/>
                <a:ea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rPr>
              <a:t>4、建立收</a:t>
            </a:r>
            <a:r>
              <a:rPr lang="zh-CN" altLang="en-US" sz="3600" b="1" dirty="0">
                <a:solidFill>
                  <a:srgbClr val="7030A0"/>
                </a:solidFill>
                <a:latin typeface="仿宋" panose="02010609060101010101" pitchFamily="49" charset="-122"/>
                <a:ea typeface="仿宋" panose="02010609060101010101" pitchFamily="49" charset="-122"/>
                <a:sym typeface="+mn-ea"/>
              </a:rPr>
              <a:t>贮运活动</a:t>
            </a:r>
            <a:r>
              <a:rPr lang="zh-CN" altLang="en-US" sz="3600" b="1" dirty="0">
                <a:solidFill>
                  <a:srgbClr val="7030A0"/>
                </a:solidFill>
                <a:latin typeface="仿宋" panose="02010609060101010101" pitchFamily="49" charset="-122"/>
                <a:ea typeface="仿宋" panose="02010609060101010101" pitchFamily="49" charset="-122"/>
              </a:rPr>
              <a:t>备案机制，</a:t>
            </a:r>
            <a:r>
              <a:rPr lang="zh-CN" altLang="en-US" sz="2800" dirty="0">
                <a:solidFill>
                  <a:schemeClr val="tx2">
                    <a:lumMod val="75000"/>
                  </a:schemeClr>
                </a:solidFill>
                <a:latin typeface="仿宋" panose="02010609060101010101" pitchFamily="49" charset="-122"/>
                <a:ea typeface="仿宋" panose="02010609060101010101" pitchFamily="49" charset="-122"/>
              </a:rPr>
              <a:t>农产品</a:t>
            </a:r>
            <a:r>
              <a:rPr lang="zh-CN" altLang="en-US" sz="2800" b="1" dirty="0">
                <a:solidFill>
                  <a:srgbClr val="C00000"/>
                </a:solidFill>
                <a:latin typeface="仿宋" panose="02010609060101010101" pitchFamily="49" charset="-122"/>
                <a:ea typeface="仿宋" panose="02010609060101010101" pitchFamily="49" charset="-122"/>
              </a:rPr>
              <a:t>收购、贮存、运输</a:t>
            </a:r>
            <a:r>
              <a:rPr lang="zh-CN" altLang="en-US" sz="2800" dirty="0">
                <a:solidFill>
                  <a:srgbClr val="0C2F13"/>
                </a:solidFill>
                <a:latin typeface="仿宋" panose="02010609060101010101" pitchFamily="49" charset="-122"/>
                <a:ea typeface="仿宋" panose="02010609060101010101" pitchFamily="49" charset="-122"/>
              </a:rPr>
              <a:t>环节监管无缝衔接、农产品收购人员或送货人员、贮存仓库和运输车辆</a:t>
            </a:r>
            <a:r>
              <a:rPr lang="zh-CN" altLang="en-US" sz="2800" b="1" dirty="0">
                <a:solidFill>
                  <a:srgbClr val="C00000"/>
                </a:solidFill>
                <a:latin typeface="仿宋" panose="02010609060101010101" pitchFamily="49" charset="-122"/>
                <a:ea typeface="仿宋" panose="02010609060101010101" pitchFamily="49" charset="-122"/>
              </a:rPr>
              <a:t>登记备案</a:t>
            </a:r>
            <a:r>
              <a:rPr lang="zh-CN" altLang="en-US" sz="2800" dirty="0">
                <a:solidFill>
                  <a:srgbClr val="0C2F13"/>
                </a:solidFill>
                <a:latin typeface="仿宋" panose="02010609060101010101" pitchFamily="49" charset="-122"/>
                <a:ea typeface="仿宋" panose="02010609060101010101" pitchFamily="49" charset="-122"/>
              </a:rPr>
              <a:t>制度</a:t>
            </a:r>
            <a:endParaRPr lang="zh-CN" altLang="en-US" sz="2800" dirty="0">
              <a:solidFill>
                <a:srgbClr val="0C2F13"/>
              </a:solidFill>
              <a:latin typeface="仿宋" panose="02010609060101010101" pitchFamily="49" charset="-122"/>
              <a:ea typeface="仿宋" panose="02010609060101010101" pitchFamily="49"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a:spLocks noGrp="1"/>
          </p:cNvSpPr>
          <p:nvPr>
            <p:ph type="title" idx="4294967295"/>
          </p:nvPr>
        </p:nvSpPr>
        <p:spPr>
          <a:xfrm>
            <a:off x="228600" y="0"/>
            <a:ext cx="5298440" cy="913765"/>
          </a:xfrm>
        </p:spPr>
        <p:txBody>
          <a:bodyPr vert="horz" wrap="square" lIns="91440" tIns="45720" rIns="91440" bIns="45720" anchor="ctr" anchorCtr="0"/>
          <a:p>
            <a:pPr eaLnBrk="1" hangingPunct="1"/>
            <a:br>
              <a:rPr lang="zh-CN" altLang="en-US" sz="3600" dirty="0">
                <a:solidFill>
                  <a:srgbClr val="C00000"/>
                </a:solidFill>
                <a:ea typeface="宋体" panose="02010600030101010101" pitchFamily="2" charset="-122"/>
              </a:rPr>
            </a:br>
            <a:br>
              <a:rPr lang="zh-CN" altLang="en-US" sz="3600" dirty="0">
                <a:solidFill>
                  <a:srgbClr val="C00000"/>
                </a:solidFill>
                <a:ea typeface="宋体" panose="02010600030101010101" pitchFamily="2" charset="-122"/>
              </a:rPr>
            </a:br>
            <a:r>
              <a:rPr lang="zh-CN" altLang="en-US" sz="3600" dirty="0">
                <a:solidFill>
                  <a:srgbClr val="C00000"/>
                </a:solidFill>
                <a:ea typeface="宋体" panose="02010600030101010101" pitchFamily="2" charset="-122"/>
              </a:rPr>
              <a:t>（一）</a:t>
            </a:r>
            <a:r>
              <a:rPr lang="zh-CN" altLang="en-US" sz="3600" dirty="0">
                <a:solidFill>
                  <a:srgbClr val="C00000"/>
                </a:solidFill>
                <a:ea typeface="宋体" panose="02010600030101010101" pitchFamily="2" charset="-122"/>
                <a:sym typeface="+mn-ea"/>
              </a:rPr>
              <a:t>乡镇监管具体工作</a:t>
            </a:r>
            <a:br>
              <a:rPr lang="zh-CN" altLang="en-US" sz="3600" dirty="0">
                <a:solidFill>
                  <a:srgbClr val="C00000"/>
                </a:solidFill>
                <a:ea typeface="宋体" panose="02010600030101010101" pitchFamily="2" charset="-122"/>
              </a:rPr>
            </a:br>
            <a:endParaRPr lang="zh-CN" altLang="en-US" sz="3600" dirty="0">
              <a:solidFill>
                <a:srgbClr val="C00000"/>
              </a:solidFill>
              <a:ea typeface="宋体" panose="02010600030101010101" pitchFamily="2" charset="-122"/>
            </a:endParaRPr>
          </a:p>
        </p:txBody>
      </p:sp>
      <p:sp>
        <p:nvSpPr>
          <p:cNvPr id="58370" name="Rectangle 3"/>
          <p:cNvSpPr>
            <a:spLocks noGrp="1"/>
          </p:cNvSpPr>
          <p:nvPr>
            <p:ph type="body" idx="4294967295"/>
          </p:nvPr>
        </p:nvSpPr>
        <p:spPr>
          <a:xfrm>
            <a:off x="154305" y="1066800"/>
            <a:ext cx="8835390" cy="5536565"/>
          </a:xfrm>
        </p:spPr>
        <p:txBody>
          <a:bodyPr vert="horz" wrap="square" lIns="91440" tIns="45720" rIns="91440" bIns="45720" anchor="t" anchorCtr="0"/>
          <a:p>
            <a:pPr marL="0" indent="0"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5、基地巡查全覆盖，</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其中对农产品生产企业、农民合作社、家庭农场日常巡查不得低于</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4次/年</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，对规模较小的种植养殖户根据风险隐患情况进行重点抽查。</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6、农产品质量安全监测</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，监测范围服务对象、所有农产品全覆盖，酶试剂速测</a:t>
            </a:r>
            <a:r>
              <a:rPr lang="en-US" altLang="zh-CN"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2000</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个</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以上，胶体晶</a:t>
            </a:r>
            <a:r>
              <a:rPr lang="en-US" altLang="zh-CN"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300</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个</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以上。</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7</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、建立职责明确考核完备网格化监管体系</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，健全村级管员队伍，加强对村级协管员的培训和督导职责履行。</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br>
              <a:rPr lang="zh-CN" altLang="en-US" sz="3600" dirty="0">
                <a:solidFill>
                  <a:srgbClr val="C00000"/>
                </a:solidFill>
                <a:ea typeface="宋体" panose="02010600030101010101" pitchFamily="2" charset="-122"/>
              </a:rPr>
            </a:br>
            <a:r>
              <a:rPr lang="zh-CN" altLang="en-US" sz="3600" dirty="0">
                <a:solidFill>
                  <a:srgbClr val="C00000"/>
                </a:solidFill>
                <a:ea typeface="宋体" panose="02010600030101010101" pitchFamily="2" charset="-122"/>
              </a:rPr>
              <a:t>（一）</a:t>
            </a:r>
            <a:r>
              <a:rPr lang="zh-CN" altLang="en-US" sz="3600" dirty="0">
                <a:solidFill>
                  <a:srgbClr val="C00000"/>
                </a:solidFill>
                <a:ea typeface="宋体" panose="02010600030101010101" pitchFamily="2" charset="-122"/>
                <a:sym typeface="+mn-ea"/>
              </a:rPr>
              <a:t>乡镇监管具体工作</a:t>
            </a:r>
            <a:br>
              <a:rPr lang="zh-CN" altLang="en-US" sz="3600" dirty="0">
                <a:solidFill>
                  <a:srgbClr val="C00000"/>
                </a:solidFill>
                <a:ea typeface="宋体" panose="02010600030101010101" pitchFamily="2" charset="-122"/>
              </a:rPr>
            </a:br>
            <a:endParaRPr lang="zh-CN" altLang="en-US" sz="3600" dirty="0">
              <a:solidFill>
                <a:srgbClr val="C00000"/>
              </a:solidFill>
              <a:ea typeface="宋体" panose="02010600030101010101" pitchFamily="2" charset="-122"/>
            </a:endParaRPr>
          </a:p>
        </p:txBody>
      </p:sp>
      <p:sp>
        <p:nvSpPr>
          <p:cNvPr id="59394" name="Rectangle 3"/>
          <p:cNvSpPr>
            <a:spLocks noGrp="1"/>
          </p:cNvSpPr>
          <p:nvPr>
            <p:ph type="body" idx="4294967295"/>
          </p:nvPr>
        </p:nvSpPr>
        <p:spPr>
          <a:xfrm>
            <a:off x="189230" y="1222375"/>
            <a:ext cx="8649335" cy="5099050"/>
          </a:xfrm>
        </p:spPr>
        <p:txBody>
          <a:bodyPr vert="horz" wrap="square" lIns="91440" tIns="45720" rIns="91440" bIns="45720" anchor="t" anchorCtr="0"/>
          <a:p>
            <a:pPr marL="0" indent="0"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8</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、建立质量安全社会共治，</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设立农产品质量安全服务和</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投诉举报渠道</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，鼓励举报农产品生产中存在的违法违规行为、发挥社会监督作用；</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9</a:t>
            </a:r>
            <a:r>
              <a:rPr lang="zh-CN" altLang="en-US"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、标准化生产指导与宣传培训全覆盖。</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主要农产品</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全面制定生产操作规程，标准</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入企入社</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率达到</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100%；</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制订乡（镇）、村、企三级农安人员专门</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培训计划；</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对纳入监管名录的农产品生产经营主体及种养殖大户的</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责任告知率、培训率达到100%</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br>
              <a:rPr lang="zh-CN" altLang="en-US" sz="3600" dirty="0">
                <a:solidFill>
                  <a:srgbClr val="C00000"/>
                </a:solidFill>
                <a:ea typeface="宋体" panose="02010600030101010101" pitchFamily="2" charset="-122"/>
              </a:rPr>
            </a:br>
            <a:r>
              <a:rPr lang="zh-CN" altLang="en-US" sz="3600" dirty="0">
                <a:solidFill>
                  <a:srgbClr val="C00000"/>
                </a:solidFill>
                <a:ea typeface="宋体" panose="02010600030101010101" pitchFamily="2" charset="-122"/>
              </a:rPr>
              <a:t>（一）</a:t>
            </a:r>
            <a:r>
              <a:rPr lang="zh-CN" altLang="en-US" sz="3600" dirty="0">
                <a:solidFill>
                  <a:srgbClr val="C00000"/>
                </a:solidFill>
                <a:ea typeface="宋体" panose="02010600030101010101" pitchFamily="2" charset="-122"/>
                <a:sym typeface="+mn-ea"/>
              </a:rPr>
              <a:t>乡镇监管具体工作</a:t>
            </a:r>
            <a:br>
              <a:rPr lang="zh-CN" altLang="en-US" sz="3600" dirty="0">
                <a:solidFill>
                  <a:srgbClr val="C00000"/>
                </a:solidFill>
                <a:ea typeface="宋体" panose="02010600030101010101" pitchFamily="2" charset="-122"/>
              </a:rPr>
            </a:br>
            <a:endParaRPr lang="zh-CN" altLang="en-US" sz="3600" dirty="0">
              <a:solidFill>
                <a:srgbClr val="C00000"/>
              </a:solidFill>
              <a:ea typeface="宋体" panose="02010600030101010101" pitchFamily="2" charset="-122"/>
            </a:endParaRPr>
          </a:p>
        </p:txBody>
      </p:sp>
      <p:sp>
        <p:nvSpPr>
          <p:cNvPr id="59394" name="Rectangle 3"/>
          <p:cNvSpPr>
            <a:spLocks noGrp="1"/>
          </p:cNvSpPr>
          <p:nvPr>
            <p:ph type="body" idx="4294967295"/>
          </p:nvPr>
        </p:nvSpPr>
        <p:spPr>
          <a:xfrm>
            <a:off x="152400" y="990600"/>
            <a:ext cx="8649335" cy="5099050"/>
          </a:xfrm>
        </p:spPr>
        <p:txBody>
          <a:bodyPr vert="horz" wrap="square" lIns="91440" tIns="45720" rIns="91440" bIns="45720" anchor="t" anchorCtr="0"/>
          <a:p>
            <a:pPr marL="0" indent="0" eaLnBrk="1" latinLnBrk="0" hangingPunct="1">
              <a:lnSpc>
                <a:spcPct val="150000"/>
              </a:lnSpc>
              <a:spcBef>
                <a:spcPts val="0"/>
              </a:spcBef>
              <a:buNone/>
            </a:pPr>
            <a:r>
              <a:rPr lang="en-US" altLang="zh-CN" sz="3600"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en-US" altLang="zh-CN" b="1" dirty="0">
                <a:solidFill>
                  <a:srgbClr val="7030A0"/>
                </a:solidFill>
                <a:latin typeface="仿宋" panose="02010609060101010101" pitchFamily="49" charset="-122"/>
                <a:ea typeface="仿宋" panose="02010609060101010101" pitchFamily="49" charset="-122"/>
                <a:cs typeface="仿宋" panose="02010609060101010101" pitchFamily="49" charset="-122"/>
              </a:rPr>
              <a:t>10</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、农产品监管全域公开，主动接收全社会监督。</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在辖区内所有监管服务对象醒目处设立农产品质量安全监管公示牌，向社会公开企业</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主体责任与承诺</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监管责任与监管人员、监管信息与信用等级评定</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等。</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pic>
        <p:nvPicPr>
          <p:cNvPr id="2" name="图片 1" descr="34ED24C5F37BA49C208A36845C20729F.png"/>
          <p:cNvPicPr>
            <a:picLocks noChangeAspect="1"/>
          </p:cNvPicPr>
          <p:nvPr>
            <p:custDataLst>
              <p:tags r:id="rId1"/>
            </p:custDataLst>
          </p:nvPr>
        </p:nvPicPr>
        <p:blipFill>
          <a:blip r:embed="rId2"/>
          <a:stretch>
            <a:fillRect/>
          </a:stretch>
        </p:blipFill>
        <p:spPr>
          <a:xfrm>
            <a:off x="320040" y="3741420"/>
            <a:ext cx="8581390" cy="272288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Rectangle 2"/>
          <p:cNvSpPr>
            <a:spLocks noGrp="1"/>
          </p:cNvSpPr>
          <p:nvPr>
            <p:ph type="title"/>
          </p:nvPr>
        </p:nvSpPr>
        <p:spPr>
          <a:xfrm>
            <a:off x="217805" y="238125"/>
            <a:ext cx="7287895" cy="868680"/>
          </a:xfrm>
        </p:spPr>
        <p:txBody>
          <a:bodyPr vert="horz" wrap="square" lIns="91440" tIns="45720" rIns="91440" bIns="45720" anchor="ctr" anchorCtr="0"/>
          <a:p>
            <a:pPr eaLnBrk="1" hangingPunct="1"/>
            <a:r>
              <a:rPr lang="zh-CN" altLang="en-US" sz="4000" dirty="0">
                <a:solidFill>
                  <a:srgbClr val="C00000"/>
                </a:solidFill>
                <a:latin typeface="Verdana" panose="020B0604030504040204" pitchFamily="34" charset="0"/>
                <a:ea typeface="宋体" panose="02010600030101010101" pitchFamily="2" charset="-122"/>
              </a:rPr>
              <a:t>创建思路</a:t>
            </a:r>
            <a:endParaRPr lang="zh-CN" altLang="en-US" sz="4000" dirty="0">
              <a:ea typeface="宋体" panose="02010600030101010101" pitchFamily="2" charset="-122"/>
            </a:endParaRPr>
          </a:p>
        </p:txBody>
      </p:sp>
      <p:sp>
        <p:nvSpPr>
          <p:cNvPr id="12290" name="Rectangle 3"/>
          <p:cNvSpPr>
            <a:spLocks noGrp="1"/>
          </p:cNvSpPr>
          <p:nvPr>
            <p:ph idx="1"/>
          </p:nvPr>
        </p:nvSpPr>
        <p:spPr>
          <a:xfrm>
            <a:off x="187960" y="1295400"/>
            <a:ext cx="4841240" cy="5200015"/>
          </a:xfrm>
        </p:spPr>
        <p:txBody>
          <a:bodyPr vert="horz" wrap="square" lIns="91440" tIns="45720" rIns="91440" bIns="45720" anchor="t" anchorCtr="0"/>
          <a:p>
            <a:pPr eaLnBrk="1" latinLnBrk="0" hangingPunct="1">
              <a:lnSpc>
                <a:spcPct val="150000"/>
              </a:lnSpc>
              <a:spcBef>
                <a:spcPts val="0"/>
              </a:spcBef>
            </a:pPr>
            <a:r>
              <a:rPr lang="zh-CN" altLang="en-US" dirty="0">
                <a:latin typeface="仿宋" panose="02010609060101010101" pitchFamily="49" charset="-122"/>
                <a:ea typeface="仿宋" panose="02010609060101010101" pitchFamily="49" charset="-122"/>
                <a:cs typeface="仿宋" panose="02010609060101010101" pitchFamily="49" charset="-122"/>
              </a:rPr>
              <a:t>围绕农产品生产大县，强化</a:t>
            </a:r>
            <a:r>
              <a:rPr lang="zh-CN" altLang="en-US"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地方政府管理责任</a:t>
            </a:r>
            <a:r>
              <a:rPr lang="zh-CN" altLang="en-US" b="1" dirty="0">
                <a:latin typeface="仿宋" panose="02010609060101010101" pitchFamily="49" charset="-122"/>
                <a:ea typeface="仿宋" panose="02010609060101010101" pitchFamily="49" charset="-122"/>
                <a:cs typeface="仿宋" panose="02010609060101010101" pitchFamily="49" charset="-122"/>
              </a:rPr>
              <a:t>，</a:t>
            </a:r>
            <a:r>
              <a:rPr lang="zh-CN" altLang="en-US" dirty="0">
                <a:latin typeface="仿宋" panose="02010609060101010101" pitchFamily="49" charset="-122"/>
                <a:ea typeface="仿宋" panose="02010609060101010101" pitchFamily="49" charset="-122"/>
                <a:cs typeface="仿宋" panose="02010609060101010101" pitchFamily="49" charset="-122"/>
              </a:rPr>
              <a:t>探索建立</a:t>
            </a:r>
            <a:r>
              <a:rPr lang="zh-CN" altLang="en-US"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高效监管模式</a:t>
            </a:r>
            <a:r>
              <a:rPr lang="zh-CN" altLang="en-US" dirty="0">
                <a:latin typeface="仿宋" panose="02010609060101010101" pitchFamily="49" charset="-122"/>
                <a:ea typeface="仿宋" panose="02010609060101010101" pitchFamily="49" charset="-122"/>
                <a:cs typeface="仿宋" panose="02010609060101010101" pitchFamily="49" charset="-122"/>
              </a:rPr>
              <a:t>，带动全域监管能力和质量安全水平</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提升</a:t>
            </a:r>
            <a:r>
              <a:rPr lang="zh-CN" altLang="en-US" dirty="0">
                <a:latin typeface="仿宋" panose="02010609060101010101" pitchFamily="49" charset="-122"/>
                <a:ea typeface="仿宋" panose="02010609060101010101" pitchFamily="49" charset="-122"/>
                <a:cs typeface="仿宋" panose="02010609060101010101" pitchFamily="49" charset="-122"/>
              </a:rPr>
              <a:t>。</a:t>
            </a:r>
            <a:endParaRPr lang="zh-CN" altLang="en-US" dirty="0">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第</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1</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批：</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16</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年</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12</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月命名</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103</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个，</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4</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个市；</a:t>
            </a:r>
            <a:endPar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第</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2</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批：</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19</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年</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10</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月命名</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200</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个县，</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11</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rPr>
              <a:t>个市；</a:t>
            </a:r>
            <a:endPar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  </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第</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3</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批：</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21</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年</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2</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月</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106</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个县，</a:t>
            </a:r>
            <a:r>
              <a:rPr lang="en-US" altLang="zh-CN"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13</a:t>
            </a:r>
            <a:r>
              <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个市创建；</a:t>
            </a:r>
            <a:endPar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p:txBody>
      </p:sp>
      <p:pic>
        <p:nvPicPr>
          <p:cNvPr id="12291" name="图片 1"/>
          <p:cNvPicPr>
            <a:picLocks noChangeAspect="1"/>
          </p:cNvPicPr>
          <p:nvPr/>
        </p:nvPicPr>
        <p:blipFill>
          <a:blip r:embed="rId1"/>
          <a:stretch>
            <a:fillRect/>
          </a:stretch>
        </p:blipFill>
        <p:spPr>
          <a:xfrm>
            <a:off x="5266055" y="1560195"/>
            <a:ext cx="3785235" cy="4895850"/>
          </a:xfrm>
          <a:prstGeom prst="rect">
            <a:avLst/>
          </a:prstGeom>
          <a:noFill/>
          <a:ln w="9525">
            <a:noFill/>
          </a:ln>
        </p:spPr>
      </p:pic>
      <p:sp>
        <p:nvSpPr>
          <p:cNvPr id="2" name="Rectangle 3"/>
          <p:cNvSpPr>
            <a:spLocks noGrp="1"/>
          </p:cNvSpPr>
          <p:nvPr/>
        </p:nvSpPr>
        <p:spPr>
          <a:xfrm flipH="1">
            <a:off x="5156200" y="5996305"/>
            <a:ext cx="3894455" cy="61722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tx2"/>
              </a:buClr>
              <a:buFont typeface="Wingdings" panose="05000000000000000000" pitchFamily="2" charset="2"/>
              <a:buChar char="n"/>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anose="05000000000000000000" pitchFamily="2" charset="2"/>
              <a:buChar char="n"/>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eaLnBrk="1" latinLnBrk="0" hangingPunct="1">
              <a:lnSpc>
                <a:spcPct val="150000"/>
              </a:lnSpc>
              <a:spcBef>
                <a:spcPts val="0"/>
              </a:spcBef>
            </a:pPr>
            <a:endParaRPr lang="zh-CN" altLang="en-US" sz="20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br>
              <a:rPr lang="zh-CN" altLang="en-US" sz="3600" dirty="0">
                <a:solidFill>
                  <a:srgbClr val="C00000"/>
                </a:solidFill>
                <a:ea typeface="宋体" panose="02010600030101010101" pitchFamily="2" charset="-122"/>
              </a:rPr>
            </a:br>
            <a:r>
              <a:rPr lang="zh-CN" altLang="en-US" sz="3600" dirty="0">
                <a:solidFill>
                  <a:srgbClr val="C00000"/>
                </a:solidFill>
                <a:ea typeface="宋体" panose="02010600030101010101" pitchFamily="2" charset="-122"/>
              </a:rPr>
              <a:t>（一）</a:t>
            </a:r>
            <a:r>
              <a:rPr lang="zh-CN" altLang="en-US" sz="3600" dirty="0">
                <a:solidFill>
                  <a:srgbClr val="C00000"/>
                </a:solidFill>
                <a:ea typeface="宋体" panose="02010600030101010101" pitchFamily="2" charset="-122"/>
                <a:sym typeface="+mn-ea"/>
              </a:rPr>
              <a:t>乡镇监管具体工作</a:t>
            </a:r>
            <a:br>
              <a:rPr lang="zh-CN" altLang="en-US" sz="3600" dirty="0">
                <a:solidFill>
                  <a:srgbClr val="C00000"/>
                </a:solidFill>
                <a:ea typeface="宋体" panose="02010600030101010101" pitchFamily="2" charset="-122"/>
              </a:rPr>
            </a:br>
            <a:endParaRPr lang="zh-CN" altLang="en-US" sz="3600" dirty="0">
              <a:solidFill>
                <a:srgbClr val="C00000"/>
              </a:solidFill>
              <a:ea typeface="宋体" panose="02010600030101010101" pitchFamily="2" charset="-122"/>
            </a:endParaRPr>
          </a:p>
        </p:txBody>
      </p:sp>
      <p:sp>
        <p:nvSpPr>
          <p:cNvPr id="64514" name="Rectangle 3"/>
          <p:cNvSpPr>
            <a:spLocks noGrp="1"/>
          </p:cNvSpPr>
          <p:nvPr>
            <p:ph type="body" idx="4294967295"/>
          </p:nvPr>
        </p:nvSpPr>
        <p:spPr>
          <a:xfrm>
            <a:off x="200025" y="1121410"/>
            <a:ext cx="8825230" cy="5360667"/>
          </a:xfrm>
        </p:spPr>
        <p:txBody>
          <a:bodyPr vert="horz" wrap="square" lIns="91440" tIns="45720" rIns="91440" bIns="45720" anchor="t" anchorCtr="0"/>
          <a:p>
            <a:pPr eaLnBrk="1" fontAlgn="base" hangingPunct="1"/>
            <a:r>
              <a:rPr lang="zh-CN" altLang="en-US" sz="3600"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rPr>
              <a:t>乡镇创建收集整理资料</a:t>
            </a:r>
            <a:endParaRPr lang="zh-CN" altLang="en-US"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1、要有监管机构成立的文件、</a:t>
            </a:r>
            <a:r>
              <a:rPr lang="zh-CN" altLang="en-US" sz="2400" b="1" strike="noStrike"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监管牌子；要有三人</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以上负责监管工作；监管经费要有财政预算文件或</a:t>
            </a:r>
            <a:r>
              <a:rPr lang="zh-CN" altLang="en-US" sz="2400" b="1" strike="noStrike"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经费拨付</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资料；地方党政落实属地管理责任的</a:t>
            </a:r>
            <a:r>
              <a:rPr lang="zh-CN" altLang="en-US" sz="2400" b="1" strike="noStrike"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文件、会议记录</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2、要有农产品质量安全检测室：包括检测仪器设备、冰箱、工作台等；</a:t>
            </a:r>
            <a:endPar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3、要有质量安全监管、监测工作计划；</a:t>
            </a:r>
            <a:endPar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4、要有检查</a:t>
            </a:r>
            <a:r>
              <a:rPr lang="zh-CN" altLang="en-US" sz="2400" b="1" strike="noStrike"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巡查记录</a:t>
            </a:r>
            <a:r>
              <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rPr>
              <a:t>：每个季度应对监管对象巡查一次；</a:t>
            </a:r>
            <a:endParaRPr lang="zh-CN" altLang="en-US" sz="2400" strike="noStrike" noProof="1" dirty="0">
              <a:solidFill>
                <a:schemeClr val="tx2"/>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br>
              <a:rPr lang="zh-CN" altLang="en-US" sz="3600" dirty="0">
                <a:solidFill>
                  <a:srgbClr val="C00000"/>
                </a:solidFill>
                <a:ea typeface="宋体" panose="02010600030101010101" pitchFamily="2" charset="-122"/>
              </a:rPr>
            </a:br>
            <a:r>
              <a:rPr lang="zh-CN" altLang="en-US" sz="3600" dirty="0">
                <a:solidFill>
                  <a:srgbClr val="C00000"/>
                </a:solidFill>
                <a:ea typeface="宋体" panose="02010600030101010101" pitchFamily="2" charset="-122"/>
              </a:rPr>
              <a:t>（一）</a:t>
            </a:r>
            <a:r>
              <a:rPr lang="zh-CN" altLang="en-US" sz="3600" dirty="0">
                <a:solidFill>
                  <a:srgbClr val="C00000"/>
                </a:solidFill>
                <a:ea typeface="宋体" panose="02010600030101010101" pitchFamily="2" charset="-122"/>
                <a:sym typeface="+mn-ea"/>
              </a:rPr>
              <a:t>乡镇监管具体工作</a:t>
            </a:r>
            <a:br>
              <a:rPr lang="zh-CN" altLang="en-US" sz="3600" dirty="0">
                <a:solidFill>
                  <a:srgbClr val="C00000"/>
                </a:solidFill>
                <a:ea typeface="宋体" panose="02010600030101010101" pitchFamily="2" charset="-122"/>
              </a:rPr>
            </a:br>
            <a:endParaRPr lang="zh-CN" altLang="en-US" sz="3600" dirty="0">
              <a:solidFill>
                <a:srgbClr val="C00000"/>
              </a:solidFill>
              <a:ea typeface="宋体" panose="02010600030101010101" pitchFamily="2" charset="-122"/>
            </a:endParaRPr>
          </a:p>
        </p:txBody>
      </p:sp>
      <p:sp>
        <p:nvSpPr>
          <p:cNvPr id="61442" name="Rectangle 3"/>
          <p:cNvSpPr>
            <a:spLocks noGrp="1"/>
          </p:cNvSpPr>
          <p:nvPr>
            <p:ph type="body" idx="4294967295"/>
          </p:nvPr>
        </p:nvSpPr>
        <p:spPr>
          <a:xfrm>
            <a:off x="207645" y="1182370"/>
            <a:ext cx="8550910" cy="5139055"/>
          </a:xfrm>
        </p:spPr>
        <p:txBody>
          <a:bodyPr vert="horz" wrap="square" lIns="91440" tIns="45720" rIns="91440" bIns="45720" anchor="t" anchorCtr="0"/>
          <a:p>
            <a:pPr marL="0" indent="0" eaLnBrk="1" latinLnBrk="0" hangingPunct="1">
              <a:lnSpc>
                <a:spcPts val="49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5、要有</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抽样检测资料</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：抽检计划、抽样单、检测报告、检测台账；监测中不合格产品的定量复检、追溯查处、线索移交、无害化处理等后续工作；</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49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6、要有</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监管对象名录</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；100%落实农产品生产企业（含合作社、家庭农场、种植养殖大户）、畜禽屠宰企业、收购贮运企业、经纪人等生产经营主体监管名录；</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49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7、要有</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网格化监管资料</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：监管网格图、村级协管员名录、责任制、考核办法、协管员工作记录、考核记录等；</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br>
              <a:rPr lang="zh-CN" altLang="en-US" sz="3600" dirty="0">
                <a:solidFill>
                  <a:srgbClr val="C00000"/>
                </a:solidFill>
                <a:ea typeface="宋体" panose="02010600030101010101" pitchFamily="2" charset="-122"/>
              </a:rPr>
            </a:br>
            <a:r>
              <a:rPr lang="zh-CN" altLang="en-US" sz="3600" dirty="0">
                <a:solidFill>
                  <a:srgbClr val="C00000"/>
                </a:solidFill>
                <a:ea typeface="宋体" panose="02010600030101010101" pitchFamily="2" charset="-122"/>
              </a:rPr>
              <a:t>（一）</a:t>
            </a:r>
            <a:r>
              <a:rPr lang="zh-CN" altLang="en-US" sz="3600" dirty="0">
                <a:solidFill>
                  <a:srgbClr val="C00000"/>
                </a:solidFill>
                <a:ea typeface="宋体" panose="02010600030101010101" pitchFamily="2" charset="-122"/>
                <a:sym typeface="+mn-ea"/>
              </a:rPr>
              <a:t>乡镇监管具体工作</a:t>
            </a:r>
            <a:br>
              <a:rPr lang="zh-CN" altLang="en-US" sz="3600" dirty="0">
                <a:solidFill>
                  <a:srgbClr val="C00000"/>
                </a:solidFill>
                <a:ea typeface="宋体" panose="02010600030101010101" pitchFamily="2" charset="-122"/>
              </a:rPr>
            </a:br>
            <a:endParaRPr lang="zh-CN" altLang="en-US" sz="3600" dirty="0">
              <a:solidFill>
                <a:srgbClr val="C00000"/>
              </a:solidFill>
              <a:ea typeface="宋体" panose="02010600030101010101" pitchFamily="2" charset="-122"/>
            </a:endParaRPr>
          </a:p>
        </p:txBody>
      </p:sp>
      <p:sp>
        <p:nvSpPr>
          <p:cNvPr id="62466" name="Rectangle 3"/>
          <p:cNvSpPr>
            <a:spLocks noGrp="1"/>
          </p:cNvSpPr>
          <p:nvPr>
            <p:ph type="body" idx="4294967295"/>
          </p:nvPr>
        </p:nvSpPr>
        <p:spPr>
          <a:xfrm>
            <a:off x="177165" y="1219200"/>
            <a:ext cx="8795385" cy="4930775"/>
          </a:xfrm>
        </p:spPr>
        <p:txBody>
          <a:bodyPr vert="horz" wrap="square" lIns="91440" tIns="45720" rIns="91440" bIns="45720" anchor="t" anchorCtr="0"/>
          <a:p>
            <a:pPr marL="0" indent="0" eaLnBrk="1" latinLnBrk="0" hangingPunct="1">
              <a:lnSpc>
                <a:spcPts val="50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8、要有开展培训资料：包括</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培训方案、签到表、图片</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等；</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50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9、要有辖区内生产经营主体实行食用农产品承诺达标合格证制度的资料（</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所有主体合格证收集或者台账</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50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10、要有标准化生产的资料：主要农产品的标准或生产操作规程、发放记录等；</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50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11、要有责任状或承诺书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508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12、其他资料：上级文件、规章制度、宣传资料</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（二）屠宰企业具体工作</a:t>
            </a:r>
            <a:endParaRPr lang="zh-CN" altLang="en-US" sz="3600" dirty="0">
              <a:solidFill>
                <a:srgbClr val="C00000"/>
              </a:solidFill>
              <a:ea typeface="宋体" panose="02010600030101010101" pitchFamily="2" charset="-122"/>
            </a:endParaRPr>
          </a:p>
        </p:txBody>
      </p:sp>
      <p:sp>
        <p:nvSpPr>
          <p:cNvPr id="63490" name="Rectangle 3"/>
          <p:cNvSpPr>
            <a:spLocks noGrp="1"/>
          </p:cNvSpPr>
          <p:nvPr>
            <p:ph type="body" idx="4294967295"/>
          </p:nvPr>
        </p:nvSpPr>
        <p:spPr>
          <a:xfrm>
            <a:off x="346075" y="1390650"/>
            <a:ext cx="8264525" cy="4930775"/>
          </a:xfrm>
        </p:spPr>
        <p:txBody>
          <a:bodyPr vert="horz" wrap="square" lIns="91440" tIns="45720" rIns="91440" bIns="45720" anchor="t" anchorCtr="0"/>
          <a:p>
            <a:pPr marL="0" indent="0" eaLnBrk="1" hangingPunct="1">
              <a:buNone/>
            </a:pPr>
            <a:r>
              <a:rPr lang="zh-CN" altLang="en-US" dirty="0">
                <a:solidFill>
                  <a:srgbClr val="7030A0"/>
                </a:solidFill>
                <a:latin typeface="微软雅黑" panose="020B0503020204020204" charset="-122"/>
                <a:ea typeface="微软雅黑" panose="020B0503020204020204" charset="-122"/>
                <a:cs typeface="微软雅黑" panose="020B0503020204020204" charset="-122"/>
              </a:rPr>
              <a:t>坚守“五个严禁”红线不可越，“五个应当”责任必履行，“八本”登记台账须执行</a:t>
            </a:r>
            <a:endParaRPr lang="zh-CN" altLang="en-US" dirty="0">
              <a:solidFill>
                <a:srgbClr val="7030A0"/>
              </a:solidFill>
              <a:latin typeface="微软雅黑" panose="020B0503020204020204" charset="-122"/>
              <a:ea typeface="微软雅黑" panose="020B0503020204020204" charset="-122"/>
              <a:cs typeface="微软雅黑" panose="020B0503020204020204" charset="-122"/>
            </a:endParaRPr>
          </a:p>
          <a:p>
            <a:pPr eaLnBrk="1" hangingPunct="1">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1、“五个严禁”</a:t>
            </a:r>
            <a:endPar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（1）严禁出借、转让生猪定点屠宰证书、标志牌；</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（2）严禁未经检疫或检疫不合格、无耳标的生猪进厂（场）； </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（3）严禁厂（场）内注水或注入其他物质； </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（4）严禁收购、屠宰、加工病害猪、死猪；</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（5）严禁“两证两章”不全的生猪产品出厂（场）</a:t>
            </a:r>
            <a:r>
              <a:rPr lang="zh-CN" altLang="en-US" sz="2800" dirty="0">
                <a:solidFill>
                  <a:srgbClr val="008080"/>
                </a:solidFill>
                <a:ea typeface="宋体" panose="02010600030101010101" pitchFamily="2" charset="-122"/>
              </a:rPr>
              <a:t>。</a:t>
            </a:r>
            <a:endParaRPr lang="zh-CN" altLang="en-US" sz="2800" dirty="0">
              <a:solidFill>
                <a:srgbClr val="008080"/>
              </a:solidFill>
              <a:ea typeface="宋体" panose="02010600030101010101" pitchFamily="2"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（二）屠宰企业具体工作</a:t>
            </a:r>
            <a:endParaRPr lang="zh-CN" altLang="en-US" sz="3600" dirty="0">
              <a:solidFill>
                <a:srgbClr val="C00000"/>
              </a:solidFill>
              <a:ea typeface="宋体" panose="02010600030101010101" pitchFamily="2" charset="-122"/>
            </a:endParaRPr>
          </a:p>
        </p:txBody>
      </p:sp>
      <p:sp>
        <p:nvSpPr>
          <p:cNvPr id="71682" name="Rectangle 3"/>
          <p:cNvSpPr>
            <a:spLocks noGrp="1"/>
          </p:cNvSpPr>
          <p:nvPr>
            <p:ph type="body" idx="4294967295"/>
          </p:nvPr>
        </p:nvSpPr>
        <p:spPr>
          <a:xfrm>
            <a:off x="121285" y="1152525"/>
            <a:ext cx="8882380" cy="5483225"/>
          </a:xfrm>
        </p:spPr>
        <p:txBody>
          <a:bodyPr vert="horz" wrap="square" lIns="91440" tIns="45720" rIns="91440" bIns="45720" anchor="t" anchorCtr="0"/>
          <a:p>
            <a:pPr marL="0" marR="0" indent="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None/>
            </a:pPr>
            <a:r>
              <a:rPr kumimoji="0" lang="en-US" altLang="zh-CN" sz="2400" b="0" i="0" u="none" strike="noStrike" kern="0" cap="none" spc="0" normalizeH="0" baseline="0" noProof="1" dirty="0">
                <a:solidFill>
                  <a:srgbClr val="000000"/>
                </a:solidFill>
                <a:latin typeface="+mn-lt"/>
                <a:ea typeface="宋体" panose="02010600030101010101" pitchFamily="2" charset="-122"/>
                <a:cs typeface="+mn-cs"/>
              </a:rPr>
              <a:t>    </a:t>
            </a:r>
            <a:r>
              <a:rPr kumimoji="0" lang="en-US" altLang="zh-CN" sz="28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kumimoji="0" lang="zh-CN" altLang="en-US" sz="28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2、“五个应当”</a:t>
            </a:r>
            <a:endPar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marR="0" indent="0" algn="l" defTabSz="914400" rtl="0" eaLnBrk="1" latinLnBrk="0" hangingPunct="1">
              <a:lnSpc>
                <a:spcPts val="4080"/>
              </a:lnSpc>
              <a:spcBef>
                <a:spcPts val="0"/>
              </a:spcBef>
              <a:spcAft>
                <a:spcPct val="0"/>
              </a:spcAft>
              <a:buClr>
                <a:schemeClr val="tx2"/>
              </a:buClr>
              <a:buSzTx/>
              <a:buFont typeface="Wingdings" panose="05000000000000000000" pitchFamily="2" charset="2"/>
              <a:buNone/>
            </a:pPr>
            <a:r>
              <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（1）应当遵守法律法规，规范屠宰、安全生产、诚信经营；</a:t>
            </a:r>
            <a:endPar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marR="0" indent="0" algn="l" defTabSz="914400" rtl="0" eaLnBrk="1" latinLnBrk="0" hangingPunct="1">
              <a:lnSpc>
                <a:spcPts val="4080"/>
              </a:lnSpc>
              <a:spcBef>
                <a:spcPts val="0"/>
              </a:spcBef>
              <a:spcAft>
                <a:spcPct val="0"/>
              </a:spcAft>
              <a:buClr>
                <a:schemeClr val="tx2"/>
              </a:buClr>
              <a:buSzTx/>
              <a:buFont typeface="Wingdings" panose="05000000000000000000" pitchFamily="2" charset="2"/>
              <a:buNone/>
            </a:pPr>
            <a:r>
              <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（2）应当</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制度健全上墙</a:t>
            </a:r>
            <a:r>
              <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，定点屠宰标志醒目、卫生整洁、屠宰和无害化处理等设施设备运转正常；</a:t>
            </a:r>
            <a:endPar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marR="0" indent="0" algn="l" defTabSz="914400" rtl="0" eaLnBrk="1" latinLnBrk="0" hangingPunct="1">
              <a:lnSpc>
                <a:spcPts val="4080"/>
              </a:lnSpc>
              <a:spcBef>
                <a:spcPts val="0"/>
              </a:spcBef>
              <a:spcAft>
                <a:spcPct val="0"/>
              </a:spcAft>
              <a:buClr>
                <a:schemeClr val="tx2"/>
              </a:buClr>
              <a:buSzTx/>
              <a:buFont typeface="Wingdings" panose="05000000000000000000" pitchFamily="2" charset="2"/>
              <a:buNone/>
            </a:pPr>
            <a:r>
              <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（3）应当建立生猪进厂（场）、肉品品质检验、猪肉产品出厂（场）、无害化处理、“瘦肉精”自检等</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登记台账</a:t>
            </a:r>
            <a:r>
              <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，做到信息真实完整并保存不少于两年；</a:t>
            </a:r>
            <a:endPar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marR="0" indent="0" algn="l" defTabSz="914400" rtl="0" eaLnBrk="1" latinLnBrk="0" hangingPunct="1">
              <a:lnSpc>
                <a:spcPts val="4080"/>
              </a:lnSpc>
              <a:spcBef>
                <a:spcPts val="0"/>
              </a:spcBef>
              <a:spcAft>
                <a:spcPct val="0"/>
              </a:spcAft>
              <a:buClr>
                <a:schemeClr val="tx2"/>
              </a:buClr>
              <a:buSzTx/>
              <a:buFont typeface="Wingdings" panose="05000000000000000000" pitchFamily="2" charset="2"/>
              <a:buNone/>
            </a:pPr>
            <a:r>
              <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（4）应当按国家规定的屠宰操作规程确保猪肉质量安全和出厂（场）生猪产品</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“两章两证”齐全。</a:t>
            </a:r>
            <a:endPar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marR="0" indent="0" algn="l" defTabSz="914400" rtl="0" eaLnBrk="1" latinLnBrk="0" hangingPunct="1">
              <a:lnSpc>
                <a:spcPts val="4080"/>
              </a:lnSpc>
              <a:spcBef>
                <a:spcPts val="0"/>
              </a:spcBef>
              <a:spcAft>
                <a:spcPct val="0"/>
              </a:spcAft>
              <a:buClr>
                <a:schemeClr val="tx2"/>
              </a:buClr>
              <a:buSzTx/>
              <a:buFont typeface="Wingdings" panose="05000000000000000000" pitchFamily="2" charset="2"/>
              <a:buNone/>
            </a:pPr>
            <a:r>
              <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（5）应当接受主管部门监督，并按要求报送相关报表和信息。</a:t>
            </a:r>
            <a:endPar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342900" marR="0" indent="0" algn="l" defTabSz="914400" rtl="0" eaLnBrk="1" latinLnBrk="0" hangingPunct="1">
              <a:lnSpc>
                <a:spcPts val="3580"/>
              </a:lnSpc>
              <a:spcBef>
                <a:spcPts val="0"/>
              </a:spcBef>
              <a:spcAft>
                <a:spcPct val="0"/>
              </a:spcAft>
              <a:buClr>
                <a:schemeClr val="tx2"/>
              </a:buClr>
              <a:buSzTx/>
              <a:buFont typeface="Wingdings" panose="05000000000000000000" pitchFamily="2" charset="2"/>
              <a:buChar char="n"/>
            </a:pPr>
            <a:endParaRPr kumimoji="0" lang="zh-CN" altLang="en-US" sz="2400" b="0" i="0" u="none" strike="noStrike" kern="0" cap="none" spc="0" normalizeH="0" baseline="0"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（二）屠宰企业具体工作</a:t>
            </a:r>
            <a:endParaRPr lang="zh-CN" altLang="en-US" sz="3600" dirty="0">
              <a:solidFill>
                <a:srgbClr val="C00000"/>
              </a:solidFill>
              <a:ea typeface="宋体" panose="02010600030101010101" pitchFamily="2" charset="-122"/>
            </a:endParaRPr>
          </a:p>
        </p:txBody>
      </p:sp>
      <p:sp>
        <p:nvSpPr>
          <p:cNvPr id="65538" name="Rectangle 3"/>
          <p:cNvSpPr>
            <a:spLocks noGrp="1"/>
          </p:cNvSpPr>
          <p:nvPr>
            <p:ph type="body" idx="4294967295"/>
          </p:nvPr>
        </p:nvSpPr>
        <p:spPr>
          <a:xfrm>
            <a:off x="838200" y="1219200"/>
            <a:ext cx="5872480" cy="5171440"/>
          </a:xfrm>
        </p:spPr>
        <p:txBody>
          <a:bodyPr vert="horz" wrap="square" lIns="91440" tIns="45720" rIns="91440" bIns="45720" anchor="t" anchorCtr="0"/>
          <a:p>
            <a:pPr marL="0" indent="0" eaLnBrk="1" latinLnBrk="0" hangingPunct="1">
              <a:lnSpc>
                <a:spcPct val="150000"/>
              </a:lnSpc>
              <a:spcBef>
                <a:spcPts val="0"/>
              </a:spcBef>
              <a:buNone/>
            </a:pP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3、“八本”登记台账</a:t>
            </a:r>
            <a:endPar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（1）生猪进厂(场)宰前登记台账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（2）“瘦肉精”自检登记台账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（3）屠宰及肉品品质检验台账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（4）病害猪及其产品无害化处理台账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（5）产品出厂登记台账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（6）非洲猪瘟样品采集检测结果登记台账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（7）消毒记录台帐</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（8）巡栏记录</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
        <p:nvSpPr>
          <p:cNvPr id="2" name="Rectangle 3"/>
          <p:cNvSpPr>
            <a:spLocks noGrp="1"/>
          </p:cNvSpPr>
          <p:nvPr/>
        </p:nvSpPr>
        <p:spPr>
          <a:xfrm>
            <a:off x="6697980" y="1465580"/>
            <a:ext cx="1869440" cy="502221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tx2"/>
              </a:buClr>
              <a:buFont typeface="Wingdings" panose="05000000000000000000" pitchFamily="2" charset="2"/>
              <a:buChar char="n"/>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bg1"/>
              </a:buClr>
              <a:buFont typeface="Wingdings" panose="05000000000000000000" pitchFamily="2" charset="2"/>
              <a:buChar char="n"/>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a:lstStyle>
          <a:p>
            <a:pPr marL="0" indent="0" eaLnBrk="1" latinLnBrk="0" hangingPunct="1">
              <a:lnSpc>
                <a:spcPct val="150000"/>
              </a:lnSpc>
              <a:spcBef>
                <a:spcPts val="0"/>
              </a:spcBef>
              <a:buNone/>
            </a:pP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
        <p:nvSpPr>
          <p:cNvPr id="3" name="文本框 2"/>
          <p:cNvSpPr txBox="1"/>
          <p:nvPr/>
        </p:nvSpPr>
        <p:spPr>
          <a:xfrm>
            <a:off x="6571615" y="1905000"/>
            <a:ext cx="2207895" cy="3322955"/>
          </a:xfrm>
          <a:prstGeom prst="rect">
            <a:avLst/>
          </a:prstGeom>
          <a:noFill/>
        </p:spPr>
        <p:txBody>
          <a:bodyPr wrap="square" rtlCol="0" anchor="t">
            <a:spAutoFit/>
          </a:bodyPr>
          <a:p>
            <a:pPr marL="0" indent="0" eaLnBrk="1" latinLnBrk="0" hangingPunct="1">
              <a:lnSpc>
                <a:spcPct val="150000"/>
              </a:lnSpc>
              <a:spcBef>
                <a:spcPts val="0"/>
              </a:spcBef>
              <a:buNone/>
            </a:pPr>
            <a:r>
              <a:rPr lang="zh-CN" altLang="en-US"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（1）</a:t>
            </a:r>
            <a:r>
              <a:rPr lang="en-US" altLang="zh-CN"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（6）项：电子版，分月打印纸质版装订；</a:t>
            </a:r>
            <a:endParaRPr lang="zh-CN" altLang="en-US"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endParaRPr>
          </a:p>
          <a:p>
            <a:pPr marL="0" indent="0" eaLnBrk="1" latinLnBrk="0" hangingPunct="1">
              <a:lnSpc>
                <a:spcPct val="150000"/>
              </a:lnSpc>
              <a:spcBef>
                <a:spcPts val="0"/>
              </a:spcBef>
              <a:buNone/>
            </a:pPr>
            <a:r>
              <a:rPr lang="zh-CN" altLang="en-US"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（7）</a:t>
            </a:r>
            <a:r>
              <a:rPr lang="en-US" altLang="zh-CN"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rPr>
              <a:t>（8）项：纸质版，以年度按时间顺序转装订；</a:t>
            </a:r>
            <a:endParaRPr lang="zh-CN" altLang="en-US" sz="2000" dirty="0">
              <a:solidFill>
                <a:srgbClr val="7030A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（二）屠宰企业具体工作</a:t>
            </a:r>
            <a:endParaRPr lang="zh-CN" altLang="en-US" sz="3600" dirty="0">
              <a:solidFill>
                <a:srgbClr val="C00000"/>
              </a:solidFill>
              <a:ea typeface="宋体" panose="02010600030101010101" pitchFamily="2" charset="-122"/>
            </a:endParaRPr>
          </a:p>
        </p:txBody>
      </p:sp>
      <p:sp>
        <p:nvSpPr>
          <p:cNvPr id="73730" name="Rectangle 3"/>
          <p:cNvSpPr>
            <a:spLocks noGrp="1"/>
          </p:cNvSpPr>
          <p:nvPr>
            <p:ph type="body" idx="4294967295"/>
          </p:nvPr>
        </p:nvSpPr>
        <p:spPr>
          <a:xfrm>
            <a:off x="173355" y="1295400"/>
            <a:ext cx="8797290" cy="5332094"/>
          </a:xfrm>
        </p:spPr>
        <p:txBody>
          <a:bodyPr vert="horz" wrap="square" lIns="91440" tIns="45720" rIns="91440" bIns="45720" anchor="t" anchorCtr="0"/>
          <a:p>
            <a:pPr eaLnBrk="1" fontAlgn="base" hangingPunct="1"/>
            <a:r>
              <a:rPr lang="zh-CN" altLang="en-US"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sym typeface="+mn-ea"/>
              </a:rPr>
              <a:t>屠宰企业应创建收集整理资料</a:t>
            </a:r>
            <a:endParaRPr lang="zh-CN" altLang="en-US" strike="noStrike" noProof="1" dirty="0">
              <a:ea typeface="宋体" panose="02010600030101010101" pitchFamily="2" charset="-122"/>
            </a:endParaRPr>
          </a:p>
          <a:p>
            <a:pPr marL="0" indent="0" eaLnBrk="1" latinLnBrk="0" hangingPunct="1">
              <a:lnSpc>
                <a:spcPct val="15000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1、“三证”（定点屠宰证、动物防疫条件合格证、排污许可证）和从业人员健康证、肉品品质检验合格证（操作证等）；</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2、病害生猪及生猪产品无害化处理委托协议；</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3、“八本”台账（包括部门、企业检测记录分月打印装订）；</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4、职能部门有关文件资料（包括检查巡查记录、通知书等）；</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5、会议记录、培训资料（包括图片等佐证资料）</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6、内部管理资料（制度、检查记录等）</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2"/>
          <p:cNvSpPr>
            <a:spLocks noGrp="1"/>
          </p:cNvSpPr>
          <p:nvPr>
            <p:ph type="title" idx="4294967295"/>
          </p:nvPr>
        </p:nvSpPr>
        <p:spPr>
          <a:xfrm>
            <a:off x="0" y="228600"/>
            <a:ext cx="6162675"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（三）生鲜乳企业具体工作</a:t>
            </a:r>
            <a:endParaRPr lang="zh-CN" altLang="en-US" sz="3600" dirty="0">
              <a:solidFill>
                <a:srgbClr val="C00000"/>
              </a:solidFill>
              <a:ea typeface="宋体" panose="02010600030101010101" pitchFamily="2" charset="-122"/>
            </a:endParaRPr>
          </a:p>
        </p:txBody>
      </p:sp>
      <p:sp>
        <p:nvSpPr>
          <p:cNvPr id="67586" name="Rectangle 3"/>
          <p:cNvSpPr>
            <a:spLocks noGrp="1"/>
          </p:cNvSpPr>
          <p:nvPr>
            <p:ph type="body" idx="4294967295"/>
          </p:nvPr>
        </p:nvSpPr>
        <p:spPr>
          <a:xfrm>
            <a:off x="141288" y="1177925"/>
            <a:ext cx="8888412" cy="5545138"/>
          </a:xfrm>
        </p:spPr>
        <p:txBody>
          <a:bodyPr vert="horz" wrap="square" lIns="91440" tIns="45720" rIns="91440" bIns="45720" anchor="t" anchorCtr="0"/>
          <a:p>
            <a:pPr marL="0" indent="0" algn="l" eaLnBrk="1" latinLnBrk="0" hangingPunct="1">
              <a:lnSpc>
                <a:spcPct val="150000"/>
              </a:lnSpc>
              <a:spcBef>
                <a:spcPct val="0"/>
              </a:spcBef>
              <a:buNone/>
            </a:pPr>
            <a:r>
              <a:rPr lang="zh-CN" altLang="en-US" sz="2400" b="1" dirty="0">
                <a:solidFill>
                  <a:srgbClr val="7030A0"/>
                </a:solidFill>
                <a:latin typeface="仿宋" panose="02010609060101010101" pitchFamily="49" charset="-122"/>
                <a:ea typeface="仿宋" panose="02010609060101010101" pitchFamily="49" charset="-122"/>
              </a:rPr>
              <a:t>检测实验室要求：</a:t>
            </a:r>
            <a:r>
              <a:rPr lang="zh-CN" altLang="en-US" sz="2400" dirty="0">
                <a:solidFill>
                  <a:schemeClr val="tx2">
                    <a:lumMod val="75000"/>
                  </a:schemeClr>
                </a:solidFill>
                <a:latin typeface="仿宋" panose="02010609060101010101" pitchFamily="49" charset="-122"/>
                <a:ea typeface="仿宋" panose="02010609060101010101" pitchFamily="49" charset="-122"/>
              </a:rPr>
              <a:t>独立或封闭的区域，面积不低于</a:t>
            </a:r>
            <a:r>
              <a:rPr lang="zh-CN" altLang="en-US" sz="2400" b="1" dirty="0">
                <a:solidFill>
                  <a:srgbClr val="C00000"/>
                </a:solidFill>
                <a:latin typeface="仿宋" panose="02010609060101010101" pitchFamily="49" charset="-122"/>
                <a:ea typeface="仿宋" panose="02010609060101010101" pitchFamily="49" charset="-122"/>
              </a:rPr>
              <a:t>10㎡</a:t>
            </a:r>
            <a:r>
              <a:rPr lang="zh-CN" altLang="en-US" sz="2400" dirty="0">
                <a:solidFill>
                  <a:schemeClr val="tx2">
                    <a:lumMod val="75000"/>
                  </a:schemeClr>
                </a:solidFill>
                <a:latin typeface="仿宋" panose="02010609060101010101" pitchFamily="49" charset="-122"/>
                <a:ea typeface="仿宋" panose="02010609060101010101" pitchFamily="49" charset="-122"/>
              </a:rPr>
              <a:t>；选用合格的检测试剂及化验、计量、检测</a:t>
            </a:r>
            <a:r>
              <a:rPr lang="zh-CN" altLang="en-US" sz="2400" b="1" dirty="0">
                <a:solidFill>
                  <a:srgbClr val="C00000"/>
                </a:solidFill>
                <a:latin typeface="仿宋" panose="02010609060101010101" pitchFamily="49" charset="-122"/>
                <a:ea typeface="仿宋" panose="02010609060101010101" pitchFamily="49" charset="-122"/>
              </a:rPr>
              <a:t>仪器设备</a:t>
            </a:r>
            <a:r>
              <a:rPr lang="zh-CN" altLang="en-US" sz="2400" dirty="0">
                <a:solidFill>
                  <a:schemeClr val="tx2">
                    <a:lumMod val="75000"/>
                  </a:schemeClr>
                </a:solidFill>
                <a:latin typeface="仿宋" panose="02010609060101010101" pitchFamily="49" charset="-122"/>
                <a:ea typeface="仿宋" panose="02010609060101010101" pitchFamily="49" charset="-122"/>
              </a:rPr>
              <a:t>；收购站的工作人员应有</a:t>
            </a:r>
            <a:r>
              <a:rPr lang="zh-CN" altLang="en-US" sz="2400" b="1" dirty="0">
                <a:solidFill>
                  <a:srgbClr val="C00000"/>
                </a:solidFill>
                <a:latin typeface="仿宋" panose="02010609060101010101" pitchFamily="49" charset="-122"/>
                <a:ea typeface="仿宋" panose="02010609060101010101" pitchFamily="49" charset="-122"/>
              </a:rPr>
              <a:t>健康合格证</a:t>
            </a:r>
            <a:r>
              <a:rPr lang="zh-CN" altLang="en-US" sz="2400" dirty="0">
                <a:solidFill>
                  <a:schemeClr val="tx2">
                    <a:lumMod val="75000"/>
                  </a:schemeClr>
                </a:solidFill>
                <a:latin typeface="仿宋" panose="02010609060101010101" pitchFamily="49" charset="-122"/>
                <a:ea typeface="仿宋" panose="02010609060101010101" pitchFamily="49" charset="-122"/>
              </a:rPr>
              <a:t>；检测人员能</a:t>
            </a:r>
            <a:r>
              <a:rPr lang="zh-CN" altLang="en-US" sz="2400" b="1" dirty="0">
                <a:solidFill>
                  <a:srgbClr val="C00000"/>
                </a:solidFill>
                <a:latin typeface="仿宋" panose="02010609060101010101" pitchFamily="49" charset="-122"/>
                <a:ea typeface="仿宋" panose="02010609060101010101" pitchFamily="49" charset="-122"/>
              </a:rPr>
              <a:t>独立检测</a:t>
            </a:r>
            <a:r>
              <a:rPr lang="zh-CN" altLang="en-US" sz="2400" dirty="0">
                <a:solidFill>
                  <a:schemeClr val="tx2">
                    <a:lumMod val="75000"/>
                  </a:schemeClr>
                </a:solidFill>
                <a:latin typeface="仿宋" panose="02010609060101010101" pitchFamily="49" charset="-122"/>
                <a:ea typeface="仿宋" panose="02010609060101010101" pitchFamily="49" charset="-122"/>
              </a:rPr>
              <a:t>；完善的实验室各项</a:t>
            </a:r>
            <a:r>
              <a:rPr lang="zh-CN" altLang="en-US" sz="2400" b="1" dirty="0">
                <a:solidFill>
                  <a:srgbClr val="C00000"/>
                </a:solidFill>
                <a:latin typeface="仿宋" panose="02010609060101010101" pitchFamily="49" charset="-122"/>
                <a:ea typeface="仿宋" panose="02010609060101010101" pitchFamily="49" charset="-122"/>
              </a:rPr>
              <a:t>制度</a:t>
            </a:r>
            <a:r>
              <a:rPr lang="zh-CN" altLang="en-US" sz="2400" dirty="0">
                <a:solidFill>
                  <a:schemeClr val="tx2">
                    <a:lumMod val="75000"/>
                  </a:schemeClr>
                </a:solidFill>
                <a:latin typeface="仿宋" panose="02010609060101010101" pitchFamily="49" charset="-122"/>
                <a:ea typeface="仿宋" panose="02010609060101010101" pitchFamily="49" charset="-122"/>
              </a:rPr>
              <a:t>。</a:t>
            </a:r>
            <a:endParaRPr lang="zh-CN" altLang="en-US" sz="2400" dirty="0">
              <a:solidFill>
                <a:schemeClr val="tx2">
                  <a:lumMod val="75000"/>
                </a:schemeClr>
              </a:solidFill>
              <a:latin typeface="仿宋" panose="02010609060101010101" pitchFamily="49" charset="-122"/>
              <a:ea typeface="仿宋" panose="02010609060101010101" pitchFamily="49" charset="-122"/>
            </a:endParaRPr>
          </a:p>
          <a:p>
            <a:pPr marL="0" indent="0" eaLnBrk="1" latinLnBrk="0" hangingPunct="1">
              <a:lnSpc>
                <a:spcPct val="150000"/>
              </a:lnSpc>
              <a:spcBef>
                <a:spcPct val="0"/>
              </a:spcBef>
              <a:buNone/>
            </a:pPr>
            <a:r>
              <a:rPr lang="zh-CN" altLang="en-US" sz="2400" b="1" dirty="0">
                <a:solidFill>
                  <a:srgbClr val="7030A0"/>
                </a:solidFill>
                <a:latin typeface="仿宋" panose="02010609060101010101" pitchFamily="49" charset="-122"/>
                <a:ea typeface="仿宋" panose="02010609060101010101" pitchFamily="49" charset="-122"/>
              </a:rPr>
              <a:t>检测操作要求：</a:t>
            </a:r>
            <a:r>
              <a:rPr lang="zh-CN" altLang="en-US" sz="2400" dirty="0">
                <a:solidFill>
                  <a:schemeClr val="tx2">
                    <a:lumMod val="75000"/>
                  </a:schemeClr>
                </a:solidFill>
                <a:latin typeface="仿宋" panose="02010609060101010101" pitchFamily="49" charset="-122"/>
                <a:ea typeface="仿宋" panose="02010609060101010101" pitchFamily="49" charset="-122"/>
              </a:rPr>
              <a:t>样品的采集按照《生鲜乳收购站标准化管理技术规范》；检测操作人员应做好个人防护工作；做好</a:t>
            </a:r>
            <a:r>
              <a:rPr lang="zh-CN" altLang="en-US" sz="2400" b="1" dirty="0">
                <a:solidFill>
                  <a:srgbClr val="C00000"/>
                </a:solidFill>
                <a:latin typeface="仿宋" panose="02010609060101010101" pitchFamily="49" charset="-122"/>
                <a:ea typeface="仿宋" panose="02010609060101010101" pitchFamily="49" charset="-122"/>
              </a:rPr>
              <a:t>检测记录</a:t>
            </a:r>
            <a:r>
              <a:rPr lang="zh-CN" altLang="en-US" sz="2400" dirty="0">
                <a:solidFill>
                  <a:schemeClr val="tx2">
                    <a:lumMod val="75000"/>
                  </a:schemeClr>
                </a:solidFill>
                <a:latin typeface="仿宋" panose="02010609060101010101" pitchFamily="49" charset="-122"/>
                <a:ea typeface="仿宋" panose="02010609060101010101" pitchFamily="49" charset="-122"/>
              </a:rPr>
              <a:t>，保证可追溯性，记录需归档</a:t>
            </a:r>
            <a:r>
              <a:rPr lang="zh-CN" altLang="en-US" sz="2400" b="1" dirty="0">
                <a:solidFill>
                  <a:srgbClr val="C00000"/>
                </a:solidFill>
                <a:latin typeface="仿宋" panose="02010609060101010101" pitchFamily="49" charset="-122"/>
                <a:ea typeface="仿宋" panose="02010609060101010101" pitchFamily="49" charset="-122"/>
              </a:rPr>
              <a:t>保存2年</a:t>
            </a:r>
            <a:r>
              <a:rPr lang="zh-CN" altLang="en-US" sz="2400" dirty="0">
                <a:solidFill>
                  <a:schemeClr val="tx2">
                    <a:lumMod val="75000"/>
                  </a:schemeClr>
                </a:solidFill>
                <a:latin typeface="仿宋" panose="02010609060101010101" pitchFamily="49" charset="-122"/>
                <a:ea typeface="仿宋" panose="02010609060101010101" pitchFamily="49" charset="-122"/>
              </a:rPr>
              <a:t>。</a:t>
            </a:r>
            <a:endParaRPr lang="zh-CN" altLang="en-US" sz="2400" dirty="0">
              <a:solidFill>
                <a:schemeClr val="tx2">
                  <a:lumMod val="75000"/>
                </a:schemeClr>
              </a:solidFill>
              <a:latin typeface="仿宋" panose="02010609060101010101" pitchFamily="49" charset="-122"/>
              <a:ea typeface="仿宋" panose="02010609060101010101" pitchFamily="49" charset="-122"/>
            </a:endParaRPr>
          </a:p>
          <a:p>
            <a:pPr marL="0" indent="0" eaLnBrk="1" latinLnBrk="0" hangingPunct="1">
              <a:lnSpc>
                <a:spcPct val="150000"/>
              </a:lnSpc>
              <a:spcBef>
                <a:spcPct val="0"/>
              </a:spcBef>
              <a:buNone/>
            </a:pPr>
            <a:r>
              <a:rPr lang="zh-CN" altLang="en-US" sz="2400" b="1" dirty="0">
                <a:solidFill>
                  <a:srgbClr val="7030A0"/>
                </a:solidFill>
                <a:latin typeface="仿宋" panose="02010609060101010101" pitchFamily="49" charset="-122"/>
                <a:ea typeface="仿宋" panose="02010609060101010101" pitchFamily="49" charset="-122"/>
              </a:rPr>
              <a:t>生物安全要求</a:t>
            </a:r>
            <a:r>
              <a:rPr lang="zh-CN" altLang="en-US" sz="2400" b="1" dirty="0">
                <a:solidFill>
                  <a:srgbClr val="FF0000"/>
                </a:solidFill>
                <a:latin typeface="仿宋" panose="02010609060101010101" pitchFamily="49" charset="-122"/>
                <a:ea typeface="仿宋" panose="02010609060101010101" pitchFamily="49" charset="-122"/>
              </a:rPr>
              <a:t>：</a:t>
            </a:r>
            <a:r>
              <a:rPr lang="zh-CN" altLang="en-US" sz="2400" dirty="0">
                <a:solidFill>
                  <a:schemeClr val="tx2">
                    <a:lumMod val="75000"/>
                  </a:schemeClr>
                </a:solidFill>
                <a:latin typeface="仿宋" panose="02010609060101010101" pitchFamily="49" charset="-122"/>
                <a:ea typeface="仿宋" panose="02010609060101010101" pitchFamily="49" charset="-122"/>
              </a:rPr>
              <a:t>每次操作前需对所使用的器具进行酒精</a:t>
            </a:r>
            <a:r>
              <a:rPr lang="zh-CN" altLang="en-US" sz="2400" b="1" dirty="0">
                <a:solidFill>
                  <a:srgbClr val="C00000"/>
                </a:solidFill>
                <a:latin typeface="仿宋" panose="02010609060101010101" pitchFamily="49" charset="-122"/>
                <a:ea typeface="仿宋" panose="02010609060101010101" pitchFamily="49" charset="-122"/>
              </a:rPr>
              <a:t>消毒灭菌</a:t>
            </a:r>
            <a:r>
              <a:rPr lang="zh-CN" altLang="en-US" sz="2400" dirty="0">
                <a:solidFill>
                  <a:schemeClr val="tx2">
                    <a:lumMod val="75000"/>
                  </a:schemeClr>
                </a:solidFill>
                <a:latin typeface="仿宋" panose="02010609060101010101" pitchFamily="49" charset="-122"/>
                <a:ea typeface="仿宋" panose="02010609060101010101" pitchFamily="49" charset="-122"/>
              </a:rPr>
              <a:t>处理；每隔5天，对检验室做一次全面消毒并做好消毒记录；实验中产生的废弃物应及时进行生物安全</a:t>
            </a:r>
            <a:r>
              <a:rPr lang="zh-CN" altLang="en-US" sz="2400" b="1" dirty="0">
                <a:solidFill>
                  <a:srgbClr val="C00000"/>
                </a:solidFill>
                <a:latin typeface="仿宋" panose="02010609060101010101" pitchFamily="49" charset="-122"/>
                <a:ea typeface="仿宋" panose="02010609060101010101" pitchFamily="49" charset="-122"/>
              </a:rPr>
              <a:t>无害化处理</a:t>
            </a:r>
            <a:r>
              <a:rPr lang="zh-CN" altLang="en-US" sz="2400" dirty="0">
                <a:solidFill>
                  <a:schemeClr val="tx2">
                    <a:lumMod val="75000"/>
                  </a:schemeClr>
                </a:solidFill>
                <a:latin typeface="仿宋" panose="02010609060101010101" pitchFamily="49" charset="-122"/>
                <a:ea typeface="仿宋" panose="02010609060101010101" pitchFamily="49" charset="-122"/>
              </a:rPr>
              <a:t>。</a:t>
            </a:r>
            <a:endParaRPr lang="zh-CN" altLang="en-US" sz="2400" dirty="0">
              <a:solidFill>
                <a:schemeClr val="tx2">
                  <a:lumMod val="75000"/>
                </a:schemeClr>
              </a:solidFill>
              <a:latin typeface="仿宋" panose="02010609060101010101" pitchFamily="49" charset="-122"/>
              <a:ea typeface="仿宋" panose="02010609060101010101" pitchFamily="49"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a:spLocks noGrp="1"/>
          </p:cNvSpPr>
          <p:nvPr>
            <p:ph type="title" idx="4294967295"/>
          </p:nvPr>
        </p:nvSpPr>
        <p:spPr>
          <a:xfrm>
            <a:off x="-233680" y="228600"/>
            <a:ext cx="7205980" cy="868680"/>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（四）种养生产主体具体工作</a:t>
            </a:r>
            <a:endParaRPr lang="zh-CN" altLang="en-US" sz="3600" dirty="0">
              <a:solidFill>
                <a:srgbClr val="C00000"/>
              </a:solidFill>
              <a:ea typeface="宋体" panose="02010600030101010101" pitchFamily="2" charset="-122"/>
            </a:endParaRPr>
          </a:p>
        </p:txBody>
      </p:sp>
      <p:sp>
        <p:nvSpPr>
          <p:cNvPr id="75778" name="Rectangle 3"/>
          <p:cNvSpPr>
            <a:spLocks noGrp="1"/>
          </p:cNvSpPr>
          <p:nvPr>
            <p:ph type="body" idx="4294967295"/>
          </p:nvPr>
        </p:nvSpPr>
        <p:spPr>
          <a:xfrm>
            <a:off x="177800" y="1212850"/>
            <a:ext cx="8775700" cy="5353050"/>
          </a:xfrm>
        </p:spPr>
        <p:txBody>
          <a:bodyPr vert="horz" wrap="square" lIns="91440" tIns="45720" rIns="91440" bIns="45720" anchor="t" anchorCtr="0"/>
          <a:p>
            <a:pPr marL="0" marR="0" indent="0" algn="l" defTabSz="914400" rtl="0" eaLnBrk="1" latinLnBrk="0" hangingPunct="1">
              <a:lnSpc>
                <a:spcPct val="150000"/>
              </a:lnSpc>
              <a:spcBef>
                <a:spcPts val="0"/>
              </a:spcBef>
              <a:spcAft>
                <a:spcPct val="0"/>
              </a:spcAft>
              <a:buClr>
                <a:schemeClr val="tx2"/>
              </a:buClr>
              <a:buSzTx/>
              <a:buFont typeface="Wingdings" panose="05000000000000000000" pitchFamily="2" charset="2"/>
              <a:buNone/>
            </a:pPr>
            <a:r>
              <a:rPr kumimoji="0" lang="en-US" altLang="zh-CN" b="1" i="0" u="none" strike="noStrike" kern="0" cap="none" spc="0" normalizeH="0" baseline="0" noProof="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kumimoji="0" lang="zh-CN" altLang="en-US" b="1" i="0" u="none" strike="noStrike" kern="0" cap="none" spc="0" normalizeH="0" baseline="0" noProof="1" dirty="0">
                <a:solidFill>
                  <a:srgbClr val="7030A0"/>
                </a:solidFill>
                <a:latin typeface="仿宋" panose="02010609060101010101" pitchFamily="49" charset="-122"/>
                <a:ea typeface="仿宋" panose="02010609060101010101" pitchFamily="49" charset="-122"/>
                <a:cs typeface="仿宋" panose="02010609060101010101" pitchFamily="49" charset="-122"/>
              </a:rPr>
              <a:t>1、落实农产品质量安全责任人。</a:t>
            </a:r>
            <a:r>
              <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rPr>
              <a:t>企业法人对该企业农产品质量安全负总责，落实企业</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质量安全责任人</a:t>
            </a:r>
            <a:r>
              <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rPr>
              <a:t>。人、财、物、制度均满足农产品质量安全要求。</a:t>
            </a:r>
            <a:endPar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endParaRPr>
          </a:p>
          <a:p>
            <a:pPr marL="0" marR="0" indent="0" algn="l" defTabSz="914400" rtl="0" eaLnBrk="1" latinLnBrk="0" hangingPunct="1">
              <a:lnSpc>
                <a:spcPct val="150000"/>
              </a:lnSpc>
              <a:spcBef>
                <a:spcPts val="0"/>
              </a:spcBef>
              <a:spcAft>
                <a:spcPct val="0"/>
              </a:spcAft>
              <a:buClr>
                <a:schemeClr val="tx2"/>
              </a:buClr>
              <a:buSzTx/>
              <a:buFont typeface="Wingdings" panose="05000000000000000000" pitchFamily="2" charset="2"/>
              <a:buNone/>
            </a:pPr>
            <a:r>
              <a:rPr kumimoji="0" lang="en-US" altLang="zh-CN" b="1" i="0" u="none" strike="noStrike" kern="0" cap="none" spc="0" normalizeH="0" baseline="0" noProof="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kumimoji="0" lang="zh-CN" altLang="en-US" b="1" i="0" u="none" strike="noStrike" kern="0" cap="none" spc="0" normalizeH="0" baseline="0" noProof="1" dirty="0">
                <a:solidFill>
                  <a:srgbClr val="7030A0"/>
                </a:solidFill>
                <a:latin typeface="仿宋" panose="02010609060101010101" pitchFamily="49" charset="-122"/>
                <a:ea typeface="仿宋" panose="02010609060101010101" pitchFamily="49" charset="-122"/>
                <a:cs typeface="仿宋" panose="02010609060101010101" pitchFamily="49" charset="-122"/>
              </a:rPr>
              <a:t>2、建立健全各项农产品质量安全制度。</a:t>
            </a:r>
            <a:r>
              <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rPr>
              <a:t>农产品质量安全责任、标准化生产、</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生产档案</a:t>
            </a:r>
            <a:r>
              <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rPr>
              <a:t>、</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投入品管理</a:t>
            </a:r>
            <a:r>
              <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rPr>
              <a:t>、自律检测、质量追溯、</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合格证</a:t>
            </a:r>
            <a:r>
              <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rPr>
              <a:t>、不合格农产品召回处置、农产品质量安全培训、农产品生产质量控制流程图等制度</a:t>
            </a:r>
            <a:r>
              <a:rPr kumimoji="0" lang="zh-CN" altLang="en-US" sz="2400" b="1" i="0" u="none" strike="noStrike" kern="0" cap="none" spc="0" normalizeH="0" baseline="0"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健全、上墙</a:t>
            </a:r>
            <a:r>
              <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rPr>
              <a:t>。</a:t>
            </a:r>
            <a:endParaRPr kumimoji="0" lang="zh-CN" altLang="en-US" sz="2400" b="0" i="0" u="none" strike="noStrike" kern="0" cap="none" spc="0" normalizeH="0" baseline="0" noProof="1" dirty="0">
              <a:solidFill>
                <a:srgbClr val="000000"/>
              </a:solidFill>
              <a:latin typeface="仿宋" panose="02010609060101010101" pitchFamily="49" charset="-122"/>
              <a:ea typeface="仿宋" panose="02010609060101010101" pitchFamily="49" charset="-122"/>
              <a:cs typeface="仿宋" panose="02010609060101010101" pitchFamily="49" charset="-122"/>
            </a:endParaRPr>
          </a:p>
          <a:p>
            <a:pPr marL="342900" marR="0" indent="-342900" algn="l" defTabSz="914400" rtl="0" eaLnBrk="1" fontAlgn="base" latinLnBrk="0" hangingPunct="1">
              <a:lnSpc>
                <a:spcPct val="100000"/>
              </a:lnSpc>
              <a:spcBef>
                <a:spcPct val="20000"/>
              </a:spcBef>
              <a:spcAft>
                <a:spcPct val="0"/>
              </a:spcAft>
              <a:buClr>
                <a:schemeClr val="tx2"/>
              </a:buClr>
              <a:buSzTx/>
              <a:buFont typeface="Wingdings" panose="05000000000000000000" pitchFamily="2" charset="2"/>
              <a:buChar char="n"/>
            </a:pPr>
            <a:endParaRPr kumimoji="0" lang="zh-CN" altLang="en-US" sz="2400" b="0" i="0" u="none" strike="noStrike" kern="0" cap="none" spc="0" normalizeH="0" baseline="0" noProof="1" dirty="0">
              <a:solidFill>
                <a:srgbClr val="008080"/>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br>
              <a:rPr lang="zh-CN" altLang="en-US" sz="3600" dirty="0">
                <a:solidFill>
                  <a:srgbClr val="C00000"/>
                </a:solidFill>
                <a:ea typeface="宋体" panose="02010600030101010101" pitchFamily="2" charset="-122"/>
                <a:sym typeface="+mn-ea"/>
              </a:rPr>
            </a:br>
            <a:r>
              <a:rPr lang="zh-CN" altLang="en-US" sz="3600" dirty="0">
                <a:solidFill>
                  <a:srgbClr val="C00000"/>
                </a:solidFill>
                <a:ea typeface="宋体" panose="02010600030101010101" pitchFamily="2" charset="-122"/>
                <a:sym typeface="+mn-ea"/>
              </a:rPr>
              <a:t>（四）种养生产主体具体工作</a:t>
            </a:r>
            <a:br>
              <a:rPr lang="zh-CN" altLang="en-US" sz="3600" dirty="0">
                <a:solidFill>
                  <a:srgbClr val="C00000"/>
                </a:solidFill>
                <a:ea typeface="宋体" panose="02010600030101010101" pitchFamily="2" charset="-122"/>
              </a:rPr>
            </a:br>
            <a:endParaRPr lang="zh-CN" altLang="en-US" sz="3600" dirty="0">
              <a:solidFill>
                <a:srgbClr val="C00000"/>
              </a:solidFill>
              <a:ea typeface="宋体" panose="02010600030101010101" pitchFamily="2" charset="-122"/>
            </a:endParaRPr>
          </a:p>
        </p:txBody>
      </p:sp>
      <p:sp>
        <p:nvSpPr>
          <p:cNvPr id="69634" name="Rectangle 3"/>
          <p:cNvSpPr>
            <a:spLocks noGrp="1"/>
          </p:cNvSpPr>
          <p:nvPr>
            <p:ph type="body" idx="4294967295"/>
          </p:nvPr>
        </p:nvSpPr>
        <p:spPr>
          <a:xfrm>
            <a:off x="152083" y="1097280"/>
            <a:ext cx="8775700" cy="5256213"/>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3、实行无公害农产品标准化生产。</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生产基地无污染源；产品生产技术</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操作规程</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；从业人员及质量安全员</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培训</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投入品使用</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规范； 严禁</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禁限用</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农药使用； 严把农（兽）药安全间隔期；规范使用农产品加工环节</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“三剂”</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4、安全控制硬件设施齐全。</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投入品仓库专房专柜</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；农药</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废弃物回收</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设施、存储间；</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自律性检测室</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、仪器试剂；产品</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追溯及合格证</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设备；投入品使用及产品质量安全状况</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公开栏</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3"/>
          <p:cNvSpPr>
            <a:spLocks noGrp="1"/>
          </p:cNvSpPr>
          <p:nvPr>
            <p:ph idx="1"/>
          </p:nvPr>
        </p:nvSpPr>
        <p:spPr>
          <a:xfrm>
            <a:off x="357505" y="1295400"/>
            <a:ext cx="8428990" cy="5335905"/>
          </a:xfrm>
        </p:spPr>
        <p:txBody>
          <a:bodyPr vert="horz" wrap="square" lIns="91440" tIns="45720" rIns="91440" bIns="45720" anchor="t" anchorCtr="0"/>
          <a:p>
            <a:pPr marL="0" indent="0" eaLnBrk="1" hangingPunct="1">
              <a:buNone/>
            </a:pPr>
            <a:r>
              <a:rPr lang="en-US" altLang="zh-CN"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sym typeface="+mn-ea"/>
              </a:rPr>
              <a:t>    </a:t>
            </a:r>
            <a:r>
              <a:rPr lang="zh-CN" altLang="en-US"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sym typeface="+mn-ea"/>
              </a:rPr>
              <a:t>创建四个强化： </a:t>
            </a:r>
            <a:endParaRPr lang="zh-CN" altLang="en-US"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endParaRPr>
          </a:p>
          <a:p>
            <a:pPr eaLnBrk="1" latinLnBrk="0" hangingPunct="1">
              <a:lnSpc>
                <a:spcPct val="150000"/>
              </a:lnSpc>
            </a:pPr>
            <a:r>
              <a:rPr lang="zh-CN" altLang="en-US" b="1" dirty="0">
                <a:latin typeface="仿宋" panose="02010609060101010101" pitchFamily="49" charset="-122"/>
                <a:ea typeface="仿宋" panose="02010609060101010101" pitchFamily="49" charset="-122"/>
              </a:rPr>
              <a:t>强化政府属地责任，</a:t>
            </a:r>
            <a:r>
              <a:rPr lang="zh-CN" altLang="en-US" sz="2800" dirty="0">
                <a:latin typeface="仿宋" panose="02010609060101010101" pitchFamily="49" charset="-122"/>
                <a:ea typeface="仿宋" panose="02010609060101010101" pitchFamily="49" charset="-122"/>
              </a:rPr>
              <a:t>农产品质量安全地方</a:t>
            </a:r>
            <a:r>
              <a:rPr lang="zh-CN" altLang="en-US" sz="2800" b="1" dirty="0">
                <a:solidFill>
                  <a:srgbClr val="C00000"/>
                </a:solidFill>
                <a:latin typeface="仿宋" panose="02010609060101010101" pitchFamily="49" charset="-122"/>
                <a:ea typeface="仿宋" panose="02010609060101010101" pitchFamily="49" charset="-122"/>
              </a:rPr>
              <a:t>政府负总责、部门有职责、评价有</a:t>
            </a:r>
            <a:r>
              <a:rPr lang="zh-CN" altLang="en-US" sz="2800" b="1" dirty="0">
                <a:solidFill>
                  <a:srgbClr val="C00000"/>
                </a:solidFill>
                <a:latin typeface="仿宋" panose="02010609060101010101" pitchFamily="49" charset="-122"/>
                <a:ea typeface="仿宋" panose="02010609060101010101" pitchFamily="49" charset="-122"/>
                <a:sym typeface="+mn-ea"/>
              </a:rPr>
              <a:t>考核、</a:t>
            </a:r>
            <a:r>
              <a:rPr lang="zh-CN" altLang="en-US" sz="2800" b="1" dirty="0">
                <a:solidFill>
                  <a:srgbClr val="C00000"/>
                </a:solidFill>
                <a:latin typeface="仿宋" panose="02010609060101010101" pitchFamily="49" charset="-122"/>
                <a:ea typeface="仿宋" panose="02010609060101010101" pitchFamily="49" charset="-122"/>
              </a:rPr>
              <a:t>条件有保障、监管有责任。</a:t>
            </a:r>
            <a:endParaRPr lang="zh-CN" altLang="en-US" sz="2800" dirty="0">
              <a:latin typeface="仿宋" panose="02010609060101010101" pitchFamily="49" charset="-122"/>
              <a:ea typeface="仿宋" panose="02010609060101010101" pitchFamily="49" charset="-122"/>
            </a:endParaRPr>
          </a:p>
          <a:p>
            <a:pPr eaLnBrk="1" latinLnBrk="0" hangingPunct="1">
              <a:lnSpc>
                <a:spcPct val="150000"/>
              </a:lnSpc>
              <a:spcBef>
                <a:spcPts val="0"/>
              </a:spcBef>
            </a:pPr>
            <a:r>
              <a:rPr lang="zh-CN" altLang="en-US" b="1" dirty="0">
                <a:latin typeface="仿宋" panose="02010609060101010101" pitchFamily="49" charset="-122"/>
                <a:ea typeface="仿宋" panose="02010609060101010101" pitchFamily="49" charset="-122"/>
              </a:rPr>
              <a:t>强化农产品全程监管，</a:t>
            </a:r>
            <a:r>
              <a:rPr lang="zh-CN" altLang="en-US" sz="2800" dirty="0">
                <a:latin typeface="仿宋" panose="02010609060101010101" pitchFamily="49" charset="-122"/>
                <a:ea typeface="仿宋" panose="02010609060101010101" pitchFamily="49" charset="-122"/>
              </a:rPr>
              <a:t>按照农产品生产经营链条，以</a:t>
            </a:r>
            <a:r>
              <a:rPr lang="zh-CN" altLang="en-US" sz="2800" b="1" dirty="0">
                <a:solidFill>
                  <a:srgbClr val="C00000"/>
                </a:solidFill>
                <a:latin typeface="仿宋" panose="02010609060101010101" pitchFamily="49" charset="-122"/>
                <a:ea typeface="仿宋" panose="02010609060101010101" pitchFamily="49" charset="-122"/>
              </a:rPr>
              <a:t>解决突出问题为导向</a:t>
            </a:r>
            <a:r>
              <a:rPr lang="zh-CN" altLang="en-US" sz="2800" dirty="0">
                <a:latin typeface="仿宋" panose="02010609060101010101" pitchFamily="49" charset="-122"/>
                <a:ea typeface="仿宋" panose="02010609060101010101" pitchFamily="49" charset="-122"/>
              </a:rPr>
              <a:t>，对产地环境、农业投入品、生产过程、包装标识、产地准出、收贮运等环节做出规定、提出要求</a:t>
            </a:r>
            <a:r>
              <a:rPr lang="zh-CN" altLang="en-US" sz="2800" dirty="0">
                <a:ea typeface="宋体" panose="02010600030101010101" pitchFamily="2" charset="-122"/>
              </a:rPr>
              <a:t>。</a:t>
            </a:r>
            <a:r>
              <a:rPr lang="zh-CN" altLang="en-US" sz="2400" dirty="0">
                <a:ea typeface="宋体" panose="02010600030101010101" pitchFamily="2" charset="-122"/>
              </a:rPr>
              <a:t> </a:t>
            </a:r>
            <a:endParaRPr lang="zh-CN" altLang="en-US" sz="2400" dirty="0">
              <a:ea typeface="宋体" panose="02010600030101010101" pitchFamily="2" charset="-122"/>
            </a:endParaRPr>
          </a:p>
        </p:txBody>
      </p:sp>
      <p:sp>
        <p:nvSpPr>
          <p:cNvPr id="13314" name="Rectangle 2"/>
          <p:cNvSpPr>
            <a:spLocks noGrp="1"/>
          </p:cNvSpPr>
          <p:nvPr>
            <p:ph type="title"/>
          </p:nvPr>
        </p:nvSpPr>
        <p:spPr/>
        <p:txBody>
          <a:bodyPr vert="horz" wrap="square" lIns="91440" tIns="45720" rIns="91440" bIns="45720" anchor="ctr" anchorCtr="0"/>
          <a:p>
            <a:pPr eaLnBrk="1" hangingPunct="1"/>
            <a:r>
              <a:rPr lang="zh-CN" altLang="en-US" sz="4000" dirty="0">
                <a:solidFill>
                  <a:srgbClr val="C00000"/>
                </a:solidFill>
                <a:latin typeface="Verdana" panose="020B0604030504040204" pitchFamily="34" charset="0"/>
                <a:ea typeface="宋体" panose="02010600030101010101" pitchFamily="2" charset="-122"/>
              </a:rPr>
              <a:t>创建思路</a:t>
            </a:r>
            <a:endParaRPr lang="zh-CN" altLang="en-US" sz="4000" dirty="0">
              <a:ea typeface="宋体" panose="0201060003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0658" name="Rectangle 3"/>
          <p:cNvSpPr>
            <a:spLocks noGrp="1"/>
          </p:cNvSpPr>
          <p:nvPr>
            <p:ph type="body" idx="4294967295"/>
          </p:nvPr>
        </p:nvSpPr>
        <p:spPr>
          <a:xfrm>
            <a:off x="165735" y="1143000"/>
            <a:ext cx="8799195" cy="5175885"/>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5、建立完整真实的生产档案。</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完整、真实、及时；</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投入品来源、投入品使用、产品采收</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三要素齐全；记录资料保存两年以上：种植业生产档案、畜禽养殖档案、水产品养殖三项记录。</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6、实行自律性检测或者委托检测。</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“两品一标”及省级</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以上龙头企业必须建立自律性检测；不具备自检能力的可以实行</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委托检测</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（送样至所在乡镇农技中心免费检测）。</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1682" name="Rectangle 3"/>
          <p:cNvSpPr>
            <a:spLocks noGrp="1"/>
          </p:cNvSpPr>
          <p:nvPr>
            <p:ph type="body" idx="4294967295"/>
          </p:nvPr>
        </p:nvSpPr>
        <p:spPr>
          <a:xfrm>
            <a:off x="114935" y="1119505"/>
            <a:ext cx="8912225" cy="5478145"/>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7030A0"/>
                </a:solidFill>
                <a:latin typeface="微软雅黑" panose="020B0503020204020204" charset="-122"/>
                <a:ea typeface="微软雅黑" panose="020B0503020204020204" charset="-122"/>
                <a:cs typeface="微软雅黑" panose="020B0503020204020204" charset="-122"/>
              </a:rPr>
              <a:t>7、实行农产品承诺达标合格证制度</a:t>
            </a:r>
            <a:endParaRPr lang="zh-CN" altLang="en-US" b="1" dirty="0">
              <a:solidFill>
                <a:schemeClr val="tx2">
                  <a:lumMod val="75000"/>
                </a:schemeClr>
              </a:solidFill>
              <a:latin typeface="微软雅黑" panose="020B0503020204020204" charset="-122"/>
              <a:ea typeface="微软雅黑" panose="020B0503020204020204" charset="-122"/>
              <a:cs typeface="微软雅黑" panose="020B0503020204020204" charset="-122"/>
            </a:endParaRPr>
          </a:p>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pic>
        <p:nvPicPr>
          <p:cNvPr id="2" name="图片 1" descr="Screenshot_20211216_135804_com.tencent.mtt_edit_9148285932457"/>
          <p:cNvPicPr>
            <a:picLocks noChangeAspect="1"/>
          </p:cNvPicPr>
          <p:nvPr/>
        </p:nvPicPr>
        <p:blipFill>
          <a:blip r:embed="rId1"/>
          <a:stretch>
            <a:fillRect/>
          </a:stretch>
        </p:blipFill>
        <p:spPr>
          <a:xfrm>
            <a:off x="76200" y="2067560"/>
            <a:ext cx="4018915" cy="4325620"/>
          </a:xfrm>
          <a:prstGeom prst="rect">
            <a:avLst/>
          </a:prstGeom>
        </p:spPr>
      </p:pic>
      <p:pic>
        <p:nvPicPr>
          <p:cNvPr id="3" name="图片 2" descr="Screenshot_20211216_141159_edit_9463488730846"/>
          <p:cNvPicPr>
            <a:picLocks noChangeAspect="1"/>
          </p:cNvPicPr>
          <p:nvPr/>
        </p:nvPicPr>
        <p:blipFill>
          <a:blip r:embed="rId2"/>
          <a:stretch>
            <a:fillRect/>
          </a:stretch>
        </p:blipFill>
        <p:spPr>
          <a:xfrm>
            <a:off x="4661535" y="1991360"/>
            <a:ext cx="4365625" cy="4589780"/>
          </a:xfrm>
          <a:prstGeom prst="rect">
            <a:avLst/>
          </a:prstGeom>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1682" name="Rectangle 3"/>
          <p:cNvSpPr>
            <a:spLocks noGrp="1"/>
          </p:cNvSpPr>
          <p:nvPr>
            <p:ph type="body" idx="4294967295"/>
          </p:nvPr>
        </p:nvSpPr>
        <p:spPr>
          <a:xfrm>
            <a:off x="114935" y="1250950"/>
            <a:ext cx="8764905" cy="5346700"/>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小包装产品</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（一件一证）</a:t>
            </a:r>
            <a:endPar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200000"/>
              </a:lnSpc>
              <a:spcBef>
                <a:spcPts val="0"/>
              </a:spcBef>
              <a:buNone/>
            </a:pP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en-US" altLang="zh-CN"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（1）运用鄂农追溯（农质通）、蓝牙打印机设备打印电子合格证，建立</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投入品来源、使用、采收、销售</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全闭环的可追溯链；</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20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（2）按照国家统一规定模板</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（第三版）</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自己</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印制小标签</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形式的承诺达标合格证附（贴、挂）产品包装，但必须</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建立开具合格证的台账</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（日期、产品数量、开具张数、产品流向等），以备查。</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1682" name="Rectangle 3"/>
          <p:cNvSpPr>
            <a:spLocks noGrp="1"/>
          </p:cNvSpPr>
          <p:nvPr>
            <p:ph type="body" idx="4294967295"/>
          </p:nvPr>
        </p:nvSpPr>
        <p:spPr>
          <a:xfrm>
            <a:off x="114935" y="1250950"/>
            <a:ext cx="8764905" cy="5346700"/>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pic>
        <p:nvPicPr>
          <p:cNvPr id="2" name="图片 1" descr="3、电子合格证"/>
          <p:cNvPicPr>
            <a:picLocks noChangeAspect="1"/>
          </p:cNvPicPr>
          <p:nvPr/>
        </p:nvPicPr>
        <p:blipFill>
          <a:blip r:embed="rId1"/>
          <a:stretch>
            <a:fillRect/>
          </a:stretch>
        </p:blipFill>
        <p:spPr>
          <a:xfrm>
            <a:off x="114935" y="1295400"/>
            <a:ext cx="4516120" cy="5183505"/>
          </a:xfrm>
          <a:prstGeom prst="rect">
            <a:avLst/>
          </a:prstGeom>
        </p:spPr>
      </p:pic>
      <p:pic>
        <p:nvPicPr>
          <p:cNvPr id="3" name="图片 2" descr="1、纸质小包装合格证_edit_6433098632872.jpg"/>
          <p:cNvPicPr>
            <a:picLocks noChangeAspect="1"/>
          </p:cNvPicPr>
          <p:nvPr/>
        </p:nvPicPr>
        <p:blipFill>
          <a:blip r:embed="rId2"/>
          <a:stretch>
            <a:fillRect/>
          </a:stretch>
        </p:blipFill>
        <p:spPr>
          <a:xfrm>
            <a:off x="5029200" y="1371600"/>
            <a:ext cx="3851910" cy="4592320"/>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2706" name="Rectangle 3"/>
          <p:cNvSpPr>
            <a:spLocks noGrp="1"/>
          </p:cNvSpPr>
          <p:nvPr>
            <p:ph type="body" idx="4294967295"/>
          </p:nvPr>
        </p:nvSpPr>
        <p:spPr>
          <a:xfrm>
            <a:off x="185738" y="1119188"/>
            <a:ext cx="8729662" cy="5478462"/>
          </a:xfrm>
        </p:spPr>
        <p:txBody>
          <a:bodyPr vert="horz" wrap="square" lIns="91440" tIns="45720" rIns="91440" bIns="45720" anchor="t" anchorCtr="0"/>
          <a:p>
            <a:pPr marL="0" indent="0" eaLnBrk="1" hangingPunct="1">
              <a:buNone/>
            </a:pP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hangingPunct="1">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散装农产品（一车一证）：</a:t>
            </a: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20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电脑</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端运用</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国家追溯平台</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建立产品批次后自动生成电子合格证，用</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A4纸打印</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盖章后一车一证入市；</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20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（2）按照国家统一规定模板</a:t>
            </a:r>
            <a:r>
              <a:rPr lang="zh-CN" altLang="en-US" sz="2400" dirty="0">
                <a:solidFill>
                  <a:srgbClr val="7030A0"/>
                </a:solidFill>
                <a:latin typeface="仿宋" panose="02010609060101010101" pitchFamily="49" charset="-122"/>
                <a:ea typeface="仿宋" panose="02010609060101010101" pitchFamily="49" charset="-122"/>
                <a:cs typeface="仿宋" panose="02010609060101010101" pitchFamily="49" charset="-122"/>
              </a:rPr>
              <a:t>（</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第三版</a:t>
            </a:r>
            <a:r>
              <a:rPr lang="zh-CN" altLang="en-US" sz="2400" dirty="0">
                <a:solidFill>
                  <a:srgbClr val="7030A0"/>
                </a:solidFill>
                <a:latin typeface="仿宋" panose="02010609060101010101" pitchFamily="49" charset="-122"/>
                <a:ea typeface="仿宋" panose="02010609060101010101" pitchFamily="49" charset="-122"/>
                <a:cs typeface="仿宋" panose="02010609060101010101" pitchFamily="49" charset="-122"/>
              </a:rPr>
              <a:t>）</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自己</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印制A4</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大小承诺达标合格证，随产品一车一证入市，但必须</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建立开具合格证的台账</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（日期、产品数量、开具张数、产品流向等），以备查</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2706" name="Rectangle 3"/>
          <p:cNvSpPr>
            <a:spLocks noGrp="1"/>
          </p:cNvSpPr>
          <p:nvPr>
            <p:ph type="body" idx="4294967295"/>
          </p:nvPr>
        </p:nvSpPr>
        <p:spPr>
          <a:xfrm>
            <a:off x="186055" y="1248410"/>
            <a:ext cx="8729345" cy="5349240"/>
          </a:xfrm>
        </p:spPr>
        <p:txBody>
          <a:bodyPr vert="horz" wrap="square" lIns="91440" tIns="45720" rIns="91440" bIns="45720" anchor="t" anchorCtr="0"/>
          <a:p>
            <a:pPr marL="0" indent="0" eaLnBrk="1" hangingPunct="1">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b="1" dirty="0">
                <a:solidFill>
                  <a:srgbClr val="7030A0"/>
                </a:solidFill>
                <a:latin typeface="微软雅黑" panose="020B0503020204020204" charset="-122"/>
                <a:ea typeface="微软雅黑" panose="020B0503020204020204" charset="-122"/>
                <a:cs typeface="仿宋" panose="02010609060101010101" pitchFamily="49" charset="-122"/>
              </a:rPr>
              <a:t>纸质合格证模板及登记台账</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hangingPunct="1">
              <a:buNone/>
            </a:pP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pic>
        <p:nvPicPr>
          <p:cNvPr id="2" name="图片 1" descr="Screenshot_20211216_135913_com.tencent.mtt_edit_9197367729324"/>
          <p:cNvPicPr>
            <a:picLocks noChangeAspect="1"/>
          </p:cNvPicPr>
          <p:nvPr/>
        </p:nvPicPr>
        <p:blipFill>
          <a:blip r:embed="rId1"/>
          <a:stretch>
            <a:fillRect/>
          </a:stretch>
        </p:blipFill>
        <p:spPr>
          <a:xfrm>
            <a:off x="152400" y="1685925"/>
            <a:ext cx="4659630" cy="4751070"/>
          </a:xfrm>
          <a:prstGeom prst="rect">
            <a:avLst/>
          </a:prstGeom>
        </p:spPr>
      </p:pic>
      <p:pic>
        <p:nvPicPr>
          <p:cNvPr id="100" name="图片 99"/>
          <p:cNvPicPr/>
          <p:nvPr/>
        </p:nvPicPr>
        <p:blipFill>
          <a:blip r:embed="rId2"/>
          <a:stretch>
            <a:fillRect/>
          </a:stretch>
        </p:blipFill>
        <p:spPr>
          <a:xfrm>
            <a:off x="4897755" y="1833880"/>
            <a:ext cx="4059555" cy="4715510"/>
          </a:xfrm>
          <a:prstGeom prst="rect">
            <a:avLst/>
          </a:prstGeom>
          <a:noFill/>
          <a:ln w="9525">
            <a:noFill/>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3730" name="Rectangle 3"/>
          <p:cNvSpPr>
            <a:spLocks noGrp="1"/>
          </p:cNvSpPr>
          <p:nvPr>
            <p:ph type="body" idx="4294967295"/>
          </p:nvPr>
        </p:nvSpPr>
        <p:spPr>
          <a:xfrm>
            <a:off x="185738" y="1119188"/>
            <a:ext cx="8729662" cy="5478462"/>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8、实行产品追溯。</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“两品一标”</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及省级以上产业化企业必须实行</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电子追溯</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（运用国家平台或者鄂农追溯）。其他企业对于纳入</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国家强制性追溯目录</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产品的，必须运用合格证或者标签注明产品产地、生产商、生产日期。</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b="1" dirty="0">
                <a:solidFill>
                  <a:srgbClr val="7030A0"/>
                </a:solidFill>
                <a:latin typeface="仿宋" panose="02010609060101010101" pitchFamily="49" charset="-122"/>
                <a:ea typeface="仿宋" panose="02010609060101010101" pitchFamily="49" charset="-122"/>
                <a:cs typeface="仿宋" panose="02010609060101010101" pitchFamily="49" charset="-122"/>
              </a:rPr>
              <a:t> </a:t>
            </a: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rPr>
              <a:t>9、农民专业合作社管理。</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应</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建立农户名册</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，包括农户名单、地址、产品类型、具体种类名称、种植养殖规模等信息；应与合作农户签署</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质量安全协议</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，组织对社员质量安全</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培训</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，明确农产品质量安全</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rPr>
              <a:t>处罚措施。</a:t>
            </a:r>
            <a:endPar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sym typeface="+mn-ea"/>
              </a:rPr>
              <a:t>（四）种养生产主体具体工作</a:t>
            </a:r>
            <a:endParaRPr lang="zh-CN" altLang="en-US" sz="3600" dirty="0">
              <a:solidFill>
                <a:srgbClr val="C00000"/>
              </a:solidFill>
              <a:ea typeface="宋体" panose="02010600030101010101" pitchFamily="2" charset="-122"/>
            </a:endParaRPr>
          </a:p>
        </p:txBody>
      </p:sp>
      <p:sp>
        <p:nvSpPr>
          <p:cNvPr id="77826" name="Rectangle 3"/>
          <p:cNvSpPr>
            <a:spLocks noGrp="1"/>
          </p:cNvSpPr>
          <p:nvPr>
            <p:ph type="body" idx="4294967295"/>
          </p:nvPr>
        </p:nvSpPr>
        <p:spPr>
          <a:xfrm>
            <a:off x="185420" y="1231265"/>
            <a:ext cx="8729980" cy="5365750"/>
          </a:xfrm>
        </p:spPr>
        <p:txBody>
          <a:bodyPr vert="horz" wrap="square" lIns="91440" tIns="45720" rIns="91440" bIns="45720" anchor="t" anchorCtr="0"/>
          <a:p>
            <a:pPr marL="0" indent="0" eaLnBrk="1" fontAlgn="base" hangingPunct="1">
              <a:buNone/>
            </a:pPr>
            <a:r>
              <a:rPr lang="zh-CN" altLang="en-US"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sym typeface="+mn-ea"/>
              </a:rPr>
              <a:t>农产品生产主体创建收集整理资料</a:t>
            </a:r>
            <a:endParaRPr lang="zh-CN" altLang="en-US"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sym typeface="+mn-ea"/>
            </a:endParaRPr>
          </a:p>
          <a:p>
            <a:pPr marL="0" indent="0" eaLnBrk="1" fontAlgn="base" hangingPunct="1">
              <a:buNone/>
            </a:pPr>
            <a:r>
              <a:rPr lang="zh-CN" altLang="en-US"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sym typeface="+mn-ea"/>
              </a:rPr>
              <a:t> </a:t>
            </a:r>
            <a:r>
              <a:rPr lang="en-US" altLang="zh-CN"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sym typeface="+mn-ea"/>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1、要有质量安全</a:t>
            </a:r>
            <a:r>
              <a:rPr lang="zh-CN" altLang="en-US" sz="2400" b="1" strike="noStrike"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规章制度</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spcBef>
                <a:spcPts val="0"/>
              </a:spcBef>
              <a:buNone/>
            </a:pP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2</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、要有产品标准化生产技术规程；</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3</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、要有完善真实两年以内种（养）的</a:t>
            </a:r>
            <a:r>
              <a:rPr lang="zh-CN" altLang="en-US" sz="2400" b="1" strike="noStrike"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生产记录</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spcBef>
                <a:spcPts val="0"/>
              </a:spcBef>
              <a:buNone/>
            </a:pP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4</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、要有被巡查检查、产品被抽检的资料；</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3、要有检测室自检委检、产品销售去向的资料；</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4、要有农产品</a:t>
            </a:r>
            <a:r>
              <a:rPr lang="zh-CN" altLang="en-US" sz="2400" b="1" strike="noStrike" noProof="1" dirty="0">
                <a:solidFill>
                  <a:srgbClr val="C00000"/>
                </a:solidFill>
                <a:latin typeface="仿宋" panose="02010609060101010101" pitchFamily="49" charset="-122"/>
                <a:ea typeface="仿宋" panose="02010609060101010101" pitchFamily="49" charset="-122"/>
                <a:cs typeface="仿宋" panose="02010609060101010101" pitchFamily="49" charset="-122"/>
              </a:rPr>
              <a:t>达标合格证存根</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（疫病监测、检测、检验报告等）或者开具台账；</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spcBef>
                <a:spcPts val="0"/>
              </a:spcBef>
              <a:buNone/>
            </a:pP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5</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sym typeface="+mn-ea"/>
              </a:rPr>
              <a:t>要有储藏、运输（调运）、初加工环节的各项资料；</a:t>
            </a:r>
            <a:endPar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sym typeface="+mn-ea"/>
              </a:rPr>
              <a:t>    6</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sym typeface="+mn-ea"/>
              </a:rPr>
              <a:t>、要有内部质量安全参训和自身组织培训资料；</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ts val="3580"/>
              </a:lnSpc>
              <a:spcBef>
                <a:spcPts val="0"/>
              </a:spcBef>
              <a:buNone/>
            </a:pPr>
            <a:r>
              <a:rPr lang="en-US" altLang="zh-CN"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7</a:t>
            </a:r>
            <a:r>
              <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、要有责任书或承诺书</a:t>
            </a:r>
            <a:endParaRPr lang="zh-CN" altLang="en-US" sz="24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（五）投入品经营主体具体工作</a:t>
            </a:r>
            <a:endParaRPr lang="zh-CN" altLang="en-US" sz="3600" dirty="0">
              <a:solidFill>
                <a:srgbClr val="C00000"/>
              </a:solidFill>
              <a:ea typeface="宋体" panose="02010600030101010101" pitchFamily="2" charset="-122"/>
            </a:endParaRPr>
          </a:p>
        </p:txBody>
      </p:sp>
      <p:sp>
        <p:nvSpPr>
          <p:cNvPr id="76802" name="Rectangle 3"/>
          <p:cNvSpPr>
            <a:spLocks noGrp="1"/>
          </p:cNvSpPr>
          <p:nvPr>
            <p:ph type="body" idx="4294967295"/>
          </p:nvPr>
        </p:nvSpPr>
        <p:spPr>
          <a:xfrm>
            <a:off x="127000" y="1142683"/>
            <a:ext cx="8890000" cy="5365750"/>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en-US" altLang="zh-CN"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1、全面</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运用农资管家系统</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记载农药购进、储存、销售等经营活动；</a:t>
            </a:r>
            <a:endPar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2</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严格执行禁限用</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农（兽）药、饲料等有关规定；</a:t>
            </a:r>
            <a:endPar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3、</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证照齐全</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并悬挂于店内醒目位置，各项管理</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制度上墙</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，店外招牌采用白底绿字、统一字体、规范建设；</a:t>
            </a:r>
            <a:endPar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4、有农学、植保、农药等相关专业中专以上学历或具有专业教育培训机构</a:t>
            </a:r>
            <a:r>
              <a:rPr lang="zh-CN" altLang="en-US" sz="2800" b="1" dirty="0">
                <a:solidFill>
                  <a:srgbClr val="C00000"/>
                </a:solidFill>
                <a:latin typeface="仿宋" panose="02010609060101010101" pitchFamily="49" charset="-122"/>
                <a:ea typeface="仿宋" panose="02010609060101010101" pitchFamily="49" charset="-122"/>
                <a:cs typeface="仿宋" panose="02010609060101010101" pitchFamily="49" charset="-122"/>
              </a:rPr>
              <a:t>56学</a:t>
            </a:r>
            <a:r>
              <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时以上的农药经营人员；</a:t>
            </a:r>
            <a:endParaRPr lang="zh-CN" altLang="en-US" sz="28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（五）投入品经营主体具体工作</a:t>
            </a:r>
            <a:endParaRPr lang="zh-CN" altLang="en-US" sz="3600" dirty="0">
              <a:solidFill>
                <a:srgbClr val="C00000"/>
              </a:solidFill>
              <a:ea typeface="宋体" panose="02010600030101010101" pitchFamily="2" charset="-122"/>
            </a:endParaRPr>
          </a:p>
        </p:txBody>
      </p:sp>
      <p:sp>
        <p:nvSpPr>
          <p:cNvPr id="77826" name="Rectangle 3"/>
          <p:cNvSpPr>
            <a:spLocks noGrp="1"/>
          </p:cNvSpPr>
          <p:nvPr>
            <p:ph type="body" idx="4294967295"/>
          </p:nvPr>
        </p:nvSpPr>
        <p:spPr>
          <a:xfrm>
            <a:off x="128905" y="1021715"/>
            <a:ext cx="8891270" cy="5520690"/>
          </a:xfrm>
        </p:spPr>
        <p:txBody>
          <a:bodyPr vert="horz" wrap="square" lIns="91440" tIns="45720" rIns="91440" bIns="45720" anchor="t" anchorCtr="0"/>
          <a:p>
            <a:pPr marL="0" indent="0" eaLnBrk="1" latinLnBrk="0" hangingPunct="1">
              <a:lnSpc>
                <a:spcPct val="150000"/>
              </a:lnSpc>
              <a:spcBef>
                <a:spcPts val="0"/>
              </a:spcBef>
              <a:buNone/>
            </a:pPr>
            <a:r>
              <a:rPr lang="en-US" altLang="zh-CN"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5、有不少于</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30</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平方米的营业场所和</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50</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平方米的仓储面积且有通风设施，有相对独立的经营区域并与其他商品、生活区域、饮用水源</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有效隔离</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a:t>
            </a:r>
            <a:endPar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6、有</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分类陈列的货架</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和用于展示的柜台，货架不少于</a:t>
            </a:r>
            <a:r>
              <a:rPr lang="en-US" altLang="zh-CN"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3-4</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组</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，经营有限制农药的应设立</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限制农药经营专柜</a:t>
            </a:r>
            <a:r>
              <a:rPr lang="zh-CN" altLang="en-US" sz="2800" dirty="0">
                <a:solidFill>
                  <a:srgbClr val="7030A0"/>
                </a:solidFill>
                <a:latin typeface="仿宋" panose="02010609060101010101" pitchFamily="49" charset="-122"/>
                <a:ea typeface="仿宋" panose="02010609060101010101" pitchFamily="49" charset="-122"/>
                <a:cs typeface="仿宋" panose="02010609060101010101" pitchFamily="49" charset="-122"/>
              </a:rPr>
              <a:t>；</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有农药</a:t>
            </a:r>
            <a:r>
              <a:rPr lang="zh-CN" altLang="en-US" sz="2400" b="1" dirty="0">
                <a:solidFill>
                  <a:srgbClr val="7030A0"/>
                </a:solidFill>
                <a:latin typeface="仿宋" panose="02010609060101010101" pitchFamily="49" charset="-122"/>
                <a:ea typeface="仿宋" panose="02010609060101010101" pitchFamily="49" charset="-122"/>
                <a:cs typeface="仿宋" panose="02010609060101010101" pitchFamily="49" charset="-122"/>
              </a:rPr>
              <a:t>废弃物回收</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暂存场所及相关设施；配备消防设备和预防中毒等设施；</a:t>
            </a:r>
            <a:endPar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7、票据、限制使用农药</a:t>
            </a:r>
            <a:r>
              <a:rPr lang="zh-CN" altLang="en-US" sz="2800" b="1" dirty="0">
                <a:solidFill>
                  <a:srgbClr val="7030A0"/>
                </a:solidFill>
                <a:latin typeface="仿宋" panose="02010609060101010101" pitchFamily="49" charset="-122"/>
                <a:ea typeface="仿宋" panose="02010609060101010101" pitchFamily="49" charset="-122"/>
                <a:cs typeface="仿宋" panose="02010609060101010101" pitchFamily="49" charset="-122"/>
              </a:rPr>
              <a:t>处方单</a:t>
            </a:r>
            <a:r>
              <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rPr>
              <a:t>开具完整规范，有效履行农药包装废弃物回收职责</a:t>
            </a:r>
            <a:endParaRPr lang="zh-CN" altLang="en-US" sz="2400" dirty="0">
              <a:solidFill>
                <a:schemeClr val="bg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Rectangle 3"/>
          <p:cNvSpPr>
            <a:spLocks noGrp="1"/>
          </p:cNvSpPr>
          <p:nvPr>
            <p:ph idx="1"/>
          </p:nvPr>
        </p:nvSpPr>
        <p:spPr>
          <a:xfrm>
            <a:off x="341630" y="1118235"/>
            <a:ext cx="8684895" cy="5053965"/>
          </a:xfrm>
        </p:spPr>
        <p:txBody>
          <a:bodyPr vert="horz" wrap="square" lIns="91440" tIns="45720" rIns="91440" bIns="45720" anchor="t" anchorCtr="0"/>
          <a:p>
            <a:pPr eaLnBrk="1" latinLnBrk="0" hangingPunct="1">
              <a:lnSpc>
                <a:spcPct val="150000"/>
              </a:lnSpc>
              <a:spcBef>
                <a:spcPts val="0"/>
              </a:spcBef>
            </a:pPr>
            <a:r>
              <a:rPr lang="zh-CN" altLang="en-US" sz="3600" b="1" dirty="0">
                <a:latin typeface="仿宋" panose="02010609060101010101" pitchFamily="49" charset="-122"/>
                <a:ea typeface="仿宋" panose="02010609060101010101" pitchFamily="49" charset="-122"/>
              </a:rPr>
              <a:t>强化监管能力，</a:t>
            </a:r>
            <a:r>
              <a:rPr lang="zh-CN" altLang="en-US" sz="2800" dirty="0">
                <a:latin typeface="仿宋" panose="02010609060101010101" pitchFamily="49" charset="-122"/>
                <a:ea typeface="仿宋" panose="02010609060101010101" pitchFamily="49" charset="-122"/>
              </a:rPr>
              <a:t>健全农产品质量安全</a:t>
            </a:r>
            <a:r>
              <a:rPr lang="zh-CN" altLang="en-US" sz="2800" b="1" dirty="0">
                <a:solidFill>
                  <a:srgbClr val="C00000"/>
                </a:solidFill>
                <a:latin typeface="仿宋" panose="02010609060101010101" pitchFamily="49" charset="-122"/>
                <a:ea typeface="仿宋" panose="02010609060101010101" pitchFamily="49" charset="-122"/>
                <a:sym typeface="+mn-ea"/>
              </a:rPr>
              <a:t>基层</a:t>
            </a:r>
            <a:r>
              <a:rPr lang="zh-CN" altLang="en-US" sz="2800" b="1" dirty="0">
                <a:solidFill>
                  <a:srgbClr val="C00000"/>
                </a:solidFill>
                <a:latin typeface="仿宋" panose="02010609060101010101" pitchFamily="49" charset="-122"/>
                <a:ea typeface="仿宋" panose="02010609060101010101" pitchFamily="49" charset="-122"/>
              </a:rPr>
              <a:t>监管体系；</a:t>
            </a:r>
            <a:r>
              <a:rPr lang="zh-CN" altLang="en-US" sz="2800" dirty="0">
                <a:latin typeface="仿宋" panose="02010609060101010101" pitchFamily="49" charset="-122"/>
                <a:ea typeface="仿宋" panose="02010609060101010101" pitchFamily="49" charset="-122"/>
              </a:rPr>
              <a:t>加强机构</a:t>
            </a:r>
            <a:r>
              <a:rPr lang="zh-CN" altLang="en-US" sz="2800" b="1" dirty="0">
                <a:solidFill>
                  <a:srgbClr val="C00000"/>
                </a:solidFill>
                <a:latin typeface="仿宋" panose="02010609060101010101" pitchFamily="49" charset="-122"/>
                <a:ea typeface="仿宋" panose="02010609060101010101" pitchFamily="49" charset="-122"/>
              </a:rPr>
              <a:t>队伍和条件建设</a:t>
            </a:r>
            <a:r>
              <a:rPr lang="zh-CN" altLang="en-US" sz="2800" dirty="0">
                <a:latin typeface="仿宋" panose="02010609060101010101" pitchFamily="49" charset="-122"/>
                <a:ea typeface="仿宋" panose="02010609060101010101" pitchFamily="49" charset="-122"/>
              </a:rPr>
              <a:t>，建立主要农产品质量安全追溯体系，实现农产品生产</a:t>
            </a:r>
            <a:r>
              <a:rPr lang="zh-CN" altLang="en-US" sz="2800" dirty="0">
                <a:solidFill>
                  <a:schemeClr val="tx2">
                    <a:lumMod val="75000"/>
                  </a:schemeClr>
                </a:solidFill>
                <a:latin typeface="仿宋" panose="02010609060101010101" pitchFamily="49" charset="-122"/>
                <a:ea typeface="仿宋" panose="02010609060101010101" pitchFamily="49" charset="-122"/>
              </a:rPr>
              <a:t>过程可控、流程可溯的智慧化监管。</a:t>
            </a:r>
            <a:endParaRPr lang="zh-CN" altLang="en-US" sz="2800" dirty="0">
              <a:solidFill>
                <a:schemeClr val="tx2">
                  <a:lumMod val="75000"/>
                </a:schemeClr>
              </a:solidFill>
              <a:latin typeface="仿宋" panose="02010609060101010101" pitchFamily="49" charset="-122"/>
              <a:ea typeface="仿宋" panose="02010609060101010101" pitchFamily="49" charset="-122"/>
            </a:endParaRPr>
          </a:p>
          <a:p>
            <a:pPr eaLnBrk="1" latinLnBrk="0" hangingPunct="1">
              <a:lnSpc>
                <a:spcPct val="150000"/>
              </a:lnSpc>
              <a:spcBef>
                <a:spcPts val="0"/>
              </a:spcBef>
            </a:pPr>
            <a:r>
              <a:rPr lang="zh-CN" altLang="en-US" sz="3600" b="1" dirty="0">
                <a:latin typeface="仿宋" panose="02010609060101010101" pitchFamily="49" charset="-122"/>
                <a:ea typeface="仿宋" panose="02010609060101010101" pitchFamily="49" charset="-122"/>
              </a:rPr>
              <a:t>强化社会共治，</a:t>
            </a:r>
            <a:r>
              <a:rPr lang="zh-CN" altLang="en-US" sz="2800" dirty="0">
                <a:latin typeface="仿宋" panose="02010609060101010101" pitchFamily="49" charset="-122"/>
                <a:ea typeface="仿宋" panose="02010609060101010101" pitchFamily="49" charset="-122"/>
              </a:rPr>
              <a:t>统筹利用社会资源，积极引导公众参与，综合考评的</a:t>
            </a:r>
            <a:r>
              <a:rPr lang="zh-CN" altLang="en-US" sz="2800" b="1" dirty="0">
                <a:solidFill>
                  <a:srgbClr val="C00000"/>
                </a:solidFill>
                <a:latin typeface="仿宋" panose="02010609060101010101" pitchFamily="49" charset="-122"/>
                <a:ea typeface="仿宋" panose="02010609060101010101" pitchFamily="49" charset="-122"/>
              </a:rPr>
              <a:t>群众满意度</a:t>
            </a:r>
            <a:r>
              <a:rPr lang="zh-CN" altLang="en-US" sz="2800" dirty="0">
                <a:latin typeface="仿宋" panose="02010609060101010101" pitchFamily="49" charset="-122"/>
                <a:ea typeface="仿宋" panose="02010609060101010101" pitchFamily="49" charset="-122"/>
              </a:rPr>
              <a:t>、质量安全水平和工作开展情况</a:t>
            </a:r>
            <a:r>
              <a:rPr lang="zh-CN" altLang="en-US" sz="2800" dirty="0">
                <a:ea typeface="宋体" panose="02010600030101010101" pitchFamily="2" charset="-122"/>
              </a:rPr>
              <a:t>。</a:t>
            </a:r>
            <a:r>
              <a:rPr lang="zh-CN" altLang="en-US" sz="3600" dirty="0">
                <a:ea typeface="宋体" panose="02010600030101010101" pitchFamily="2" charset="-122"/>
              </a:rPr>
              <a:t> </a:t>
            </a:r>
            <a:endParaRPr lang="zh-CN" altLang="en-US" sz="3600" dirty="0">
              <a:ea typeface="宋体" panose="02010600030101010101" pitchFamily="2" charset="-122"/>
            </a:endParaRPr>
          </a:p>
        </p:txBody>
      </p:sp>
      <p:sp>
        <p:nvSpPr>
          <p:cNvPr id="14338" name="Rectangle 2"/>
          <p:cNvSpPr>
            <a:spLocks noGrp="1"/>
          </p:cNvSpPr>
          <p:nvPr>
            <p:ph type="title"/>
          </p:nvPr>
        </p:nvSpPr>
        <p:spPr/>
        <p:txBody>
          <a:bodyPr vert="horz" wrap="square" lIns="91440" tIns="45720" rIns="91440" bIns="45720" anchor="ctr" anchorCtr="0"/>
          <a:p>
            <a:pPr eaLnBrk="1" hangingPunct="1"/>
            <a:r>
              <a:rPr lang="zh-CN" altLang="en-US" sz="4000" dirty="0">
                <a:solidFill>
                  <a:srgbClr val="C00000"/>
                </a:solidFill>
                <a:latin typeface="Verdana" panose="020B0604030504040204" pitchFamily="34" charset="0"/>
                <a:ea typeface="宋体" panose="02010600030101010101" pitchFamily="2" charset="-122"/>
              </a:rPr>
              <a:t>创建思路</a:t>
            </a:r>
            <a:endParaRPr lang="zh-CN" altLang="en-US" sz="4000" dirty="0">
              <a:ea typeface="宋体" panose="02010600030101010101" pitchFamily="2"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Rectangle 2"/>
          <p:cNvSpPr>
            <a:spLocks noGrp="1"/>
          </p:cNvSpPr>
          <p:nvPr>
            <p:ph type="title" idx="4294967295"/>
          </p:nvPr>
        </p:nvSpPr>
        <p:spPr>
          <a:xfrm>
            <a:off x="0" y="228600"/>
            <a:ext cx="6972300" cy="868363"/>
          </a:xfrm>
        </p:spPr>
        <p:txBody>
          <a:bodyPr vert="horz" wrap="square" lIns="91440" tIns="45720" rIns="91440" bIns="45720" anchor="ctr" anchorCtr="0"/>
          <a:p>
            <a:pPr eaLnBrk="1" hangingPunct="1"/>
            <a:r>
              <a:rPr lang="zh-CN" altLang="en-US" sz="3600" dirty="0">
                <a:solidFill>
                  <a:srgbClr val="C00000"/>
                </a:solidFill>
                <a:ea typeface="宋体" panose="02010600030101010101" pitchFamily="2" charset="-122"/>
              </a:rPr>
              <a:t>（五）投入品经营主体具体工作</a:t>
            </a:r>
            <a:endParaRPr lang="zh-CN" altLang="en-US" sz="3600" dirty="0">
              <a:solidFill>
                <a:srgbClr val="C00000"/>
              </a:solidFill>
              <a:ea typeface="宋体" panose="02010600030101010101" pitchFamily="2" charset="-122"/>
            </a:endParaRPr>
          </a:p>
        </p:txBody>
      </p:sp>
      <p:sp>
        <p:nvSpPr>
          <p:cNvPr id="80898" name="Rectangle 3"/>
          <p:cNvSpPr>
            <a:spLocks noGrp="1"/>
          </p:cNvSpPr>
          <p:nvPr>
            <p:ph type="body" idx="4294967295"/>
          </p:nvPr>
        </p:nvSpPr>
        <p:spPr>
          <a:xfrm>
            <a:off x="129540" y="1176654"/>
            <a:ext cx="8890000" cy="5365750"/>
          </a:xfrm>
        </p:spPr>
        <p:txBody>
          <a:bodyPr vert="horz" wrap="square" lIns="91440" tIns="45720" rIns="91440" bIns="45720" anchor="t" anchorCtr="0"/>
          <a:p>
            <a:pPr marL="0" indent="0" eaLnBrk="1" latinLnBrk="0" hangingPunct="1">
              <a:lnSpc>
                <a:spcPts val="4560"/>
              </a:lnSpc>
              <a:buNone/>
            </a:pPr>
            <a:r>
              <a:rPr lang="zh-CN" altLang="en-US"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sym typeface="+mn-ea"/>
              </a:rPr>
              <a:t>投入品经营主体创建收集整理资料</a:t>
            </a:r>
            <a:endParaRPr lang="zh-CN" altLang="en-US" strike="noStrike" noProof="1" dirty="0">
              <a:gradFill>
                <a:gsLst>
                  <a:gs pos="0">
                    <a:srgbClr val="7B32B2"/>
                  </a:gs>
                  <a:gs pos="100000">
                    <a:srgbClr val="401A5D"/>
                  </a:gs>
                </a:gsLst>
                <a:lin scaled="0"/>
              </a:gradFill>
              <a:latin typeface="楷体" panose="02010609060101010101" pitchFamily="49" charset="-122"/>
              <a:ea typeface="楷体" panose="02010609060101010101" pitchFamily="49" charset="-122"/>
              <a:sym typeface="+mn-ea"/>
            </a:endParaRPr>
          </a:p>
          <a:p>
            <a:pPr marL="0" indent="0" eaLnBrk="1" latinLnBrk="0" hangingPunct="1">
              <a:lnSpc>
                <a:spcPct val="150000"/>
              </a:lnSpc>
              <a:spcBef>
                <a:spcPts val="0"/>
              </a:spcBef>
              <a:buNone/>
            </a:pPr>
            <a:r>
              <a:rPr lang="en-US" altLang="zh-CN"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1、有规章管理制度和诚信经营安全承诺书，并有管理制度上墙展示的图片资料；</a:t>
            </a:r>
            <a:endPar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2、有完整的索证索票、进销电子台账记录；有农药包装废弃物回收处理台账记录。台账应保存2年以上；</a:t>
            </a:r>
            <a:endPar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3、有被检查巡查记录、经营产品送检、各级抽检等资料；</a:t>
            </a:r>
            <a:endPar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r>
              <a:rPr lang="en-US" altLang="zh-CN"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    </a:t>
            </a:r>
            <a:r>
              <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rPr>
              <a:t>4、有内部培训资料，包括图片收集、培训内容等。</a:t>
            </a:r>
            <a:endParaRPr lang="zh-CN" altLang="en-US" sz="2800" strike="noStrike" noProof="1"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9873" name="Picture 2" descr="IMG_0165"/>
          <p:cNvPicPr>
            <a:picLocks noChangeAspect="1"/>
          </p:cNvPicPr>
          <p:nvPr/>
        </p:nvPicPr>
        <p:blipFill>
          <a:blip r:embed="rId1">
            <a:lum bright="6000" contrast="-32002"/>
          </a:blip>
          <a:stretch>
            <a:fillRect/>
          </a:stretch>
        </p:blipFill>
        <p:spPr>
          <a:xfrm>
            <a:off x="0" y="0"/>
            <a:ext cx="9144000" cy="6858000"/>
          </a:xfrm>
          <a:prstGeom prst="rect">
            <a:avLst/>
          </a:prstGeom>
          <a:noFill/>
          <a:ln w="9525">
            <a:noFill/>
          </a:ln>
        </p:spPr>
      </p:pic>
      <p:sp>
        <p:nvSpPr>
          <p:cNvPr id="79874" name="Rectangle 3"/>
          <p:cNvSpPr/>
          <p:nvPr/>
        </p:nvSpPr>
        <p:spPr>
          <a:xfrm>
            <a:off x="0" y="0"/>
            <a:ext cx="9144000" cy="506413"/>
          </a:xfrm>
          <a:prstGeom prst="rect">
            <a:avLst/>
          </a:prstGeom>
          <a:solidFill>
            <a:srgbClr val="E77025"/>
          </a:solidFill>
          <a:ln w="9525">
            <a:noFill/>
          </a:ln>
        </p:spPr>
        <p:txBody>
          <a:bodyPr wrap="none" anchor="ctr" anchorCtr="0"/>
          <a:p>
            <a:pPr algn="ctr" eaLnBrk="0" hangingPunct="0"/>
            <a:endParaRPr lang="zh-CN" altLang="en-US" sz="2400" b="0" dirty="0">
              <a:solidFill>
                <a:srgbClr val="BDBF00"/>
              </a:solidFill>
              <a:latin typeface="Times New Roman" panose="02020603050405020304" pitchFamily="18" charset="0"/>
              <a:ea typeface="宋体" panose="02010600030101010101" pitchFamily="2" charset="-122"/>
            </a:endParaRPr>
          </a:p>
        </p:txBody>
      </p:sp>
      <p:sp>
        <p:nvSpPr>
          <p:cNvPr id="79875" name="Rectangle 4"/>
          <p:cNvSpPr>
            <a:spLocks noGrp="1"/>
          </p:cNvSpPr>
          <p:nvPr>
            <p:ph idx="1"/>
          </p:nvPr>
        </p:nvSpPr>
        <p:spPr>
          <a:xfrm>
            <a:off x="762000" y="2133600"/>
            <a:ext cx="7886700" cy="2098675"/>
          </a:xfrm>
        </p:spPr>
        <p:txBody>
          <a:bodyPr vert="horz" wrap="square" lIns="91440" tIns="45720" rIns="91440" bIns="45720" anchor="t" anchorCtr="0"/>
          <a:p>
            <a:pPr algn="ctr" eaLnBrk="1" hangingPunct="1">
              <a:buNone/>
            </a:pPr>
            <a:r>
              <a:rPr lang="zh-CN" altLang="en-AU" sz="6200" b="1" dirty="0">
                <a:solidFill>
                  <a:srgbClr val="FFFFFF"/>
                </a:solidFill>
                <a:ea typeface="新宋体" panose="02010609030101010101" charset="-122"/>
              </a:rPr>
              <a:t>谢谢大家！</a:t>
            </a:r>
            <a:endParaRPr lang="zh-CN" altLang="en-AU" sz="6200" b="1" dirty="0">
              <a:solidFill>
                <a:srgbClr val="FFFFFF"/>
              </a:solidFill>
              <a:ea typeface="新宋体" panose="02010609030101010101" charset="-122"/>
            </a:endParaRPr>
          </a:p>
          <a:p>
            <a:pPr algn="ctr" eaLnBrk="1" hangingPunct="1">
              <a:buNone/>
            </a:pPr>
            <a:r>
              <a:rPr lang="zh-CN" altLang="en-AU" sz="4600" b="1" dirty="0">
                <a:solidFill>
                  <a:srgbClr val="FFFFFF"/>
                </a:solidFill>
                <a:ea typeface="宋体" panose="02010600030101010101" pitchFamily="2" charset="-122"/>
              </a:rPr>
              <a:t>不当之处敬请批评指正</a:t>
            </a:r>
            <a:endParaRPr lang="zh-CN" altLang="en-AU" sz="4600" b="1" dirty="0">
              <a:solidFill>
                <a:srgbClr val="FFFFFF"/>
              </a:solidFill>
              <a:ea typeface="宋体" panose="02010600030101010101" pitchFamily="2" charset="-122"/>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创建目标</a:t>
            </a:r>
            <a:endParaRPr lang="zh-CN" altLang="en-US" dirty="0">
              <a:ea typeface="宋体" panose="02010600030101010101" pitchFamily="2" charset="-122"/>
            </a:endParaRPr>
          </a:p>
        </p:txBody>
      </p:sp>
      <p:sp>
        <p:nvSpPr>
          <p:cNvPr id="15362" name="Rectangle 3"/>
          <p:cNvSpPr>
            <a:spLocks noGrp="1"/>
          </p:cNvSpPr>
          <p:nvPr>
            <p:ph idx="1"/>
          </p:nvPr>
        </p:nvSpPr>
        <p:spPr>
          <a:xfrm>
            <a:off x="121285" y="1106170"/>
            <a:ext cx="8836660" cy="5347970"/>
          </a:xfrm>
        </p:spPr>
        <p:txBody>
          <a:bodyPr vert="horz" wrap="square" lIns="91440" tIns="45720" rIns="91440" bIns="45720" anchor="t" anchorCtr="0"/>
          <a:p>
            <a:pPr marL="0" indent="0" eaLnBrk="1" latinLnBrk="0" hangingPunct="1">
              <a:lnSpc>
                <a:spcPct val="150000"/>
              </a:lnSpc>
              <a:spcBef>
                <a:spcPts val="0"/>
              </a:spcBef>
              <a:buNone/>
            </a:pPr>
            <a:r>
              <a:rPr lang="en-US" altLang="zh-CN"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sym typeface="+mn-ea"/>
              </a:rPr>
              <a:t>    </a:t>
            </a:r>
            <a:r>
              <a:rPr lang="zh-CN" altLang="en-US"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sym typeface="+mn-ea"/>
              </a:rPr>
              <a:t>达到四个提升：</a:t>
            </a:r>
            <a:endPar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pP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标准化生产水平大幅提升。</a:t>
            </a:r>
            <a:r>
              <a:rPr lang="zh-CN" altLang="en-US" sz="2400" dirty="0">
                <a:solidFill>
                  <a:schemeClr val="tx2">
                    <a:lumMod val="75000"/>
                  </a:schemeClr>
                </a:solidFill>
                <a:latin typeface="仿宋" panose="02010609060101010101" pitchFamily="49" charset="-122"/>
                <a:ea typeface="仿宋" panose="02010609060101010101" pitchFamily="49" charset="-122"/>
                <a:cs typeface="仿宋" panose="02010609060101010101" pitchFamily="49" charset="-122"/>
                <a:sym typeface="+mn-ea"/>
              </a:rPr>
              <a:t>农产品给生产经营主体质量安全</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意识全面加强</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；全面实行标准化生产；农业投入品安全使用；生产记录；质量追溯；绿色防控等生产技术有效推广。</a:t>
            </a:r>
            <a:endParaRPr lang="zh-CN" altLang="en-US" sz="2400" dirty="0">
              <a:latin typeface="仿宋" panose="02010609060101010101" pitchFamily="49" charset="-122"/>
              <a:ea typeface="仿宋" panose="02010609060101010101" pitchFamily="49" charset="-122"/>
              <a:cs typeface="仿宋" panose="02010609060101010101" pitchFamily="49" charset="-122"/>
              <a:sym typeface="+mn-ea"/>
            </a:endParaRPr>
          </a:p>
          <a:p>
            <a:pPr eaLnBrk="1" latinLnBrk="0" hangingPunct="1">
              <a:lnSpc>
                <a:spcPct val="150000"/>
              </a:lnSpc>
              <a:spcBef>
                <a:spcPts val="0"/>
              </a:spcBef>
            </a:pP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监管能力与水平得到提升。</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行政监管、检验检测、综合执法、技术服务</a:t>
            </a:r>
            <a:r>
              <a:rPr lang="zh-CN" altLang="en-US" sz="2400"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体系健全</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；乡镇机构、人员、村级监（协）管员全覆盖；农业投入品和农产品监管有力、执法到位；假劣农资和农产品质量安全案件</a:t>
            </a:r>
            <a:r>
              <a:rPr lang="en-US" altLang="zh-CN" sz="2400" dirty="0">
                <a:latin typeface="仿宋" panose="02010609060101010101" pitchFamily="49" charset="-122"/>
                <a:ea typeface="仿宋" panose="02010609060101010101" pitchFamily="49" charset="-122"/>
                <a:cs typeface="仿宋" panose="02010609060101010101" pitchFamily="49" charset="-122"/>
                <a:sym typeface="+mn-ea"/>
              </a:rPr>
              <a:t>100%</a:t>
            </a:r>
            <a:r>
              <a:rPr lang="zh-CN" altLang="en-US" sz="2400" dirty="0">
                <a:latin typeface="仿宋" panose="02010609060101010101" pitchFamily="49" charset="-122"/>
                <a:ea typeface="仿宋" panose="02010609060101010101" pitchFamily="49" charset="-122"/>
                <a:cs typeface="仿宋" panose="02010609060101010101" pitchFamily="49" charset="-122"/>
                <a:sym typeface="+mn-ea"/>
              </a:rPr>
              <a:t>查处。</a:t>
            </a:r>
            <a:endParaRPr lang="zh-CN" altLang="en-US" sz="2400" b="1" dirty="0">
              <a:ea typeface="宋体" panose="02010600030101010101" pitchFamily="2"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创建目标</a:t>
            </a:r>
            <a:endParaRPr lang="zh-CN" altLang="en-US" dirty="0">
              <a:ea typeface="宋体" panose="02010600030101010101" pitchFamily="2" charset="-122"/>
            </a:endParaRPr>
          </a:p>
        </p:txBody>
      </p:sp>
      <p:sp>
        <p:nvSpPr>
          <p:cNvPr id="15362" name="Rectangle 3"/>
          <p:cNvSpPr>
            <a:spLocks noGrp="1"/>
          </p:cNvSpPr>
          <p:nvPr>
            <p:ph idx="1"/>
          </p:nvPr>
        </p:nvSpPr>
        <p:spPr>
          <a:xfrm>
            <a:off x="408305" y="1250315"/>
            <a:ext cx="8267065" cy="5203825"/>
          </a:xfrm>
        </p:spPr>
        <p:txBody>
          <a:bodyPr vert="horz" wrap="square" lIns="91440" tIns="45720" rIns="91440" bIns="45720" anchor="t" anchorCtr="0"/>
          <a:p>
            <a:pPr eaLnBrk="1" latinLnBrk="0" hangingPunct="1">
              <a:lnSpc>
                <a:spcPct val="150000"/>
              </a:lnSpc>
              <a:spcBef>
                <a:spcPts val="0"/>
              </a:spcBef>
            </a:pP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质量安全水平明显提升。</a:t>
            </a:r>
            <a:r>
              <a:rPr lang="zh-CN" altLang="en-US" dirty="0">
                <a:latin typeface="仿宋" panose="02010609060101010101" pitchFamily="49" charset="-122"/>
                <a:ea typeface="仿宋" panose="02010609060101010101" pitchFamily="49" charset="-122"/>
                <a:cs typeface="仿宋" panose="02010609060101010101" pitchFamily="49" charset="-122"/>
                <a:sym typeface="+mn-ea"/>
              </a:rPr>
              <a:t>农产品抽检合格率达到</a:t>
            </a: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98%</a:t>
            </a:r>
            <a:r>
              <a:rPr lang="zh-CN" altLang="en-US" dirty="0">
                <a:latin typeface="仿宋" panose="02010609060101010101" pitchFamily="49" charset="-122"/>
                <a:ea typeface="仿宋" panose="02010609060101010101" pitchFamily="49" charset="-122"/>
                <a:cs typeface="仿宋" panose="02010609060101010101" pitchFamily="49" charset="-122"/>
                <a:sym typeface="+mn-ea"/>
              </a:rPr>
              <a:t>以上；</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sym typeface="+mn-ea"/>
              </a:rPr>
              <a:t>不发生</a:t>
            </a:r>
            <a:r>
              <a:rPr lang="zh-CN" altLang="en-US" dirty="0">
                <a:latin typeface="仿宋" panose="02010609060101010101" pitchFamily="49" charset="-122"/>
                <a:ea typeface="仿宋" panose="02010609060101010101" pitchFamily="49" charset="-122"/>
                <a:cs typeface="仿宋" panose="02010609060101010101" pitchFamily="49" charset="-122"/>
                <a:sym typeface="+mn-ea"/>
              </a:rPr>
              <a:t>质量安全事件。</a:t>
            </a:r>
            <a:endPar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pPr>
            <a:r>
              <a:rPr lang="zh-CN" altLang="en-US" b="1" dirty="0">
                <a:solidFill>
                  <a:srgbClr val="7030A0"/>
                </a:solidFill>
                <a:latin typeface="仿宋" panose="02010609060101010101" pitchFamily="49" charset="-122"/>
                <a:ea typeface="仿宋" panose="02010609060101010101" pitchFamily="49" charset="-122"/>
                <a:cs typeface="仿宋" panose="02010609060101010101" pitchFamily="49" charset="-122"/>
                <a:sym typeface="+mn-ea"/>
              </a:rPr>
              <a:t>群众满意度不断提升。</a:t>
            </a:r>
            <a:r>
              <a:rPr lang="zh-CN" altLang="en-US" sz="2800" dirty="0">
                <a:latin typeface="仿宋" panose="02010609060101010101" pitchFamily="49" charset="-122"/>
                <a:ea typeface="仿宋" panose="02010609060101010101" pitchFamily="49" charset="-122"/>
                <a:cs typeface="仿宋" panose="02010609060101010101" pitchFamily="49" charset="-122"/>
                <a:sym typeface="+mn-ea"/>
              </a:rPr>
              <a:t>农产品质量安全公共服务水平、公众参与、社会监督和社会共治水平不断提升，农产品质量安全问题投诉数量明显下降。 </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pPr>
            <a:endParaRPr lang="zh-CN" altLang="en-US" sz="2400" dirty="0">
              <a:latin typeface="仿宋" panose="02010609060101010101" pitchFamily="49" charset="-122"/>
              <a:ea typeface="仿宋" panose="02010609060101010101" pitchFamily="49" charset="-122"/>
              <a:cs typeface="仿宋" panose="02010609060101010101" pitchFamily="49" charset="-122"/>
            </a:endParaRPr>
          </a:p>
          <a:p>
            <a:pPr marL="0" indent="0" eaLnBrk="1" latinLnBrk="0" hangingPunct="1">
              <a:lnSpc>
                <a:spcPct val="150000"/>
              </a:lnSpc>
              <a:spcBef>
                <a:spcPts val="0"/>
              </a:spcBef>
              <a:buNone/>
            </a:pPr>
            <a:endParaRPr lang="zh-CN" altLang="en-US" sz="2400" b="1" dirty="0">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Rectangle 2"/>
          <p:cNvSpPr>
            <a:spLocks noGrp="1"/>
          </p:cNvSpPr>
          <p:nvPr>
            <p:ph type="title"/>
          </p:nvPr>
        </p:nvSpPr>
        <p:spPr/>
        <p:txBody>
          <a:bodyPr vert="horz" wrap="square" lIns="91440" tIns="45720" rIns="91440" bIns="45720" anchor="ctr" anchorCtr="0"/>
          <a:p>
            <a:pPr eaLnBrk="1" hangingPunct="1"/>
            <a:r>
              <a:rPr lang="zh-CN" altLang="en-US" dirty="0">
                <a:solidFill>
                  <a:srgbClr val="C00000"/>
                </a:solidFill>
                <a:latin typeface="Verdana" panose="020B0604030504040204" pitchFamily="34" charset="0"/>
                <a:ea typeface="宋体" panose="02010600030101010101" pitchFamily="2" charset="-122"/>
              </a:rPr>
              <a:t>创建任务</a:t>
            </a:r>
            <a:endParaRPr lang="zh-CN" altLang="en-US" dirty="0">
              <a:ea typeface="宋体" panose="02010600030101010101" pitchFamily="2" charset="-122"/>
            </a:endParaRPr>
          </a:p>
        </p:txBody>
      </p:sp>
      <p:sp>
        <p:nvSpPr>
          <p:cNvPr id="18434" name="Rectangle 3"/>
          <p:cNvSpPr>
            <a:spLocks noGrp="1"/>
          </p:cNvSpPr>
          <p:nvPr>
            <p:ph idx="1"/>
          </p:nvPr>
        </p:nvSpPr>
        <p:spPr>
          <a:xfrm>
            <a:off x="112395" y="1106805"/>
            <a:ext cx="8795385" cy="5194935"/>
          </a:xfrm>
        </p:spPr>
        <p:txBody>
          <a:bodyPr vert="horz" wrap="square" lIns="91440" tIns="45720" rIns="91440" bIns="45720" anchor="t" anchorCtr="0"/>
          <a:p>
            <a:pPr marL="0" indent="0" eaLnBrk="1" latinLnBrk="0" hangingPunct="1">
              <a:lnSpc>
                <a:spcPct val="150000"/>
              </a:lnSpc>
              <a:spcBef>
                <a:spcPts val="0"/>
              </a:spcBef>
              <a:buNone/>
            </a:pPr>
            <a:r>
              <a:rPr lang="en-US" altLang="zh-CN" sz="3600"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sym typeface="+mn-ea"/>
              </a:rPr>
              <a:t>       </a:t>
            </a:r>
            <a:r>
              <a:rPr lang="zh-CN" altLang="en-US" sz="3600" b="1" dirty="0">
                <a:gradFill>
                  <a:gsLst>
                    <a:gs pos="0">
                      <a:srgbClr val="7B32B2"/>
                    </a:gs>
                    <a:gs pos="100000">
                      <a:srgbClr val="401A5D"/>
                    </a:gs>
                  </a:gsLst>
                  <a:lin scaled="0"/>
                </a:gradFill>
                <a:latin typeface="微软雅黑" panose="020B0503020204020204" charset="-122"/>
                <a:ea typeface="微软雅黑" panose="020B0503020204020204" charset="-122"/>
                <a:cs typeface="微软雅黑" panose="020B0503020204020204" charset="-122"/>
                <a:sym typeface="+mn-ea"/>
              </a:rPr>
              <a:t>完成五个率先实现：</a:t>
            </a:r>
            <a:endPar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pPr>
            <a:r>
              <a:rPr lang="zh-CN" altLang="en-US" sz="3600" b="1" dirty="0">
                <a:gradFill>
                  <a:gsLst>
                    <a:gs pos="0">
                      <a:srgbClr val="7B32B2"/>
                    </a:gs>
                    <a:gs pos="100000">
                      <a:srgbClr val="401A5D"/>
                    </a:gs>
                  </a:gsLst>
                  <a:lin scaled="0"/>
                </a:gradFill>
                <a:latin typeface="仿宋" panose="02010609060101010101" pitchFamily="49" charset="-122"/>
                <a:ea typeface="仿宋" panose="02010609060101010101" pitchFamily="49" charset="-122"/>
                <a:cs typeface="仿宋" panose="02010609060101010101" pitchFamily="49" charset="-122"/>
              </a:rPr>
              <a:t>率先实现网格化监管体系建立，</a:t>
            </a:r>
            <a:r>
              <a:rPr lang="zh-CN" altLang="en-US" sz="2800" dirty="0">
                <a:latin typeface="仿宋" panose="02010609060101010101" pitchFamily="49" charset="-122"/>
                <a:ea typeface="仿宋" panose="02010609060101010101" pitchFamily="49" charset="-122"/>
                <a:cs typeface="仿宋" panose="02010609060101010101" pitchFamily="49" charset="-122"/>
              </a:rPr>
              <a:t>充实县、乡人员配备，设立村级协管员，做到农产品质量安全</a:t>
            </a:r>
            <a:r>
              <a:rPr lang="zh-CN" altLang="en-US" sz="2800" b="1" dirty="0">
                <a:solidFill>
                  <a:srgbClr val="7030A0"/>
                </a:solidFill>
                <a:latin typeface="楷体" panose="02010609060101010101" pitchFamily="49" charset="-122"/>
                <a:ea typeface="楷体" panose="02010609060101010101" pitchFamily="49" charset="-122"/>
                <a:cs typeface="仿宋" panose="02010609060101010101" pitchFamily="49" charset="-122"/>
              </a:rPr>
              <a:t>村有人看、乡有人管、县有人查</a:t>
            </a:r>
            <a:r>
              <a:rPr lang="zh-CN" altLang="en-US" sz="2800" dirty="0">
                <a:latin typeface="仿宋" panose="02010609060101010101" pitchFamily="49" charset="-122"/>
                <a:ea typeface="仿宋" panose="02010609060101010101" pitchFamily="49" charset="-122"/>
                <a:cs typeface="仿宋" panose="02010609060101010101" pitchFamily="49" charset="-122"/>
              </a:rPr>
              <a:t>。 </a:t>
            </a:r>
            <a:endParaRPr lang="zh-CN" altLang="en-US" sz="2800" dirty="0">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sz="2800" dirty="0">
                <a:latin typeface="仿宋" panose="02010609060101010101" pitchFamily="49" charset="-122"/>
                <a:ea typeface="仿宋" panose="02010609060101010101" pitchFamily="49" charset="-122"/>
                <a:cs typeface="仿宋" panose="02010609060101010101" pitchFamily="49" charset="-122"/>
              </a:rPr>
              <a:t>    </a:t>
            </a: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1</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：监管体系要健全</a:t>
            </a: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    2</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：监管对象要明确</a:t>
            </a: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r>
              <a:rPr lang="en-US" altLang="zh-CN" b="1" dirty="0">
                <a:solidFill>
                  <a:srgbClr val="C00000"/>
                </a:solidFill>
                <a:latin typeface="仿宋" panose="02010609060101010101" pitchFamily="49" charset="-122"/>
                <a:ea typeface="仿宋" panose="02010609060101010101" pitchFamily="49" charset="-122"/>
                <a:cs typeface="仿宋" panose="02010609060101010101" pitchFamily="49" charset="-122"/>
              </a:rPr>
              <a:t>    3</a:t>
            </a:r>
            <a:r>
              <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rPr>
              <a:t>：监管工作要到位</a:t>
            </a: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a:p>
            <a:pPr eaLnBrk="1" latinLnBrk="0" hangingPunct="1">
              <a:lnSpc>
                <a:spcPct val="150000"/>
              </a:lnSpc>
              <a:spcBef>
                <a:spcPts val="0"/>
              </a:spcBef>
              <a:buNone/>
            </a:pPr>
            <a:endParaRPr lang="zh-CN" altLang="en-US" b="1" dirty="0">
              <a:solidFill>
                <a:srgbClr val="C00000"/>
              </a:solidFill>
              <a:latin typeface="仿宋" panose="02010609060101010101" pitchFamily="49" charset="-122"/>
              <a:ea typeface="仿宋" panose="02010609060101010101" pitchFamily="49" charset="-122"/>
              <a:cs typeface="仿宋" panose="02010609060101010101" pitchFamily="49" charset="-122"/>
            </a:endParaRPr>
          </a:p>
        </p:txBody>
      </p:sp>
      <p:pic>
        <p:nvPicPr>
          <p:cNvPr id="18435" name="Picture 86" descr="NA00373_"/>
          <p:cNvPicPr>
            <a:picLocks noChangeAspect="1"/>
          </p:cNvPicPr>
          <p:nvPr/>
        </p:nvPicPr>
        <p:blipFill>
          <a:blip r:embed="rId1"/>
          <a:stretch>
            <a:fillRect/>
          </a:stretch>
        </p:blipFill>
        <p:spPr>
          <a:xfrm>
            <a:off x="5562600" y="4495800"/>
            <a:ext cx="3116263" cy="1785938"/>
          </a:xfrm>
          <a:prstGeom prst="rect">
            <a:avLst/>
          </a:prstGeom>
          <a:noFill/>
          <a:ln w="9525">
            <a:noFill/>
          </a:ln>
        </p:spPr>
      </p:pic>
    </p:spTree>
  </p:cSld>
  <p:clrMapOvr>
    <a:masterClrMapping/>
  </p:clrMapOvr>
  <p:transition/>
</p:sld>
</file>

<file path=ppt/tags/tag1.xml><?xml version="1.0" encoding="utf-8"?>
<p:tagLst xmlns:p="http://schemas.openxmlformats.org/presentationml/2006/main">
  <p:tag name="TIMING" val="|4|0.8"/>
</p:tagLst>
</file>

<file path=ppt/tags/tag2.xml><?xml version="1.0" encoding="utf-8"?>
<p:tagLst xmlns:p="http://schemas.openxmlformats.org/presentationml/2006/main">
  <p:tag name="KSO_WM_UNIT_PLACING_PICTURE_USER_VIEWPORT" val="{&quot;height&quot;:5040,&quot;width&quot;:3512.5007874015746}"/>
</p:tagLst>
</file>

<file path=ppt/tags/tag3.xml><?xml version="1.0" encoding="utf-8"?>
<p:tagLst xmlns:p="http://schemas.openxmlformats.org/presentationml/2006/main">
  <p:tag name="KSO_WM_UNIT_PLACING_PICTURE_USER_VIEWPORT" val="{&quot;height&quot;:9079,&quot;width&quot;:14400}"/>
</p:tagLst>
</file>

<file path=ppt/theme/theme1.xml><?xml version="1.0" encoding="utf-8"?>
<a:theme xmlns:a="http://schemas.openxmlformats.org/drawingml/2006/main" name="Default Design">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600" b="1" i="0" u="none" strike="noStrike" cap="none" normalizeH="0" baseline="0" smtClean="0">
            <a:ln>
              <a:noFill/>
            </a:ln>
            <a:solidFill>
              <a:srgbClr val="000000"/>
            </a:solidFill>
            <a:effectLst/>
            <a:latin typeface="Verdana" panose="020B0604030504040204" pitchFamily="34" charset="0"/>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600" b="1" i="0" u="none" strike="noStrike" cap="none" normalizeH="0" baseline="0" smtClean="0">
            <a:ln>
              <a:noFill/>
            </a:ln>
            <a:solidFill>
              <a:srgbClr val="000000"/>
            </a:solidFill>
            <a:effectLst/>
            <a:latin typeface="Verdana" panose="020B0604030504040204" pitchFamily="34" charset="0"/>
            <a:ea typeface="楷体_GB2312" pitchFamily="49" charset="-122"/>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600" b="1" i="0" u="none" strike="noStrike" cap="none" normalizeH="0" baseline="0" smtClean="0">
            <a:ln>
              <a:noFill/>
            </a:ln>
            <a:solidFill>
              <a:srgbClr val="000000"/>
            </a:solidFill>
            <a:effectLst/>
            <a:latin typeface="Verdana" panose="020B0604030504040204" pitchFamily="34" charset="0"/>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600" b="1" i="0" u="none" strike="noStrike" cap="none" normalizeH="0" baseline="0" smtClean="0">
            <a:ln>
              <a:noFill/>
            </a:ln>
            <a:solidFill>
              <a:srgbClr val="000000"/>
            </a:solidFill>
            <a:effectLst/>
            <a:latin typeface="Verdana" panose="020B0604030504040204" pitchFamily="34" charset="0"/>
            <a:ea typeface="楷体_GB2312" pitchFamily="49" charset="-122"/>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600" b="1" i="0" u="none" strike="noStrike" cap="none" normalizeH="0" baseline="0" smtClean="0">
            <a:ln>
              <a:noFill/>
            </a:ln>
            <a:solidFill>
              <a:srgbClr val="000000"/>
            </a:solidFill>
            <a:effectLst/>
            <a:latin typeface="Verdana" panose="020B0604030504040204" pitchFamily="34" charset="0"/>
            <a:ea typeface="楷体_GB2312"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600" b="1" i="0" u="none" strike="noStrike" cap="none" normalizeH="0" baseline="0" smtClean="0">
            <a:ln>
              <a:noFill/>
            </a:ln>
            <a:solidFill>
              <a:srgbClr val="000000"/>
            </a:solidFill>
            <a:effectLst/>
            <a:latin typeface="Verdana" panose="020B0604030504040204" pitchFamily="34" charset="0"/>
            <a:ea typeface="楷体_GB2312" pitchFamily="49" charset="-122"/>
          </a:defRPr>
        </a:defPPr>
      </a:lstStyle>
    </a:lnDef>
  </a:objectDefaults>
  <a:extraClrSchemeLst>
    <a:extraClrScheme>
      <a:clrScheme name="Default Design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Default Design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Default Design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8750</Words>
  <Application>WPS 演示</Application>
  <PresentationFormat>全屏显示(4:3)</PresentationFormat>
  <Paragraphs>400</Paragraphs>
  <Slides>61</Slides>
  <Notes>8</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61</vt:i4>
      </vt:variant>
    </vt:vector>
  </HeadingPairs>
  <TitlesOfParts>
    <vt:vector size="77" baseType="lpstr">
      <vt:lpstr>Arial</vt:lpstr>
      <vt:lpstr>宋体</vt:lpstr>
      <vt:lpstr>Wingdings</vt:lpstr>
      <vt:lpstr>Verdana</vt:lpstr>
      <vt:lpstr>楷体_GB2312</vt:lpstr>
      <vt:lpstr>新宋体</vt:lpstr>
      <vt:lpstr>Times New Roman</vt:lpstr>
      <vt:lpstr>华文中宋</vt:lpstr>
      <vt:lpstr>微软雅黑</vt:lpstr>
      <vt:lpstr>楷体</vt:lpstr>
      <vt:lpstr>黑体</vt:lpstr>
      <vt:lpstr>仿宋</vt:lpstr>
      <vt:lpstr>Arial Unicode MS</vt:lpstr>
      <vt:lpstr>Default Design</vt:lpstr>
      <vt:lpstr>1_Default Design</vt:lpstr>
      <vt:lpstr>2_Default Design</vt:lpstr>
      <vt:lpstr> 举全区之力创建 国家农产品质量安全县 </vt:lpstr>
      <vt:lpstr>交 流 三 个 方 面 的 内 容</vt:lpstr>
      <vt:lpstr>PowerPoint 演示文稿</vt:lpstr>
      <vt:lpstr>创建思路</vt:lpstr>
      <vt:lpstr>创建思路</vt:lpstr>
      <vt:lpstr>创建思路</vt:lpstr>
      <vt:lpstr>创建目标</vt:lpstr>
      <vt:lpstr>创建目标</vt:lpstr>
      <vt:lpstr>创建任务</vt:lpstr>
      <vt:lpstr>创建任务</vt:lpstr>
      <vt:lpstr>创建任务</vt:lpstr>
      <vt:lpstr>创建任务</vt:lpstr>
      <vt:lpstr>创建任务</vt:lpstr>
      <vt:lpstr>PowerPoint 演示文稿</vt:lpstr>
      <vt:lpstr>创建考核达标的主要内容</vt:lpstr>
      <vt:lpstr>创建考核达标的主要内容</vt:lpstr>
      <vt:lpstr>  地方政府属地管理责任   4</vt:lpstr>
      <vt:lpstr>  地方政府属地管理责任</vt:lpstr>
      <vt:lpstr>  农产品生产者主体责任     5 </vt:lpstr>
      <vt:lpstr>  农产品生产者主体责任  </vt:lpstr>
      <vt:lpstr>  农业投入品监管            4</vt:lpstr>
      <vt:lpstr>    农业投入品监管   </vt:lpstr>
      <vt:lpstr>     农产品质量安全监测     3</vt:lpstr>
      <vt:lpstr>  农产品质量安全执法   4</vt:lpstr>
      <vt:lpstr>    农产品质量安全执法  </vt:lpstr>
      <vt:lpstr>  标准化生产             4   </vt:lpstr>
      <vt:lpstr>    标准化生产   </vt:lpstr>
      <vt:lpstr>        监管体系建设          4</vt:lpstr>
      <vt:lpstr>      监管体系建设 </vt:lpstr>
      <vt:lpstr>       监管体系建设 </vt:lpstr>
      <vt:lpstr>       制度机制建设               2</vt:lpstr>
      <vt:lpstr>    质量安全水平</vt:lpstr>
      <vt:lpstr>  群众满意度 </vt:lpstr>
      <vt:lpstr>PowerPoint 演示文稿</vt:lpstr>
      <vt:lpstr>（一）乡镇监管机构主要工作</vt:lpstr>
      <vt:lpstr>（一）乡镇监管机构主要工作</vt:lpstr>
      <vt:lpstr>（一）乡镇监管机构主要工作</vt:lpstr>
      <vt:lpstr>（一）乡镇监管机构主要工作</vt:lpstr>
      <vt:lpstr> （一）乡镇监管具体工作 </vt:lpstr>
      <vt:lpstr>（一）乡镇监管机构主要工作</vt:lpstr>
      <vt:lpstr>（一）乡镇监管机构主要工作</vt:lpstr>
      <vt:lpstr>（一）乡镇监管机构主要工作</vt:lpstr>
      <vt:lpstr>（二）定点屠宰企业主要工作</vt:lpstr>
      <vt:lpstr>（二）定点屠宰企业主要工作</vt:lpstr>
      <vt:lpstr>（二）定点屠宰企业主要工作</vt:lpstr>
      <vt:lpstr>（二）定点屠宰企业主要工作</vt:lpstr>
      <vt:lpstr>（三）生鲜乳企业主要工作</vt:lpstr>
      <vt:lpstr>（四）农产品生产主体主要工作</vt:lpstr>
      <vt:lpstr>（四）农产品生产主体主要工作</vt:lpstr>
      <vt:lpstr>（四）农产品生产主体主要工作</vt:lpstr>
      <vt:lpstr>（四）农产品生产主体主要工作</vt:lpstr>
      <vt:lpstr>（四）农产品生产主体主要工作</vt:lpstr>
      <vt:lpstr>（四）种养生产主体具体工作</vt:lpstr>
      <vt:lpstr>（四）农产品生产主体主要工作</vt:lpstr>
      <vt:lpstr>（四）农产品生产主体主要工作</vt:lpstr>
      <vt:lpstr>（四）农产品生产主体主要工作</vt:lpstr>
      <vt:lpstr>（四）农产品生产主体主要工作</vt:lpstr>
      <vt:lpstr>（五）投入品经营主体主要工作</vt:lpstr>
      <vt:lpstr>（五）投入品经营主体主要工作</vt:lpstr>
      <vt:lpstr>（五）投入品经营主体主要工作</vt:lpstr>
      <vt:lpstr>PowerPoint 演示文稿</vt:lpstr>
    </vt:vector>
  </TitlesOfParts>
  <Company>Guild Design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www.themegallery.com</dc:creator>
  <cp:lastModifiedBy>Administrator</cp:lastModifiedBy>
  <cp:revision>280</cp:revision>
  <dcterms:created xsi:type="dcterms:W3CDTF">2008-03-05T07:26:00Z</dcterms:created>
  <dcterms:modified xsi:type="dcterms:W3CDTF">2021-12-17T01:58:21Z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89A65B2283244C9D8185B076F104F127</vt:lpwstr>
  </property>
  <property fmtid="{D5CDD505-2E9C-101B-9397-08002B2CF9AE}" pid="3" name="KSOProductBuildVer">
    <vt:lpwstr>2052-11.1.0.11194</vt:lpwstr>
  </property>
</Properties>
</file>